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8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9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10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11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2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2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3.xml" ContentType="application/vnd.openxmlformats-officedocument.themeOverride+xml"/>
  <Override PartName="/ppt/notesSlides/notesSlide8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4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5.xml" ContentType="application/vnd.openxmlformats-officedocument.themeOverride+xml"/>
  <Override PartName="/ppt/notesSlides/notesSlide9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6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7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8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9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0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1.xml" ContentType="application/vnd.openxmlformats-officedocument.themeOverride+xml"/>
  <Override PartName="/ppt/notesSlides/notesSlide12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2.xml" ContentType="application/vnd.openxmlformats-officedocument.themeOverr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3.xml" ContentType="application/vnd.openxmlformats-officedocument.themeOverr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4.xml" ContentType="application/vnd.openxmlformats-officedocument.themeOverr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5.xml" ContentType="application/vnd.openxmlformats-officedocument.themeOverr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6.xml" ContentType="application/vnd.openxmlformats-officedocument.themeOverr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17.xml" ContentType="application/vnd.openxmlformats-officedocument.themeOverr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theme/themeOverride18.xml" ContentType="application/vnd.openxmlformats-officedocument.themeOverrid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theme/themeOverride19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18" r:id="rId4"/>
    <p:sldMasterId id="2147484055" r:id="rId5"/>
    <p:sldMasterId id="2147484064" r:id="rId6"/>
    <p:sldMasterId id="2147484072" r:id="rId7"/>
    <p:sldMasterId id="2147484075" r:id="rId8"/>
    <p:sldMasterId id="2147484085" r:id="rId9"/>
    <p:sldMasterId id="2147484097" r:id="rId10"/>
    <p:sldMasterId id="2147484118" r:id="rId11"/>
    <p:sldMasterId id="2147484125" r:id="rId12"/>
    <p:sldMasterId id="2147484134" r:id="rId13"/>
    <p:sldMasterId id="2147484143" r:id="rId14"/>
    <p:sldMasterId id="2147484151" r:id="rId15"/>
    <p:sldMasterId id="2147484159" r:id="rId16"/>
  </p:sldMasterIdLst>
  <p:notesMasterIdLst>
    <p:notesMasterId r:id="rId34"/>
  </p:notesMasterIdLst>
  <p:handoutMasterIdLst>
    <p:handoutMasterId r:id="rId35"/>
  </p:handoutMasterIdLst>
  <p:sldIdLst>
    <p:sldId id="26547" r:id="rId17"/>
    <p:sldId id="2147473738" r:id="rId18"/>
    <p:sldId id="5177" r:id="rId19"/>
    <p:sldId id="26571" r:id="rId20"/>
    <p:sldId id="2147473735" r:id="rId21"/>
    <p:sldId id="2147473736" r:id="rId22"/>
    <p:sldId id="2147473741" r:id="rId23"/>
    <p:sldId id="2147473740" r:id="rId24"/>
    <p:sldId id="26602" r:id="rId25"/>
    <p:sldId id="26603" r:id="rId26"/>
    <p:sldId id="2147473702" r:id="rId27"/>
    <p:sldId id="2147473703" r:id="rId28"/>
    <p:sldId id="2147473704" r:id="rId29"/>
    <p:sldId id="2147473705" r:id="rId30"/>
    <p:sldId id="2147473739" r:id="rId31"/>
    <p:sldId id="2147473737" r:id="rId32"/>
    <p:sldId id="26568" r:id="rId33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83" userDrawn="1">
          <p15:clr>
            <a:srgbClr val="A4A3A4"/>
          </p15:clr>
        </p15:guide>
        <p15:guide id="2" orient="horz" pos="2442" userDrawn="1">
          <p15:clr>
            <a:srgbClr val="A4A3A4"/>
          </p15:clr>
        </p15:guide>
        <p15:guide id="5" orient="horz" pos="1706" userDrawn="1">
          <p15:clr>
            <a:srgbClr val="A4A3A4"/>
          </p15:clr>
        </p15:guide>
        <p15:guide id="7" orient="horz" pos="3554" userDrawn="1">
          <p15:clr>
            <a:srgbClr val="A4A3A4"/>
          </p15:clr>
        </p15:guide>
        <p15:guide id="8" pos="665" userDrawn="1">
          <p15:clr>
            <a:srgbClr val="A4A3A4"/>
          </p15:clr>
        </p15:guide>
        <p15:guide id="9" pos="7559" userDrawn="1">
          <p15:clr>
            <a:srgbClr val="A4A3A4"/>
          </p15:clr>
        </p15:guide>
        <p15:guide id="10" orient="horz" pos="822" userDrawn="1">
          <p15:clr>
            <a:srgbClr val="A4A3A4"/>
          </p15:clr>
        </p15:guide>
        <p15:guide id="11" orient="horz" pos="3769" userDrawn="1">
          <p15:clr>
            <a:srgbClr val="A4A3A4"/>
          </p15:clr>
        </p15:guide>
        <p15:guide id="12" orient="horz" pos="4178" userDrawn="1">
          <p15:clr>
            <a:srgbClr val="A4A3A4"/>
          </p15:clr>
        </p15:guide>
        <p15:guide id="13" pos="960" userDrawn="1">
          <p15:clr>
            <a:srgbClr val="A4A3A4"/>
          </p15:clr>
        </p15:guide>
        <p15:guide id="14" pos="6607" userDrawn="1">
          <p15:clr>
            <a:srgbClr val="A4A3A4"/>
          </p15:clr>
        </p15:guide>
        <p15:guide id="15" orient="horz" pos="92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Gert van Emmenis" initials="GvE" lastIdx="3" clrIdx="6">
    <p:extLst>
      <p:ext uri="{19B8F6BF-5375-455C-9EA6-DF929625EA0E}">
        <p15:presenceInfo xmlns:p15="http://schemas.microsoft.com/office/powerpoint/2012/main" userId="S-1-5-21-4235668601-2418680019-2768853797-9641" providerId="AD"/>
      </p:ext>
    </p:extLst>
  </p:cmAuthor>
  <p:cmAuthor id="1" name="James Duncan" initials="JD" lastIdx="32" clrIdx="0">
    <p:extLst>
      <p:ext uri="{19B8F6BF-5375-455C-9EA6-DF929625EA0E}">
        <p15:presenceInfo xmlns:p15="http://schemas.microsoft.com/office/powerpoint/2012/main" userId="S::James@rasc.co.za::2adb7258-387f-4e3e-8d87-b61a35d76bcb" providerId="AD"/>
      </p:ext>
    </p:extLst>
  </p:cmAuthor>
  <p:cmAuthor id="2" name="Sherilee Lakmidas" initials="SL" lastIdx="2" clrIdx="1">
    <p:extLst>
      <p:ext uri="{19B8F6BF-5375-455C-9EA6-DF929625EA0E}">
        <p15:presenceInfo xmlns:p15="http://schemas.microsoft.com/office/powerpoint/2012/main" userId="S::Sherilee@rasc.co.za::27e5f3f1-084c-4a04-adf5-c3ea22e27d7d" providerId="AD"/>
      </p:ext>
    </p:extLst>
  </p:cmAuthor>
  <p:cmAuthor id="3" name="Jared Coetzer" initials="JC" lastIdx="41" clrIdx="2">
    <p:extLst>
      <p:ext uri="{19B8F6BF-5375-455C-9EA6-DF929625EA0E}">
        <p15:presenceInfo xmlns:p15="http://schemas.microsoft.com/office/powerpoint/2012/main" userId="S-1-5-21-4235668601-2418680019-2768853797-106757" providerId="AD"/>
      </p:ext>
    </p:extLst>
  </p:cmAuthor>
  <p:cmAuthor id="4" name="Jeneth Ndlovu" initials="JN" lastIdx="43" clrIdx="3">
    <p:extLst>
      <p:ext uri="{19B8F6BF-5375-455C-9EA6-DF929625EA0E}">
        <p15:presenceInfo xmlns:p15="http://schemas.microsoft.com/office/powerpoint/2012/main" userId="S-1-5-21-4235668601-2418680019-2768853797-105668" providerId="AD"/>
      </p:ext>
    </p:extLst>
  </p:cmAuthor>
  <p:cmAuthor id="5" name="Marian van der Walt" initials="MvdW" lastIdx="49" clrIdx="4">
    <p:extLst>
      <p:ext uri="{19B8F6BF-5375-455C-9EA6-DF929625EA0E}">
        <p15:presenceInfo xmlns:p15="http://schemas.microsoft.com/office/powerpoint/2012/main" userId="S-1-5-21-4235668601-2418680019-2768853797-8600" providerId="AD"/>
      </p:ext>
    </p:extLst>
  </p:cmAuthor>
  <p:cmAuthor id="6" name="Jared Coetzer" initials="JC [2]" lastIdx="3" clrIdx="5">
    <p:extLst>
      <p:ext uri="{19B8F6BF-5375-455C-9EA6-DF929625EA0E}">
        <p15:presenceInfo xmlns:p15="http://schemas.microsoft.com/office/powerpoint/2012/main" userId="83e1784babb34de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6F06"/>
    <a:srgbClr val="0070C0"/>
    <a:srgbClr val="B3ADA7"/>
    <a:srgbClr val="33CC33"/>
    <a:srgbClr val="FF3300"/>
    <a:srgbClr val="686868"/>
    <a:srgbClr val="E5E5E5"/>
    <a:srgbClr val="E7D7C4"/>
    <a:srgbClr val="F0E5DA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BA9B07-93B6-43B2-813C-4E6EFA5292B5}" v="46" dt="2024-03-01T04:44:37.824"/>
    <p1510:client id="{654A8475-0D37-6A04-25F2-240F32CD6DC0}" v="10" dt="2024-03-01T03:09:51.468"/>
  </p1510:revLst>
</p1510:revInfo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249" autoAdjust="0"/>
  </p:normalViewPr>
  <p:slideViewPr>
    <p:cSldViewPr snapToGrid="0">
      <p:cViewPr varScale="1">
        <p:scale>
          <a:sx n="114" d="100"/>
          <a:sy n="114" d="100"/>
        </p:scale>
        <p:origin x="486" y="102"/>
      </p:cViewPr>
      <p:guideLst>
        <p:guide pos="483"/>
        <p:guide orient="horz" pos="2442"/>
        <p:guide orient="horz" pos="1706"/>
        <p:guide orient="horz" pos="3554"/>
        <p:guide pos="665"/>
        <p:guide pos="7559"/>
        <p:guide orient="horz" pos="822"/>
        <p:guide orient="horz" pos="3769"/>
        <p:guide orient="horz" pos="4178"/>
        <p:guide pos="960"/>
        <p:guide pos="6607"/>
        <p:guide orient="horz" pos="92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-8046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theme" Target="theme/theme1.xml"/><Relationship Id="rId21" Type="http://schemas.openxmlformats.org/officeDocument/2006/relationships/slide" Target="slides/slide5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commentAuthors" Target="commentAuthor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handoutMaster" Target="handoutMasters/handoutMaster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4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5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6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oleObject" Target="file:///\\hgdata301\Elandsrand_Common_Vol1_Data_COSTING\BRENDA\Michael\Gijima\Presentations\GM%20safety%20day\Graphs.xlsx" TargetMode="Externa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oleObject" Target="file:///\\hgdata301\Elandsrand_Common_Vol1_Data_COSTING\BRENDA\Michael\Gijima\Presentations\GM%20safety%20day\Graphs.xlsx" TargetMode="Externa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oleObject" Target="file:///Y:\BRENDA\Michael\ME%20Report\FY2324\December\Dec%20ME%20Pack.xlsx" TargetMode="Externa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oleObject" Target="file:///Y:\BRENDA\Michael\ME%20Report\FY2324\December\Dec%20ME%20Pack.xlsx" TargetMode="Externa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oleObject" Target="file:///Y:\BRENDA\Michael\ME%20Report\FY2324\December\Dec%20ME%20Pack.xlsx" TargetMode="Externa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oleObject" Target="file:///Y:\BRENDA\Michael\ME%20Report\FY2324\December\Dec%20ME%20Pack.xlsx" TargetMode="Externa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oleObject" Target="file:///Y:\BRENDA\Michael\ME%20Report\FY2324\December\Dec%20ME%20Pack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oleObject" Target="file:///Y:\BRENDA\Michael\ME%20Report\FY2324\December\Dec%20ME%20Pack.xlsx" TargetMode="Externa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oleObject" Target="file:///Y:\BRENDA\Michael\ME%20Report\FY2324\December\Dec%20ME%20Pack.xlsx" TargetMode="Externa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22.xml"/><Relationship Id="rId1" Type="http://schemas.microsoft.com/office/2011/relationships/chartStyle" Target="style22.xml"/><Relationship Id="rId4" Type="http://schemas.openxmlformats.org/officeDocument/2006/relationships/oleObject" Target="file:///Y:\BRENDA\Michael\ME%20Report\FY2324\December\Dec%20ME%20Pack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rems2-my.sharepoint.com/personal/wventer_rems2_com/Documents/2023_Backup/Harmony_Kusasaelthu/Presentations/Technical_Sessions/2024/XC%20Quantities%20and%20Temperatures/Jan-23%20vs%20Jan-24%206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https://rems2-my.sharepoint.com/personal/wventer_rems2_com/Documents/2023_Backup/Harmony_Kusasaelthu/Presentations/Technical_Sessions/2024/XC%20Quantities%20and%20Temperatures/Jan-23%20vs%20Jan-24%206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2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../embeddings/oleObject3.bin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../embeddings/oleObject4.bin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../embeddings/oleObject5.bin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109 Level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5847762658308504E-2"/>
          <c:y val="0.17907851433944527"/>
          <c:w val="0.90594835384654593"/>
          <c:h val="0.45647190786624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'Day Shift'!$A$16:$B$16</c:f>
              <c:strCache>
                <c:ptCount val="2"/>
                <c:pt idx="0">
                  <c:v>109</c:v>
                </c:pt>
                <c:pt idx="1">
                  <c:v>Train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-2.0226537216828477E-3"/>
                  <c:y val="2.3507287259050283E-2"/>
                </c:manualLayout>
              </c:layout>
              <c:spPr>
                <a:noFill/>
                <a:ln>
                  <a:solidFill>
                    <a:srgbClr val="FF0000"/>
                  </a:solidFill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EFD-46FD-B01D-B77330FA2A69}"/>
                </c:ext>
              </c:extLst>
            </c:dLbl>
            <c:dLbl>
              <c:idx val="3"/>
              <c:layout>
                <c:manualLayout>
                  <c:x val="-7.4163113056427144E-17"/>
                  <c:y val="1.41043723554301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EFD-46FD-B01D-B77330FA2A69}"/>
                </c:ext>
              </c:extLst>
            </c:dLbl>
            <c:dLbl>
              <c:idx val="21"/>
              <c:layout>
                <c:manualLayout>
                  <c:x val="-1.4158576051779935E-2"/>
                  <c:y val="-2.1548097728665715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EFD-46FD-B01D-B77330FA2A69}"/>
                </c:ext>
              </c:extLst>
            </c:dLbl>
            <c:dLbl>
              <c:idx val="22"/>
              <c:layout>
                <c:manualLayout>
                  <c:x val="6.0679611650485436E-3"/>
                  <c:y val="1.8805829807240201E-2"/>
                </c:manualLayout>
              </c:layout>
              <c:spPr>
                <a:noFill/>
                <a:ln>
                  <a:solidFill>
                    <a:srgbClr val="FF0000"/>
                  </a:solidFill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EFD-46FD-B01D-B77330FA2A69}"/>
                </c:ext>
              </c:extLst>
            </c:dLbl>
            <c:dLbl>
              <c:idx val="23"/>
              <c:layout>
                <c:manualLayout>
                  <c:x val="1.820388349514563E-2"/>
                  <c:y val="4.70145745181006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EFD-46FD-B01D-B77330FA2A69}"/>
                </c:ext>
              </c:extLst>
            </c:dLbl>
            <c:dLbl>
              <c:idx val="24"/>
              <c:layout>
                <c:manualLayout>
                  <c:x val="1.82038834951456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EFD-46FD-B01D-B77330FA2A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'Day Shift'!$C$15:$AA$15</c:f>
              <c:numCache>
                <c:formatCode>m/d/yyyy</c:formatCode>
                <c:ptCount val="25"/>
                <c:pt idx="0">
                  <c:v>45187</c:v>
                </c:pt>
                <c:pt idx="1">
                  <c:v>45188</c:v>
                </c:pt>
                <c:pt idx="2">
                  <c:v>45189</c:v>
                </c:pt>
                <c:pt idx="3">
                  <c:v>45190</c:v>
                </c:pt>
                <c:pt idx="4">
                  <c:v>45191</c:v>
                </c:pt>
                <c:pt idx="5">
                  <c:v>45192</c:v>
                </c:pt>
                <c:pt idx="6">
                  <c:v>45193</c:v>
                </c:pt>
                <c:pt idx="7">
                  <c:v>45194</c:v>
                </c:pt>
                <c:pt idx="8">
                  <c:v>45195</c:v>
                </c:pt>
                <c:pt idx="9">
                  <c:v>45196</c:v>
                </c:pt>
                <c:pt idx="10">
                  <c:v>45197</c:v>
                </c:pt>
                <c:pt idx="11">
                  <c:v>45198</c:v>
                </c:pt>
                <c:pt idx="12">
                  <c:v>45199</c:v>
                </c:pt>
                <c:pt idx="13">
                  <c:v>45200</c:v>
                </c:pt>
                <c:pt idx="14">
                  <c:v>45201</c:v>
                </c:pt>
                <c:pt idx="15">
                  <c:v>45202</c:v>
                </c:pt>
                <c:pt idx="16">
                  <c:v>45203</c:v>
                </c:pt>
                <c:pt idx="17">
                  <c:v>45204</c:v>
                </c:pt>
                <c:pt idx="18">
                  <c:v>45205</c:v>
                </c:pt>
                <c:pt idx="19">
                  <c:v>45206</c:v>
                </c:pt>
                <c:pt idx="20">
                  <c:v>45207</c:v>
                </c:pt>
                <c:pt idx="21">
                  <c:v>45208</c:v>
                </c:pt>
                <c:pt idx="22">
                  <c:v>45209</c:v>
                </c:pt>
                <c:pt idx="23">
                  <c:v>45210</c:v>
                </c:pt>
                <c:pt idx="24">
                  <c:v>45211</c:v>
                </c:pt>
              </c:numCache>
            </c:numRef>
          </c:cat>
          <c:val>
            <c:numRef>
              <c:f>'Day Shift'!$C$16:$AA$16</c:f>
              <c:numCache>
                <c:formatCode>h:mm</c:formatCode>
                <c:ptCount val="25"/>
                <c:pt idx="0">
                  <c:v>0.23472222222222219</c:v>
                </c:pt>
                <c:pt idx="1">
                  <c:v>0.24652777777777779</c:v>
                </c:pt>
                <c:pt idx="2">
                  <c:v>0.25972222222222224</c:v>
                </c:pt>
                <c:pt idx="3">
                  <c:v>0.23819444444444446</c:v>
                </c:pt>
                <c:pt idx="4">
                  <c:v>0.2388888888888889</c:v>
                </c:pt>
                <c:pt idx="8">
                  <c:v>0.23819444444444446</c:v>
                </c:pt>
                <c:pt idx="9">
                  <c:v>0.23333333333333331</c:v>
                </c:pt>
                <c:pt idx="10">
                  <c:v>0.23055555555555554</c:v>
                </c:pt>
                <c:pt idx="11">
                  <c:v>0.23472222222222219</c:v>
                </c:pt>
                <c:pt idx="12">
                  <c:v>0.24583333333333335</c:v>
                </c:pt>
                <c:pt idx="14">
                  <c:v>0.23333333333333331</c:v>
                </c:pt>
                <c:pt idx="15">
                  <c:v>0.23124999999999998</c:v>
                </c:pt>
                <c:pt idx="16">
                  <c:v>0.23958333333333334</c:v>
                </c:pt>
                <c:pt idx="17">
                  <c:v>0.24097222222222223</c:v>
                </c:pt>
                <c:pt idx="18">
                  <c:v>0.24305555555555555</c:v>
                </c:pt>
                <c:pt idx="21">
                  <c:v>0.2388888888888889</c:v>
                </c:pt>
                <c:pt idx="22">
                  <c:v>0.26180555555555557</c:v>
                </c:pt>
                <c:pt idx="23">
                  <c:v>0.23194444444444443</c:v>
                </c:pt>
                <c:pt idx="24">
                  <c:v>0.23680555555555557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EFD-46FD-B01D-B77330FA2A69}"/>
            </c:ext>
          </c:extLst>
        </c:ser>
        <c:ser>
          <c:idx val="1"/>
          <c:order val="1"/>
          <c:tx>
            <c:strRef>
              <c:f>'Day Shift'!$A$17:$B$17</c:f>
              <c:strCache>
                <c:ptCount val="2"/>
                <c:pt idx="0">
                  <c:v>109</c:v>
                </c:pt>
                <c:pt idx="1">
                  <c:v>Train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7777777777777523E-3"/>
                  <c:y val="-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EFD-46FD-B01D-B77330FA2A69}"/>
                </c:ext>
              </c:extLst>
            </c:dLbl>
            <c:dLbl>
              <c:idx val="1"/>
              <c:layout>
                <c:manualLayout>
                  <c:x val="8.0906148867313909E-3"/>
                  <c:y val="-4.7014574518100614E-2"/>
                </c:manualLayout>
              </c:layout>
              <c:spPr>
                <a:solidFill>
                  <a:schemeClr val="bg1"/>
                </a:solidFill>
                <a:ln>
                  <a:solidFill>
                    <a:srgbClr val="FF0000"/>
                  </a:solidFill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EFD-46FD-B01D-B77330FA2A69}"/>
                </c:ext>
              </c:extLst>
            </c:dLbl>
            <c:dLbl>
              <c:idx val="2"/>
              <c:layout>
                <c:manualLayout>
                  <c:x val="0"/>
                  <c:y val="-3.2407407407407447E-2"/>
                </c:manualLayout>
              </c:layout>
              <c:spPr>
                <a:noFill/>
                <a:ln>
                  <a:solidFill>
                    <a:srgbClr val="FF0000"/>
                  </a:solidFill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EFD-46FD-B01D-B77330FA2A69}"/>
                </c:ext>
              </c:extLst>
            </c:dLbl>
            <c:dLbl>
              <c:idx val="3"/>
              <c:layout>
                <c:manualLayout>
                  <c:x val="-4.0453074433656954E-3"/>
                  <c:y val="-5.17160319699106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EFD-46FD-B01D-B77330FA2A69}"/>
                </c:ext>
              </c:extLst>
            </c:dLbl>
            <c:dLbl>
              <c:idx val="4"/>
              <c:layout>
                <c:manualLayout>
                  <c:x val="0"/>
                  <c:y val="-3.76116596144804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EFD-46FD-B01D-B77330FA2A69}"/>
                </c:ext>
              </c:extLst>
            </c:dLbl>
            <c:dLbl>
              <c:idx val="5"/>
              <c:layout>
                <c:manualLayout>
                  <c:x val="2.0226537216828477E-3"/>
                  <c:y val="-3.29102021626704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EFD-46FD-B01D-B77330FA2A69}"/>
                </c:ext>
              </c:extLst>
            </c:dLbl>
            <c:dLbl>
              <c:idx val="8"/>
              <c:layout>
                <c:manualLayout>
                  <c:x val="-4.0453074433656954E-3"/>
                  <c:y val="-4.70145745181006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EFD-46FD-B01D-B77330FA2A69}"/>
                </c:ext>
              </c:extLst>
            </c:dLbl>
            <c:dLbl>
              <c:idx val="9"/>
              <c:layout>
                <c:manualLayout>
                  <c:x val="4.0453074433655471E-3"/>
                  <c:y val="-3.76116596144804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EFD-46FD-B01D-B77330FA2A69}"/>
                </c:ext>
              </c:extLst>
            </c:dLbl>
            <c:dLbl>
              <c:idx val="10"/>
              <c:layout>
                <c:manualLayout>
                  <c:x val="4.0453074433656954E-3"/>
                  <c:y val="-4.70145745181006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EFD-46FD-B01D-B77330FA2A69}"/>
                </c:ext>
              </c:extLst>
            </c:dLbl>
            <c:dLbl>
              <c:idx val="11"/>
              <c:layout>
                <c:manualLayout>
                  <c:x val="0"/>
                  <c:y val="-4.70145745181006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EEFD-46FD-B01D-B77330FA2A69}"/>
                </c:ext>
              </c:extLst>
            </c:dLbl>
            <c:dLbl>
              <c:idx val="12"/>
              <c:layout>
                <c:manualLayout>
                  <c:x val="-1.4832622611285429E-16"/>
                  <c:y val="-4.2313117066290547E-2"/>
                </c:manualLayout>
              </c:layout>
              <c:spPr>
                <a:noFill/>
                <a:ln>
                  <a:solidFill>
                    <a:srgbClr val="FF0000"/>
                  </a:solidFill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EEFD-46FD-B01D-B77330FA2A69}"/>
                </c:ext>
              </c:extLst>
            </c:dLbl>
            <c:dLbl>
              <c:idx val="14"/>
              <c:layout>
                <c:manualLayout>
                  <c:x val="2.0226537216828477E-3"/>
                  <c:y val="-2.35072872590503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EEFD-46FD-B01D-B77330FA2A69}"/>
                </c:ext>
              </c:extLst>
            </c:dLbl>
            <c:dLbl>
              <c:idx val="15"/>
              <c:layout>
                <c:manualLayout>
                  <c:x val="0"/>
                  <c:y val="-4.23131170662905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EEFD-46FD-B01D-B77330FA2A69}"/>
                </c:ext>
              </c:extLst>
            </c:dLbl>
            <c:dLbl>
              <c:idx val="16"/>
              <c:layout>
                <c:manualLayout>
                  <c:x val="8.0906148867312434E-3"/>
                  <c:y val="-5.64174894217207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EEFD-46FD-B01D-B77330FA2A69}"/>
                </c:ext>
              </c:extLst>
            </c:dLbl>
            <c:dLbl>
              <c:idx val="17"/>
              <c:layout>
                <c:manualLayout>
                  <c:x val="2.0226537216826994E-3"/>
                  <c:y val="-4.23131170662905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EEFD-46FD-B01D-B77330FA2A69}"/>
                </c:ext>
              </c:extLst>
            </c:dLbl>
            <c:dLbl>
              <c:idx val="18"/>
              <c:layout>
                <c:manualLayout>
                  <c:x val="6.0679611650483953E-3"/>
                  <c:y val="-4.23131170662905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EEFD-46FD-B01D-B77330FA2A69}"/>
                </c:ext>
              </c:extLst>
            </c:dLbl>
            <c:dLbl>
              <c:idx val="21"/>
              <c:layout>
                <c:manualLayout>
                  <c:x val="-1.4158576051779935E-2"/>
                  <c:y val="-3.7611659614480514E-2"/>
                </c:manualLayout>
              </c:layout>
              <c:spPr>
                <a:noFill/>
                <a:ln>
                  <a:solidFill>
                    <a:srgbClr val="FF0000"/>
                  </a:solidFill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EEFD-46FD-B01D-B77330FA2A69}"/>
                </c:ext>
              </c:extLst>
            </c:dLbl>
            <c:dLbl>
              <c:idx val="22"/>
              <c:layout>
                <c:manualLayout>
                  <c:x val="8.0906148867313909E-3"/>
                  <c:y val="-3.2910202162670425E-2"/>
                </c:manualLayout>
              </c:layout>
              <c:spPr>
                <a:noFill/>
                <a:ln>
                  <a:solidFill>
                    <a:srgbClr val="FF0000"/>
                  </a:solidFill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EEFD-46FD-B01D-B77330FA2A69}"/>
                </c:ext>
              </c:extLst>
            </c:dLbl>
            <c:dLbl>
              <c:idx val="23"/>
              <c:layout>
                <c:manualLayout>
                  <c:x val="1.2135922330097087E-2"/>
                  <c:y val="-0.13164080865068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EEFD-46FD-B01D-B77330FA2A69}"/>
                </c:ext>
              </c:extLst>
            </c:dLbl>
            <c:dLbl>
              <c:idx val="24"/>
              <c:layout>
                <c:manualLayout>
                  <c:x val="8.0906148867312434E-3"/>
                  <c:y val="-6.11189468735307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EEFD-46FD-B01D-B77330FA2A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bg1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'Day Shift'!$C$15:$AA$15</c:f>
              <c:numCache>
                <c:formatCode>m/d/yyyy</c:formatCode>
                <c:ptCount val="25"/>
                <c:pt idx="0">
                  <c:v>45187</c:v>
                </c:pt>
                <c:pt idx="1">
                  <c:v>45188</c:v>
                </c:pt>
                <c:pt idx="2">
                  <c:v>45189</c:v>
                </c:pt>
                <c:pt idx="3">
                  <c:v>45190</c:v>
                </c:pt>
                <c:pt idx="4">
                  <c:v>45191</c:v>
                </c:pt>
                <c:pt idx="5">
                  <c:v>45192</c:v>
                </c:pt>
                <c:pt idx="6">
                  <c:v>45193</c:v>
                </c:pt>
                <c:pt idx="7">
                  <c:v>45194</c:v>
                </c:pt>
                <c:pt idx="8">
                  <c:v>45195</c:v>
                </c:pt>
                <c:pt idx="9">
                  <c:v>45196</c:v>
                </c:pt>
                <c:pt idx="10">
                  <c:v>45197</c:v>
                </c:pt>
                <c:pt idx="11">
                  <c:v>45198</c:v>
                </c:pt>
                <c:pt idx="12">
                  <c:v>45199</c:v>
                </c:pt>
                <c:pt idx="13">
                  <c:v>45200</c:v>
                </c:pt>
                <c:pt idx="14">
                  <c:v>45201</c:v>
                </c:pt>
                <c:pt idx="15">
                  <c:v>45202</c:v>
                </c:pt>
                <c:pt idx="16">
                  <c:v>45203</c:v>
                </c:pt>
                <c:pt idx="17">
                  <c:v>45204</c:v>
                </c:pt>
                <c:pt idx="18">
                  <c:v>45205</c:v>
                </c:pt>
                <c:pt idx="19">
                  <c:v>45206</c:v>
                </c:pt>
                <c:pt idx="20">
                  <c:v>45207</c:v>
                </c:pt>
                <c:pt idx="21">
                  <c:v>45208</c:v>
                </c:pt>
                <c:pt idx="22">
                  <c:v>45209</c:v>
                </c:pt>
                <c:pt idx="23">
                  <c:v>45210</c:v>
                </c:pt>
                <c:pt idx="24">
                  <c:v>45211</c:v>
                </c:pt>
              </c:numCache>
            </c:numRef>
          </c:cat>
          <c:val>
            <c:numRef>
              <c:f>'Day Shift'!$C$17:$AA$17</c:f>
              <c:numCache>
                <c:formatCode>h:mm</c:formatCode>
                <c:ptCount val="25"/>
                <c:pt idx="0">
                  <c:v>0.23541666666666669</c:v>
                </c:pt>
                <c:pt idx="1">
                  <c:v>0.24791666666666667</c:v>
                </c:pt>
                <c:pt idx="2">
                  <c:v>0.26041666666666669</c:v>
                </c:pt>
                <c:pt idx="3">
                  <c:v>0.24097222222222223</c:v>
                </c:pt>
                <c:pt idx="4">
                  <c:v>0.24027777777777778</c:v>
                </c:pt>
                <c:pt idx="8">
                  <c:v>0.23958333333333334</c:v>
                </c:pt>
                <c:pt idx="9">
                  <c:v>0.24444444444444446</c:v>
                </c:pt>
                <c:pt idx="10">
                  <c:v>0.23958333333333334</c:v>
                </c:pt>
                <c:pt idx="11">
                  <c:v>0.2388888888888889</c:v>
                </c:pt>
                <c:pt idx="12">
                  <c:v>0.25277777777777777</c:v>
                </c:pt>
                <c:pt idx="14">
                  <c:v>0.24374999999999999</c:v>
                </c:pt>
                <c:pt idx="15">
                  <c:v>0.23680555555555557</c:v>
                </c:pt>
                <c:pt idx="16">
                  <c:v>0.24027777777777778</c:v>
                </c:pt>
                <c:pt idx="17">
                  <c:v>0.24166666666666667</c:v>
                </c:pt>
                <c:pt idx="18">
                  <c:v>0.24374999999999999</c:v>
                </c:pt>
                <c:pt idx="21">
                  <c:v>0.24791666666666667</c:v>
                </c:pt>
                <c:pt idx="22">
                  <c:v>0.26597222222222222</c:v>
                </c:pt>
                <c:pt idx="23">
                  <c:v>0.23680555555555557</c:v>
                </c:pt>
                <c:pt idx="24">
                  <c:v>0.24236111111111111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EEFD-46FD-B01D-B77330FA2A69}"/>
            </c:ext>
          </c:extLst>
        </c:ser>
        <c:ser>
          <c:idx val="2"/>
          <c:order val="2"/>
          <c:tx>
            <c:strRef>
              <c:f>'Day Shift'!$A$18:$B$18</c:f>
              <c:strCache>
                <c:ptCount val="2"/>
                <c:pt idx="0">
                  <c:v>109</c:v>
                </c:pt>
                <c:pt idx="1">
                  <c:v>Expected Time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'Day Shift'!$C$15:$AA$15</c:f>
              <c:numCache>
                <c:formatCode>m/d/yyyy</c:formatCode>
                <c:ptCount val="25"/>
                <c:pt idx="0">
                  <c:v>45187</c:v>
                </c:pt>
                <c:pt idx="1">
                  <c:v>45188</c:v>
                </c:pt>
                <c:pt idx="2">
                  <c:v>45189</c:v>
                </c:pt>
                <c:pt idx="3">
                  <c:v>45190</c:v>
                </c:pt>
                <c:pt idx="4">
                  <c:v>45191</c:v>
                </c:pt>
                <c:pt idx="5">
                  <c:v>45192</c:v>
                </c:pt>
                <c:pt idx="6">
                  <c:v>45193</c:v>
                </c:pt>
                <c:pt idx="7">
                  <c:v>45194</c:v>
                </c:pt>
                <c:pt idx="8">
                  <c:v>45195</c:v>
                </c:pt>
                <c:pt idx="9">
                  <c:v>45196</c:v>
                </c:pt>
                <c:pt idx="10">
                  <c:v>45197</c:v>
                </c:pt>
                <c:pt idx="11">
                  <c:v>45198</c:v>
                </c:pt>
                <c:pt idx="12">
                  <c:v>45199</c:v>
                </c:pt>
                <c:pt idx="13">
                  <c:v>45200</c:v>
                </c:pt>
                <c:pt idx="14">
                  <c:v>45201</c:v>
                </c:pt>
                <c:pt idx="15">
                  <c:v>45202</c:v>
                </c:pt>
                <c:pt idx="16">
                  <c:v>45203</c:v>
                </c:pt>
                <c:pt idx="17">
                  <c:v>45204</c:v>
                </c:pt>
                <c:pt idx="18">
                  <c:v>45205</c:v>
                </c:pt>
                <c:pt idx="19">
                  <c:v>45206</c:v>
                </c:pt>
                <c:pt idx="20">
                  <c:v>45207</c:v>
                </c:pt>
                <c:pt idx="21">
                  <c:v>45208</c:v>
                </c:pt>
                <c:pt idx="22">
                  <c:v>45209</c:v>
                </c:pt>
                <c:pt idx="23">
                  <c:v>45210</c:v>
                </c:pt>
                <c:pt idx="24">
                  <c:v>45211</c:v>
                </c:pt>
              </c:numCache>
            </c:numRef>
          </c:cat>
          <c:val>
            <c:numRef>
              <c:f>'Day Shift'!$C$18:$AA$18</c:f>
              <c:numCache>
                <c:formatCode>h:mm</c:formatCode>
                <c:ptCount val="25"/>
                <c:pt idx="0">
                  <c:v>0.24652777777777779</c:v>
                </c:pt>
                <c:pt idx="1">
                  <c:v>0.24652777777777779</c:v>
                </c:pt>
                <c:pt idx="2">
                  <c:v>0.24652777777777779</c:v>
                </c:pt>
                <c:pt idx="3">
                  <c:v>0.24652777777777779</c:v>
                </c:pt>
                <c:pt idx="4">
                  <c:v>0.24652777777777779</c:v>
                </c:pt>
                <c:pt idx="8">
                  <c:v>0.24652777777777779</c:v>
                </c:pt>
                <c:pt idx="9">
                  <c:v>0.24652777777777779</c:v>
                </c:pt>
                <c:pt idx="10">
                  <c:v>0.24652777777777779</c:v>
                </c:pt>
                <c:pt idx="11">
                  <c:v>0.24652777777777779</c:v>
                </c:pt>
                <c:pt idx="12">
                  <c:v>0.24652777777777779</c:v>
                </c:pt>
                <c:pt idx="14">
                  <c:v>0.24652777777777779</c:v>
                </c:pt>
                <c:pt idx="15">
                  <c:v>0.24652777777777779</c:v>
                </c:pt>
                <c:pt idx="16">
                  <c:v>0.24652777777777779</c:v>
                </c:pt>
                <c:pt idx="17">
                  <c:v>0.24652777777777779</c:v>
                </c:pt>
                <c:pt idx="18">
                  <c:v>0.24652777777777779</c:v>
                </c:pt>
                <c:pt idx="21">
                  <c:v>0.24652777777777779</c:v>
                </c:pt>
                <c:pt idx="22">
                  <c:v>0.24652777777777779</c:v>
                </c:pt>
                <c:pt idx="23">
                  <c:v>0.24652777777777779</c:v>
                </c:pt>
                <c:pt idx="24">
                  <c:v>0.24652777777777779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EEFD-46FD-B01D-B77330FA2A69}"/>
            </c:ext>
          </c:extLst>
        </c:ser>
        <c:ser>
          <c:idx val="3"/>
          <c:order val="3"/>
          <c:tx>
            <c:strRef>
              <c:f>'Day Shift'!$A$19:$B$19</c:f>
              <c:strCache>
                <c:ptCount val="2"/>
                <c:pt idx="0">
                  <c:v>109</c:v>
                </c:pt>
                <c:pt idx="1">
                  <c:v>Cage Times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'Day Shift'!$C$15:$AA$15</c:f>
              <c:numCache>
                <c:formatCode>m/d/yyyy</c:formatCode>
                <c:ptCount val="25"/>
                <c:pt idx="0">
                  <c:v>45187</c:v>
                </c:pt>
                <c:pt idx="1">
                  <c:v>45188</c:v>
                </c:pt>
                <c:pt idx="2">
                  <c:v>45189</c:v>
                </c:pt>
                <c:pt idx="3">
                  <c:v>45190</c:v>
                </c:pt>
                <c:pt idx="4">
                  <c:v>45191</c:v>
                </c:pt>
                <c:pt idx="5">
                  <c:v>45192</c:v>
                </c:pt>
                <c:pt idx="6">
                  <c:v>45193</c:v>
                </c:pt>
                <c:pt idx="7">
                  <c:v>45194</c:v>
                </c:pt>
                <c:pt idx="8">
                  <c:v>45195</c:v>
                </c:pt>
                <c:pt idx="9">
                  <c:v>45196</c:v>
                </c:pt>
                <c:pt idx="10">
                  <c:v>45197</c:v>
                </c:pt>
                <c:pt idx="11">
                  <c:v>45198</c:v>
                </c:pt>
                <c:pt idx="12">
                  <c:v>45199</c:v>
                </c:pt>
                <c:pt idx="13">
                  <c:v>45200</c:v>
                </c:pt>
                <c:pt idx="14">
                  <c:v>45201</c:v>
                </c:pt>
                <c:pt idx="15">
                  <c:v>45202</c:v>
                </c:pt>
                <c:pt idx="16">
                  <c:v>45203</c:v>
                </c:pt>
                <c:pt idx="17">
                  <c:v>45204</c:v>
                </c:pt>
                <c:pt idx="18">
                  <c:v>45205</c:v>
                </c:pt>
                <c:pt idx="19">
                  <c:v>45206</c:v>
                </c:pt>
                <c:pt idx="20">
                  <c:v>45207</c:v>
                </c:pt>
                <c:pt idx="21">
                  <c:v>45208</c:v>
                </c:pt>
                <c:pt idx="22">
                  <c:v>45209</c:v>
                </c:pt>
                <c:pt idx="23">
                  <c:v>45210</c:v>
                </c:pt>
                <c:pt idx="24">
                  <c:v>45211</c:v>
                </c:pt>
              </c:numCache>
            </c:numRef>
          </c:cat>
          <c:val>
            <c:numRef>
              <c:f>'Day Shift'!$C$19:$AA$19</c:f>
              <c:numCache>
                <c:formatCode>h:mm</c:formatCode>
                <c:ptCount val="25"/>
                <c:pt idx="0">
                  <c:v>0.21875</c:v>
                </c:pt>
                <c:pt idx="1">
                  <c:v>0.22222222222222221</c:v>
                </c:pt>
                <c:pt idx="2">
                  <c:v>0.22291666666666665</c:v>
                </c:pt>
                <c:pt idx="3">
                  <c:v>0.22569444444444445</c:v>
                </c:pt>
                <c:pt idx="4">
                  <c:v>0.22083333333333333</c:v>
                </c:pt>
                <c:pt idx="8">
                  <c:v>0.22638888888888889</c:v>
                </c:pt>
                <c:pt idx="9">
                  <c:v>0.22847222222222222</c:v>
                </c:pt>
                <c:pt idx="10">
                  <c:v>0.22569444444444445</c:v>
                </c:pt>
                <c:pt idx="11">
                  <c:v>0.20833333333333334</c:v>
                </c:pt>
                <c:pt idx="12">
                  <c:v>0.24652777777777779</c:v>
                </c:pt>
                <c:pt idx="14">
                  <c:v>0.22916666666666666</c:v>
                </c:pt>
                <c:pt idx="15">
                  <c:v>0.22708333333333333</c:v>
                </c:pt>
                <c:pt idx="16">
                  <c:v>0.22291666666666665</c:v>
                </c:pt>
                <c:pt idx="17">
                  <c:v>0.23263888888888887</c:v>
                </c:pt>
                <c:pt idx="18">
                  <c:v>0.24652777777777779</c:v>
                </c:pt>
                <c:pt idx="21">
                  <c:v>0.23750000000000002</c:v>
                </c:pt>
                <c:pt idx="22">
                  <c:v>0.24305555555555555</c:v>
                </c:pt>
                <c:pt idx="23">
                  <c:v>0.22291666666666665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EEFD-46FD-B01D-B77330FA2A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0939007"/>
        <c:axId val="390946495"/>
      </c:barChart>
      <c:dateAx>
        <c:axId val="390939007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0946495"/>
        <c:crosses val="autoZero"/>
        <c:auto val="1"/>
        <c:lblOffset val="100"/>
        <c:baseTimeUnit val="days"/>
      </c:dateAx>
      <c:valAx>
        <c:axId val="390946495"/>
        <c:scaling>
          <c:orientation val="minMax"/>
          <c:max val="0.3000000000000000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h:mm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09390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100 LV (HPH 58/25 8)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E41F26"/>
            </a:solidFill>
            <a:ln>
              <a:noFill/>
            </a:ln>
            <a:effectLst/>
          </c:spPr>
          <c:invertIfNegative val="0"/>
          <c:trendline>
            <c:spPr>
              <a:ln w="19050" cap="rnd">
                <a:solidFill>
                  <a:srgbClr val="C3996B"/>
                </a:solidFill>
                <a:prstDash val="sysDot"/>
              </a:ln>
              <a:effectLst/>
            </c:spPr>
            <c:trendlineType val="poly"/>
            <c:order val="4"/>
            <c:dispRSqr val="0"/>
            <c:dispEq val="0"/>
          </c:trendline>
          <c:cat>
            <c:numRef>
              <c:f>Sheet1!$E$3:$E$8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Sheet1!$F$27:$F$32</c:f>
              <c:numCache>
                <c:formatCode>General</c:formatCode>
                <c:ptCount val="6"/>
                <c:pt idx="0">
                  <c:v>2740</c:v>
                </c:pt>
                <c:pt idx="1">
                  <c:v>2052</c:v>
                </c:pt>
                <c:pt idx="2">
                  <c:v>4111</c:v>
                </c:pt>
                <c:pt idx="3">
                  <c:v>3624</c:v>
                </c:pt>
                <c:pt idx="4">
                  <c:v>5924</c:v>
                </c:pt>
                <c:pt idx="5">
                  <c:v>9869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46-4DA3-82CC-582F366AD3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0141208"/>
        <c:axId val="380137928"/>
      </c:barChart>
      <c:catAx>
        <c:axId val="3801412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0137928"/>
        <c:crosses val="autoZero"/>
        <c:auto val="1"/>
        <c:lblAlgn val="ctr"/>
        <c:lblOffset val="100"/>
        <c:noMultiLvlLbl val="0"/>
      </c:catAx>
      <c:valAx>
        <c:axId val="380137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Run Hours (AVE)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0141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25400" cap="flat" cmpd="sng" algn="ctr">
      <a:solidFill>
        <a:srgbClr val="000000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115 LV (HPH 58/25 5+2)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E41F26"/>
            </a:solidFill>
            <a:ln>
              <a:noFill/>
            </a:ln>
            <a:effectLst/>
          </c:spPr>
          <c:invertIfNegative val="0"/>
          <c:trendline>
            <c:spPr>
              <a:ln w="19050" cap="rnd">
                <a:solidFill>
                  <a:srgbClr val="000000"/>
                </a:solidFill>
                <a:prstDash val="sysDot"/>
              </a:ln>
              <a:effectLst/>
            </c:spPr>
            <c:trendlineType val="poly"/>
            <c:order val="4"/>
            <c:dispRSqr val="0"/>
            <c:dispEq val="0"/>
          </c:trendline>
          <c:cat>
            <c:numRef>
              <c:f>Sheet1!$E$3:$E$8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Sheet1!$F$50:$F$55</c:f>
              <c:numCache>
                <c:formatCode>General</c:formatCode>
                <c:ptCount val="6"/>
                <c:pt idx="0">
                  <c:v>2068</c:v>
                </c:pt>
                <c:pt idx="1">
                  <c:v>2303</c:v>
                </c:pt>
                <c:pt idx="2">
                  <c:v>3475</c:v>
                </c:pt>
                <c:pt idx="3">
                  <c:v>5297</c:v>
                </c:pt>
                <c:pt idx="4">
                  <c:v>6038</c:v>
                </c:pt>
                <c:pt idx="5">
                  <c:v>3624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99-46F8-8977-8A8753D8E7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0141208"/>
        <c:axId val="380137928"/>
      </c:barChart>
      <c:catAx>
        <c:axId val="3801412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0137928"/>
        <c:crosses val="autoZero"/>
        <c:auto val="1"/>
        <c:lblAlgn val="ctr"/>
        <c:lblOffset val="100"/>
        <c:noMultiLvlLbl val="0"/>
      </c:catAx>
      <c:valAx>
        <c:axId val="380137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Run Hours (AVE)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0141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25400" cap="flat" cmpd="sng" algn="ctr">
      <a:solidFill>
        <a:srgbClr val="000000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Total Pumps changed (Calander year)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E41F26"/>
            </a:solidFill>
            <a:ln>
              <a:noFill/>
            </a:ln>
            <a:effectLst/>
          </c:spPr>
          <c:invertIfNegative val="0"/>
          <c:trendline>
            <c:spPr>
              <a:ln w="19050" cap="rnd">
                <a:solidFill>
                  <a:srgbClr val="000000"/>
                </a:solidFill>
                <a:prstDash val="sysDot"/>
              </a:ln>
              <a:effectLst/>
            </c:spPr>
            <c:trendlineType val="poly"/>
            <c:order val="4"/>
            <c:dispRSqr val="0"/>
            <c:dispEq val="0"/>
          </c:trendline>
          <c:cat>
            <c:numRef>
              <c:f>Sheet1!$E$87:$E$92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Sheet1!$F$87:$F$92</c:f>
              <c:numCache>
                <c:formatCode>General</c:formatCode>
                <c:ptCount val="6"/>
                <c:pt idx="0">
                  <c:v>27</c:v>
                </c:pt>
                <c:pt idx="1">
                  <c:v>19</c:v>
                </c:pt>
                <c:pt idx="2">
                  <c:v>11</c:v>
                </c:pt>
                <c:pt idx="3">
                  <c:v>2</c:v>
                </c:pt>
                <c:pt idx="4">
                  <c:v>2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4C-43FF-917B-248D912405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0141208"/>
        <c:axId val="380137928"/>
      </c:barChart>
      <c:catAx>
        <c:axId val="3801412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0137928"/>
        <c:crosses val="autoZero"/>
        <c:auto val="1"/>
        <c:lblAlgn val="ctr"/>
        <c:lblOffset val="100"/>
        <c:noMultiLvlLbl val="0"/>
      </c:catAx>
      <c:valAx>
        <c:axId val="380137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Pumps Changed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0141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25400" cap="flat" cmpd="sng" algn="ctr">
      <a:solidFill>
        <a:srgbClr val="000000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'Update (2)'!$A$6</c:f>
              <c:strCache>
                <c:ptCount val="1"/>
                <c:pt idx="0">
                  <c:v>Actual Area Mined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trendline>
            <c:spPr>
              <a:ln w="19050" cap="rnd">
                <a:solidFill>
                  <a:srgbClr val="E41F26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'Update (2)'!$B$5:$P$5</c:f>
              <c:strCache>
                <c:ptCount val="15"/>
                <c:pt idx="0">
                  <c:v>Jan 23</c:v>
                </c:pt>
                <c:pt idx="1">
                  <c:v>Feb 23</c:v>
                </c:pt>
                <c:pt idx="2">
                  <c:v>Mar 23</c:v>
                </c:pt>
                <c:pt idx="3">
                  <c:v>Apr 23</c:v>
                </c:pt>
                <c:pt idx="4">
                  <c:v>May 23</c:v>
                </c:pt>
                <c:pt idx="5">
                  <c:v>Jun 23</c:v>
                </c:pt>
                <c:pt idx="6">
                  <c:v>Jul 23</c:v>
                </c:pt>
                <c:pt idx="7">
                  <c:v>Aug 23</c:v>
                </c:pt>
                <c:pt idx="8">
                  <c:v>Sept 23</c:v>
                </c:pt>
                <c:pt idx="9">
                  <c:v>Oct 23 </c:v>
                </c:pt>
                <c:pt idx="10">
                  <c:v>Nov 23</c:v>
                </c:pt>
                <c:pt idx="11">
                  <c:v>Dec 23</c:v>
                </c:pt>
                <c:pt idx="12">
                  <c:v>Jan 24</c:v>
                </c:pt>
                <c:pt idx="13">
                  <c:v>Feb 24</c:v>
                </c:pt>
                <c:pt idx="14">
                  <c:v>Mar 24</c:v>
                </c:pt>
              </c:strCache>
            </c:strRef>
          </c:cat>
          <c:val>
            <c:numRef>
              <c:f>'Update (2)'!$B$6:$P$6</c:f>
              <c:numCache>
                <c:formatCode>#,##0</c:formatCode>
                <c:ptCount val="15"/>
                <c:pt idx="0">
                  <c:v>32.003999999999998</c:v>
                </c:pt>
                <c:pt idx="1">
                  <c:v>43.491999999999997</c:v>
                </c:pt>
                <c:pt idx="2">
                  <c:v>46.69</c:v>
                </c:pt>
                <c:pt idx="3">
                  <c:v>29.748999999999999</c:v>
                </c:pt>
                <c:pt idx="4">
                  <c:v>42.758000000000003</c:v>
                </c:pt>
                <c:pt idx="5">
                  <c:v>41.861589529893656</c:v>
                </c:pt>
                <c:pt idx="6">
                  <c:v>50.506999999999998</c:v>
                </c:pt>
                <c:pt idx="7">
                  <c:v>50.186999999999998</c:v>
                </c:pt>
                <c:pt idx="8">
                  <c:v>41.85</c:v>
                </c:pt>
                <c:pt idx="9">
                  <c:v>46.113999999999997</c:v>
                </c:pt>
                <c:pt idx="10">
                  <c:v>57.594000000000001</c:v>
                </c:pt>
                <c:pt idx="11">
                  <c:v>39.31</c:v>
                </c:pt>
                <c:pt idx="12">
                  <c:v>28.254999999999999</c:v>
                </c:pt>
                <c:pt idx="13">
                  <c:v>51.72</c:v>
                </c:pt>
                <c:pt idx="14">
                  <c:v>54.412654204513117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D5-49E3-A89E-A0DA0E4DE1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55760495"/>
        <c:axId val="155757999"/>
      </c:barChart>
      <c:catAx>
        <c:axId val="1557604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5757999"/>
        <c:crosses val="autoZero"/>
        <c:auto val="1"/>
        <c:lblAlgn val="ctr"/>
        <c:lblOffset val="100"/>
        <c:noMultiLvlLbl val="0"/>
      </c:catAx>
      <c:valAx>
        <c:axId val="155757999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57604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Update!$A$6</c:f>
              <c:strCache>
                <c:ptCount val="1"/>
                <c:pt idx="0">
                  <c:v>Actual Area Mined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trendline>
            <c:spPr>
              <a:ln w="19050" cap="rnd">
                <a:solidFill>
                  <a:srgbClr val="E41F26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Update!$B$5:$P$5</c:f>
              <c:strCache>
                <c:ptCount val="15"/>
                <c:pt idx="0">
                  <c:v>Jan 23</c:v>
                </c:pt>
                <c:pt idx="1">
                  <c:v>Feb 23</c:v>
                </c:pt>
                <c:pt idx="2">
                  <c:v>Mar 23</c:v>
                </c:pt>
                <c:pt idx="3">
                  <c:v>Apr 23</c:v>
                </c:pt>
                <c:pt idx="4">
                  <c:v>May 23</c:v>
                </c:pt>
                <c:pt idx="5">
                  <c:v>Jun 23</c:v>
                </c:pt>
                <c:pt idx="6">
                  <c:v>Jul 23</c:v>
                </c:pt>
                <c:pt idx="7">
                  <c:v>Aug 23</c:v>
                </c:pt>
                <c:pt idx="8">
                  <c:v>Sept 23</c:v>
                </c:pt>
                <c:pt idx="9">
                  <c:v>Oct 23 </c:v>
                </c:pt>
                <c:pt idx="10">
                  <c:v>Nov 23</c:v>
                </c:pt>
                <c:pt idx="11">
                  <c:v>Dec 23</c:v>
                </c:pt>
                <c:pt idx="12">
                  <c:v>Jan 24</c:v>
                </c:pt>
                <c:pt idx="13">
                  <c:v>Feb 24</c:v>
                </c:pt>
                <c:pt idx="14">
                  <c:v>Mar 24</c:v>
                </c:pt>
              </c:strCache>
            </c:strRef>
          </c:cat>
          <c:val>
            <c:numRef>
              <c:f>Update!$B$6:$P$6</c:f>
              <c:numCache>
                <c:formatCode>#,##0</c:formatCode>
                <c:ptCount val="15"/>
                <c:pt idx="0">
                  <c:v>6356</c:v>
                </c:pt>
                <c:pt idx="1">
                  <c:v>9092</c:v>
                </c:pt>
                <c:pt idx="2">
                  <c:v>9684</c:v>
                </c:pt>
                <c:pt idx="3">
                  <c:v>7082</c:v>
                </c:pt>
                <c:pt idx="4">
                  <c:v>7251</c:v>
                </c:pt>
                <c:pt idx="5">
                  <c:v>9490</c:v>
                </c:pt>
                <c:pt idx="6">
                  <c:v>11272</c:v>
                </c:pt>
                <c:pt idx="7">
                  <c:v>10745</c:v>
                </c:pt>
                <c:pt idx="8">
                  <c:v>8603</c:v>
                </c:pt>
                <c:pt idx="9">
                  <c:v>10599</c:v>
                </c:pt>
                <c:pt idx="10">
                  <c:v>10967</c:v>
                </c:pt>
                <c:pt idx="11">
                  <c:v>11161</c:v>
                </c:pt>
                <c:pt idx="12">
                  <c:v>6553</c:v>
                </c:pt>
                <c:pt idx="13">
                  <c:v>12116</c:v>
                </c:pt>
                <c:pt idx="14">
                  <c:v>12312.267657992557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FF-4969-A47C-4AA27A120C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55760495"/>
        <c:axId val="155757999"/>
      </c:barChart>
      <c:catAx>
        <c:axId val="1557604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5757999"/>
        <c:crosses val="autoZero"/>
        <c:auto val="1"/>
        <c:lblAlgn val="ctr"/>
        <c:lblOffset val="100"/>
        <c:noMultiLvlLbl val="0"/>
      </c:catAx>
      <c:valAx>
        <c:axId val="155757999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57604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6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'Comparitive Graphs'!$B$56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60C-4CB0-9BE1-84DEAB3E39A3}"/>
              </c:ext>
            </c:extLst>
          </c:dPt>
          <c:dPt>
            <c:idx val="1"/>
            <c:invertIfNegative val="0"/>
            <c:bubble3D val="0"/>
            <c:spPr>
              <a:solidFill>
                <a:srgbClr val="B2222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60C-4CB0-9BE1-84DEAB3E39A3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60C-4CB0-9BE1-84DEAB3E39A3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60C-4CB0-9BE1-84DEAB3E39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'Comparitive Graphs'!$X$4:$Y$4</c:f>
              <c:strCache>
                <c:ptCount val="2"/>
                <c:pt idx="0">
                  <c:v>Q2 FY23</c:v>
                </c:pt>
                <c:pt idx="1">
                  <c:v>Q2 FY24</c:v>
                </c:pt>
              </c:strCache>
            </c:strRef>
          </c:cat>
          <c:val>
            <c:numRef>
              <c:f>'Comparitive Graphs'!$X$56:$Y$56</c:f>
              <c:numCache>
                <c:formatCode>#,##0</c:formatCode>
                <c:ptCount val="2"/>
                <c:pt idx="0">
                  <c:v>986830.44882658229</c:v>
                </c:pt>
                <c:pt idx="1">
                  <c:v>974351.12170330621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60C-4CB0-9BE1-84DEAB3E39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47342512"/>
        <c:axId val="447341680"/>
      </c:barChart>
      <c:catAx>
        <c:axId val="447342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7341680"/>
        <c:crosses val="autoZero"/>
        <c:auto val="1"/>
        <c:lblAlgn val="ctr"/>
        <c:lblOffset val="100"/>
        <c:noMultiLvlLbl val="0"/>
      </c:catAx>
      <c:valAx>
        <c:axId val="447341680"/>
        <c:scaling>
          <c:orientation val="minMax"/>
          <c:min val="900000"/>
        </c:scaling>
        <c:delete val="1"/>
        <c:axPos val="l"/>
        <c:numFmt formatCode="#,##0" sourceLinked="1"/>
        <c:majorTickMark val="out"/>
        <c:minorTickMark val="none"/>
        <c:tickLblPos val="nextTo"/>
        <c:crossAx val="447342512"/>
        <c:crosses val="autoZero"/>
        <c:crossBetween val="between"/>
        <c:majorUnit val="20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6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'Comparitive Graphs'!$B$56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0BD-46FE-B132-798CE2BFB56D}"/>
              </c:ext>
            </c:extLst>
          </c:dPt>
          <c:dPt>
            <c:idx val="1"/>
            <c:invertIfNegative val="0"/>
            <c:bubble3D val="0"/>
            <c:spPr>
              <a:solidFill>
                <a:srgbClr val="E41F2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0BD-46FE-B132-798CE2BFB56D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0BD-46FE-B132-798CE2BFB56D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0BD-46FE-B132-798CE2BFB56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'Comparitive Graphs'!$C$4:$D$4</c:f>
              <c:strCache>
                <c:ptCount val="2"/>
                <c:pt idx="0">
                  <c:v>Q1 FY24</c:v>
                </c:pt>
                <c:pt idx="1">
                  <c:v>Q2 FY24</c:v>
                </c:pt>
              </c:strCache>
            </c:strRef>
          </c:cat>
          <c:val>
            <c:numRef>
              <c:f>'Comparitive Graphs'!$C$56:$D$56</c:f>
              <c:numCache>
                <c:formatCode>#,##0</c:formatCode>
                <c:ptCount val="2"/>
                <c:pt idx="0">
                  <c:v>1014757.6168219756</c:v>
                </c:pt>
                <c:pt idx="1">
                  <c:v>974351.12170330621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0BD-46FE-B132-798CE2BFB5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47342512"/>
        <c:axId val="447341680"/>
      </c:barChart>
      <c:catAx>
        <c:axId val="447342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7341680"/>
        <c:crosses val="autoZero"/>
        <c:auto val="1"/>
        <c:lblAlgn val="ctr"/>
        <c:lblOffset val="100"/>
        <c:noMultiLvlLbl val="0"/>
      </c:catAx>
      <c:valAx>
        <c:axId val="447341680"/>
        <c:scaling>
          <c:orientation val="minMax"/>
          <c:min val="900000"/>
        </c:scaling>
        <c:delete val="1"/>
        <c:axPos val="l"/>
        <c:numFmt formatCode="#,##0" sourceLinked="1"/>
        <c:majorTickMark val="out"/>
        <c:minorTickMark val="none"/>
        <c:tickLblPos val="nextTo"/>
        <c:crossAx val="447342512"/>
        <c:crosses val="autoZero"/>
        <c:crossBetween val="between"/>
        <c:majorUnit val="40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6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'Comparitive Graphs'!$B$5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816-4109-B0F9-670773E7FA51}"/>
              </c:ext>
            </c:extLst>
          </c:dPt>
          <c:dPt>
            <c:idx val="1"/>
            <c:invertIfNegative val="0"/>
            <c:bubble3D val="0"/>
            <c:spPr>
              <a:solidFill>
                <a:srgbClr val="DAA52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816-4109-B0F9-670773E7FA51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816-4109-B0F9-670773E7FA51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816-4109-B0F9-670773E7FA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'Comparitive Graphs'!$X$4:$Y$4</c:f>
              <c:strCache>
                <c:ptCount val="2"/>
                <c:pt idx="0">
                  <c:v>Q2 FY23</c:v>
                </c:pt>
                <c:pt idx="1">
                  <c:v>Q2 FY24</c:v>
                </c:pt>
              </c:strCache>
            </c:strRef>
          </c:cat>
          <c:val>
            <c:numRef>
              <c:f>'Comparitive Graphs'!$X$5:$Y$5</c:f>
              <c:numCache>
                <c:formatCode>#,##0</c:formatCode>
                <c:ptCount val="2"/>
                <c:pt idx="0">
                  <c:v>899.70579999999995</c:v>
                </c:pt>
                <c:pt idx="1">
                  <c:v>952.52359999999999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816-4109-B0F9-670773E7FA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47342512"/>
        <c:axId val="447341680"/>
      </c:barChart>
      <c:catAx>
        <c:axId val="447342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7341680"/>
        <c:crosses val="autoZero"/>
        <c:auto val="1"/>
        <c:lblAlgn val="ctr"/>
        <c:lblOffset val="100"/>
        <c:noMultiLvlLbl val="0"/>
      </c:catAx>
      <c:valAx>
        <c:axId val="447341680"/>
        <c:scaling>
          <c:orientation val="minMax"/>
          <c:min val="800"/>
        </c:scaling>
        <c:delete val="1"/>
        <c:axPos val="l"/>
        <c:numFmt formatCode="#,##0" sourceLinked="1"/>
        <c:majorTickMark val="out"/>
        <c:minorTickMark val="none"/>
        <c:tickLblPos val="nextTo"/>
        <c:crossAx val="447342512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6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'Comparitive Graphs'!$B$31</c:f>
              <c:strCache>
                <c:ptCount val="1"/>
              </c:strCache>
            </c:strRef>
          </c:tx>
          <c:spPr>
            <a:solidFill>
              <a:srgbClr val="000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8A9-4955-9424-F7D5CDD46E78}"/>
              </c:ext>
            </c:extLst>
          </c:dPt>
          <c:dPt>
            <c:idx val="1"/>
            <c:invertIfNegative val="0"/>
            <c:bubble3D val="0"/>
            <c:spPr>
              <a:solidFill>
                <a:srgbClr val="C3996B">
                  <a:lumMod val="7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8A9-4955-9424-F7D5CDD46E78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8A9-4955-9424-F7D5CDD46E78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8A9-4955-9424-F7D5CDD46E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'Comparitive Graphs'!$AH$4:$AI$4</c:f>
              <c:strCache>
                <c:ptCount val="2"/>
                <c:pt idx="0">
                  <c:v>Q2 FY23</c:v>
                </c:pt>
                <c:pt idx="1">
                  <c:v>Q2 FY24</c:v>
                </c:pt>
              </c:strCache>
            </c:strRef>
          </c:cat>
          <c:val>
            <c:numRef>
              <c:f>'Comparitive Graphs'!$AH$31:$AI$31</c:f>
              <c:numCache>
                <c:formatCode>#,##0.0</c:formatCode>
                <c:ptCount val="2"/>
                <c:pt idx="0">
                  <c:v>-5.1022384337954012</c:v>
                </c:pt>
                <c:pt idx="1">
                  <c:v>184.27423339516764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8A9-4955-9424-F7D5CDD46E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47342512"/>
        <c:axId val="447341680"/>
      </c:barChart>
      <c:catAx>
        <c:axId val="447342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7341680"/>
        <c:crosses val="autoZero"/>
        <c:auto val="1"/>
        <c:lblAlgn val="ctr"/>
        <c:lblOffset val="100"/>
        <c:noMultiLvlLbl val="0"/>
      </c:catAx>
      <c:valAx>
        <c:axId val="447341680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447342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rgbClr val="C3996B">
        <a:lumMod val="20000"/>
        <a:lumOff val="80000"/>
      </a:srgbClr>
    </a:solidFill>
    <a:ln>
      <a:noFill/>
    </a:ln>
    <a:effectLst/>
  </c:spPr>
  <c:txPr>
    <a:bodyPr/>
    <a:lstStyle/>
    <a:p>
      <a:pPr>
        <a:defRPr sz="80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6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'Comparitive Graphs'!$B$31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5C1-42B3-8DC7-5F83C77AA56B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5C1-42B3-8DC7-5F83C77AA56B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5C1-42B3-8DC7-5F83C77AA56B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5C1-42B3-8DC7-5F83C77AA5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'Comparitive Graphs'!$X$4:$Y$4</c:f>
              <c:strCache>
                <c:ptCount val="2"/>
                <c:pt idx="0">
                  <c:v>Q2 FY23</c:v>
                </c:pt>
                <c:pt idx="1">
                  <c:v>Q2 FY24</c:v>
                </c:pt>
              </c:strCache>
            </c:strRef>
          </c:cat>
          <c:val>
            <c:numRef>
              <c:f>'Comparitive Graphs'!$X$31:$Y$31</c:f>
              <c:numCache>
                <c:formatCode>#,##0.0</c:formatCode>
                <c:ptCount val="2"/>
                <c:pt idx="0">
                  <c:v>5.5195658975601676</c:v>
                </c:pt>
                <c:pt idx="1">
                  <c:v>6.6601658532492412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5C1-42B3-8DC7-5F83C77AA5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47342512"/>
        <c:axId val="447341680"/>
      </c:barChart>
      <c:catAx>
        <c:axId val="447342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7341680"/>
        <c:crosses val="autoZero"/>
        <c:auto val="1"/>
        <c:lblAlgn val="ctr"/>
        <c:lblOffset val="100"/>
        <c:noMultiLvlLbl val="0"/>
      </c:catAx>
      <c:valAx>
        <c:axId val="447341680"/>
        <c:scaling>
          <c:orientation val="minMax"/>
          <c:min val="5"/>
        </c:scaling>
        <c:delete val="1"/>
        <c:axPos val="l"/>
        <c:numFmt formatCode="#,##0.0" sourceLinked="1"/>
        <c:majorTickMark val="out"/>
        <c:minorTickMark val="none"/>
        <c:tickLblPos val="nextTo"/>
        <c:crossAx val="447342512"/>
        <c:crosses val="autoZero"/>
        <c:crossBetween val="between"/>
        <c:majorUnit val="0.4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rgbClr val="C3996B">
        <a:lumMod val="20000"/>
        <a:lumOff val="80000"/>
      </a:srgbClr>
    </a:solidFill>
    <a:ln>
      <a:noFill/>
    </a:ln>
    <a:effectLst/>
  </c:spPr>
  <c:txPr>
    <a:bodyPr/>
    <a:lstStyle/>
    <a:p>
      <a:pPr>
        <a:defRPr sz="80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113 Level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'Day Shift'!$A$21:$B$21</c:f>
              <c:strCache>
                <c:ptCount val="2"/>
                <c:pt idx="0">
                  <c:v>113</c:v>
                </c:pt>
                <c:pt idx="1">
                  <c:v>Train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-2.1704133933776112E-3"/>
                  <c:y val="-3.27255726975222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43B-496A-9690-4775A4384306}"/>
                </c:ext>
              </c:extLst>
            </c:dLbl>
            <c:dLbl>
              <c:idx val="4"/>
              <c:layout>
                <c:manualLayout>
                  <c:x val="-1.9025875190258751E-3"/>
                  <c:y val="2.3507287259050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43B-496A-9690-4775A4384306}"/>
                </c:ext>
              </c:extLst>
            </c:dLbl>
            <c:dLbl>
              <c:idx val="15"/>
              <c:layout>
                <c:manualLayout>
                  <c:x val="7.6103500761035003E-3"/>
                  <c:y val="-1.88058298072402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43B-496A-9690-4775A4384306}"/>
                </c:ext>
              </c:extLst>
            </c:dLbl>
            <c:dLbl>
              <c:idx val="21"/>
              <c:layout>
                <c:manualLayout>
                  <c:x val="-1.331811263318126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43B-496A-9690-4775A4384306}"/>
                </c:ext>
              </c:extLst>
            </c:dLbl>
            <c:dLbl>
              <c:idx val="23"/>
              <c:layout>
                <c:manualLayout>
                  <c:x val="1.3318112633181126E-2"/>
                  <c:y val="9.40291490362012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43B-496A-9690-4775A4384306}"/>
                </c:ext>
              </c:extLst>
            </c:dLbl>
            <c:dLbl>
              <c:idx val="24"/>
              <c:layout>
                <c:manualLayout>
                  <c:x val="2.283105022831050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43B-496A-9690-4775A43843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'Day Shift'!$C$20:$AA$20</c:f>
              <c:numCache>
                <c:formatCode>m/d/yyyy</c:formatCode>
                <c:ptCount val="25"/>
                <c:pt idx="0">
                  <c:v>45187</c:v>
                </c:pt>
                <c:pt idx="1">
                  <c:v>45188</c:v>
                </c:pt>
                <c:pt idx="2">
                  <c:v>45189</c:v>
                </c:pt>
                <c:pt idx="3">
                  <c:v>45190</c:v>
                </c:pt>
                <c:pt idx="4">
                  <c:v>45191</c:v>
                </c:pt>
                <c:pt idx="5">
                  <c:v>45192</c:v>
                </c:pt>
                <c:pt idx="6">
                  <c:v>45193</c:v>
                </c:pt>
                <c:pt idx="7">
                  <c:v>45194</c:v>
                </c:pt>
                <c:pt idx="8">
                  <c:v>45195</c:v>
                </c:pt>
                <c:pt idx="9">
                  <c:v>45196</c:v>
                </c:pt>
                <c:pt idx="10">
                  <c:v>45197</c:v>
                </c:pt>
                <c:pt idx="11">
                  <c:v>45198</c:v>
                </c:pt>
                <c:pt idx="12">
                  <c:v>45199</c:v>
                </c:pt>
                <c:pt idx="13">
                  <c:v>45200</c:v>
                </c:pt>
                <c:pt idx="14">
                  <c:v>45201</c:v>
                </c:pt>
                <c:pt idx="15">
                  <c:v>45202</c:v>
                </c:pt>
                <c:pt idx="16">
                  <c:v>45203</c:v>
                </c:pt>
                <c:pt idx="17">
                  <c:v>45204</c:v>
                </c:pt>
                <c:pt idx="18">
                  <c:v>45205</c:v>
                </c:pt>
                <c:pt idx="19">
                  <c:v>45206</c:v>
                </c:pt>
                <c:pt idx="20">
                  <c:v>45207</c:v>
                </c:pt>
                <c:pt idx="21">
                  <c:v>45208</c:v>
                </c:pt>
                <c:pt idx="22">
                  <c:v>45209</c:v>
                </c:pt>
                <c:pt idx="23">
                  <c:v>45210</c:v>
                </c:pt>
                <c:pt idx="24">
                  <c:v>45211</c:v>
                </c:pt>
              </c:numCache>
            </c:numRef>
          </c:cat>
          <c:val>
            <c:numRef>
              <c:f>'Day Shift'!$C$21:$AA$21</c:f>
              <c:numCache>
                <c:formatCode>h:mm</c:formatCode>
                <c:ptCount val="25"/>
                <c:pt idx="0">
                  <c:v>0.21319444444444444</c:v>
                </c:pt>
                <c:pt idx="1">
                  <c:v>0.22013888888888888</c:v>
                </c:pt>
                <c:pt idx="2">
                  <c:v>0.22777777777777777</c:v>
                </c:pt>
                <c:pt idx="3">
                  <c:v>0.21875</c:v>
                </c:pt>
                <c:pt idx="4">
                  <c:v>0.22291666666666665</c:v>
                </c:pt>
                <c:pt idx="8">
                  <c:v>0.21111111111111111</c:v>
                </c:pt>
                <c:pt idx="9">
                  <c:v>0.21041666666666667</c:v>
                </c:pt>
                <c:pt idx="10">
                  <c:v>0.22847222222222222</c:v>
                </c:pt>
                <c:pt idx="11">
                  <c:v>0.20972222222222223</c:v>
                </c:pt>
                <c:pt idx="12">
                  <c:v>0.22013888888888888</c:v>
                </c:pt>
                <c:pt idx="14">
                  <c:v>0.21875</c:v>
                </c:pt>
                <c:pt idx="15">
                  <c:v>0.2076388888888889</c:v>
                </c:pt>
                <c:pt idx="16">
                  <c:v>0.22361111111111109</c:v>
                </c:pt>
                <c:pt idx="17">
                  <c:v>0.21666666666666667</c:v>
                </c:pt>
                <c:pt idx="18">
                  <c:v>0.21041666666666667</c:v>
                </c:pt>
                <c:pt idx="21">
                  <c:v>0.21666666666666667</c:v>
                </c:pt>
                <c:pt idx="22">
                  <c:v>0.22361111111111109</c:v>
                </c:pt>
                <c:pt idx="23">
                  <c:v>0.22638888888888889</c:v>
                </c:pt>
                <c:pt idx="24">
                  <c:v>0.21458333333333335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43B-496A-9690-4775A4384306}"/>
            </c:ext>
          </c:extLst>
        </c:ser>
        <c:ser>
          <c:idx val="1"/>
          <c:order val="1"/>
          <c:tx>
            <c:strRef>
              <c:f>'Day Shift'!$A$22:$B$22</c:f>
              <c:strCache>
                <c:ptCount val="2"/>
                <c:pt idx="0">
                  <c:v>113</c:v>
                </c:pt>
                <c:pt idx="1">
                  <c:v>Train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2731334408019993E-17"/>
                  <c:y val="-6.018518518518518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43B-496A-9690-4775A4384306}"/>
                </c:ext>
              </c:extLst>
            </c:dLbl>
            <c:dLbl>
              <c:idx val="1"/>
              <c:layout>
                <c:manualLayout>
                  <c:x val="0"/>
                  <c:y val="-2.35072872590503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43B-496A-9690-4775A4384306}"/>
                </c:ext>
              </c:extLst>
            </c:dLbl>
            <c:dLbl>
              <c:idx val="2"/>
              <c:layout>
                <c:manualLayout>
                  <c:x val="2.7777777777777349E-3"/>
                  <c:y val="-7.870370370370370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43B-496A-9690-4775A4384306}"/>
                </c:ext>
              </c:extLst>
            </c:dLbl>
            <c:dLbl>
              <c:idx val="3"/>
              <c:layout>
                <c:manualLayout>
                  <c:x val="4.2794401371495775E-17"/>
                  <c:y val="-2.7777777777777776E-2"/>
                </c:manualLayout>
              </c:layout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43B-496A-9690-4775A438430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643B-496A-9690-4775A4384306}"/>
                </c:ext>
              </c:extLst>
            </c:dLbl>
            <c:dLbl>
              <c:idx val="5"/>
              <c:layout>
                <c:manualLayout>
                  <c:x val="0"/>
                  <c:y val="-4.23131170662905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43B-496A-9690-4775A4384306}"/>
                </c:ext>
              </c:extLst>
            </c:dLbl>
            <c:dLbl>
              <c:idx val="8"/>
              <c:layout>
                <c:manualLayout>
                  <c:x val="0"/>
                  <c:y val="-3.291020216267042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43B-496A-9690-4775A4384306}"/>
                </c:ext>
              </c:extLst>
            </c:dLbl>
            <c:dLbl>
              <c:idx val="9"/>
              <c:layout>
                <c:manualLayout>
                  <c:x val="1.9025875190257357E-3"/>
                  <c:y val="-5.17160319699106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43B-496A-9690-4775A4384306}"/>
                </c:ext>
              </c:extLst>
            </c:dLbl>
            <c:dLbl>
              <c:idx val="10"/>
              <c:layout>
                <c:manualLayout>
                  <c:x val="3.8051750380517502E-3"/>
                  <c:y val="-4.70145745181006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43B-496A-9690-4775A4384306}"/>
                </c:ext>
              </c:extLst>
            </c:dLbl>
            <c:dLbl>
              <c:idx val="11"/>
              <c:layout>
                <c:manualLayout>
                  <c:x val="0"/>
                  <c:y val="-3.7611659614480486E-2"/>
                </c:manualLayout>
              </c:layout>
              <c:spPr>
                <a:noFill/>
                <a:ln>
                  <a:solidFill>
                    <a:schemeClr val="bg1"/>
                  </a:solidFill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643B-496A-9690-4775A4384306}"/>
                </c:ext>
              </c:extLst>
            </c:dLbl>
            <c:dLbl>
              <c:idx val="14"/>
              <c:layout>
                <c:manualLayout>
                  <c:x val="0"/>
                  <c:y val="-3.761165961448051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643B-496A-9690-4775A4384306}"/>
                </c:ext>
              </c:extLst>
            </c:dLbl>
            <c:dLbl>
              <c:idx val="15"/>
              <c:layout>
                <c:manualLayout>
                  <c:x val="1.9025875190258751E-3"/>
                  <c:y val="-7.052186177715091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643B-496A-9690-4775A4384306}"/>
                </c:ext>
              </c:extLst>
            </c:dLbl>
            <c:dLbl>
              <c:idx val="16"/>
              <c:layout>
                <c:manualLayout>
                  <c:x val="5.7077625570776253E-3"/>
                  <c:y val="-5.64174894217207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643B-496A-9690-4775A4384306}"/>
                </c:ext>
              </c:extLst>
            </c:dLbl>
            <c:dLbl>
              <c:idx val="17"/>
              <c:layout>
                <c:manualLayout>
                  <c:x val="7.6103500761035003E-3"/>
                  <c:y val="-3.291020216267042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643B-496A-9690-4775A4384306}"/>
                </c:ext>
              </c:extLst>
            </c:dLbl>
            <c:dLbl>
              <c:idx val="18"/>
              <c:layout>
                <c:manualLayout>
                  <c:x val="7.6103500761033616E-3"/>
                  <c:y val="-3.29102021626704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643B-496A-9690-4775A4384306}"/>
                </c:ext>
              </c:extLst>
            </c:dLbl>
            <c:dLbl>
              <c:idx val="21"/>
              <c:layout>
                <c:manualLayout>
                  <c:x val="-1.5220700152207001E-2"/>
                  <c:y val="-1.41043723554301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643B-496A-9690-4775A4384306}"/>
                </c:ext>
              </c:extLst>
            </c:dLbl>
            <c:dLbl>
              <c:idx val="22"/>
              <c:layout>
                <c:manualLayout>
                  <c:x val="5.7077625570776253E-3"/>
                  <c:y val="-3.29102021626704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643B-496A-9690-4775A4384306}"/>
                </c:ext>
              </c:extLst>
            </c:dLbl>
            <c:dLbl>
              <c:idx val="23"/>
              <c:layout>
                <c:manualLayout>
                  <c:x val="5.7077625570776253E-3"/>
                  <c:y val="-9.40291490362012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643B-496A-9690-4775A4384306}"/>
                </c:ext>
              </c:extLst>
            </c:dLbl>
            <c:dLbl>
              <c:idx val="24"/>
              <c:layout>
                <c:manualLayout>
                  <c:x val="1.5220700152207001E-2"/>
                  <c:y val="-4.70145745181006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643B-496A-9690-4775A4384306}"/>
                </c:ext>
              </c:extLst>
            </c:dLbl>
            <c:spPr>
              <a:noFill/>
              <a:ln>
                <a:solidFill>
                  <a:srgbClr val="FF0000"/>
                </a:solidFill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'Day Shift'!$C$20:$AA$20</c:f>
              <c:numCache>
                <c:formatCode>m/d/yyyy</c:formatCode>
                <c:ptCount val="25"/>
                <c:pt idx="0">
                  <c:v>45187</c:v>
                </c:pt>
                <c:pt idx="1">
                  <c:v>45188</c:v>
                </c:pt>
                <c:pt idx="2">
                  <c:v>45189</c:v>
                </c:pt>
                <c:pt idx="3">
                  <c:v>45190</c:v>
                </c:pt>
                <c:pt idx="4">
                  <c:v>45191</c:v>
                </c:pt>
                <c:pt idx="5">
                  <c:v>45192</c:v>
                </c:pt>
                <c:pt idx="6">
                  <c:v>45193</c:v>
                </c:pt>
                <c:pt idx="7">
                  <c:v>45194</c:v>
                </c:pt>
                <c:pt idx="8">
                  <c:v>45195</c:v>
                </c:pt>
                <c:pt idx="9">
                  <c:v>45196</c:v>
                </c:pt>
                <c:pt idx="10">
                  <c:v>45197</c:v>
                </c:pt>
                <c:pt idx="11">
                  <c:v>45198</c:v>
                </c:pt>
                <c:pt idx="12">
                  <c:v>45199</c:v>
                </c:pt>
                <c:pt idx="13">
                  <c:v>45200</c:v>
                </c:pt>
                <c:pt idx="14">
                  <c:v>45201</c:v>
                </c:pt>
                <c:pt idx="15">
                  <c:v>45202</c:v>
                </c:pt>
                <c:pt idx="16">
                  <c:v>45203</c:v>
                </c:pt>
                <c:pt idx="17">
                  <c:v>45204</c:v>
                </c:pt>
                <c:pt idx="18">
                  <c:v>45205</c:v>
                </c:pt>
                <c:pt idx="19">
                  <c:v>45206</c:v>
                </c:pt>
                <c:pt idx="20">
                  <c:v>45207</c:v>
                </c:pt>
                <c:pt idx="21">
                  <c:v>45208</c:v>
                </c:pt>
                <c:pt idx="22">
                  <c:v>45209</c:v>
                </c:pt>
                <c:pt idx="23">
                  <c:v>45210</c:v>
                </c:pt>
                <c:pt idx="24">
                  <c:v>45211</c:v>
                </c:pt>
              </c:numCache>
            </c:numRef>
          </c:cat>
          <c:val>
            <c:numRef>
              <c:f>'Day Shift'!$C$22:$AA$22</c:f>
              <c:numCache>
                <c:formatCode>h:mm</c:formatCode>
                <c:ptCount val="25"/>
                <c:pt idx="0">
                  <c:v>0.22222222222222221</c:v>
                </c:pt>
                <c:pt idx="1">
                  <c:v>0.23541666666666669</c:v>
                </c:pt>
                <c:pt idx="2">
                  <c:v>0.22847222222222222</c:v>
                </c:pt>
                <c:pt idx="3">
                  <c:v>0.22847222222222222</c:v>
                </c:pt>
                <c:pt idx="4">
                  <c:v>0.22430555555555556</c:v>
                </c:pt>
                <c:pt idx="8">
                  <c:v>0.21666666666666667</c:v>
                </c:pt>
                <c:pt idx="9">
                  <c:v>0.21666666666666667</c:v>
                </c:pt>
                <c:pt idx="10">
                  <c:v>0.24027777777777778</c:v>
                </c:pt>
                <c:pt idx="11">
                  <c:v>0.22500000000000001</c:v>
                </c:pt>
                <c:pt idx="12">
                  <c:v>0.24583333333333335</c:v>
                </c:pt>
                <c:pt idx="14">
                  <c:v>0.22361111111111109</c:v>
                </c:pt>
                <c:pt idx="15">
                  <c:v>0.21249999999999999</c:v>
                </c:pt>
                <c:pt idx="16">
                  <c:v>0.2298611111111111</c:v>
                </c:pt>
                <c:pt idx="17">
                  <c:v>0.22916666666666666</c:v>
                </c:pt>
                <c:pt idx="18">
                  <c:v>0.23402777777777781</c:v>
                </c:pt>
                <c:pt idx="21">
                  <c:v>0.2388888888888889</c:v>
                </c:pt>
                <c:pt idx="22">
                  <c:v>0.23541666666666669</c:v>
                </c:pt>
                <c:pt idx="23">
                  <c:v>0.24305555555555555</c:v>
                </c:pt>
                <c:pt idx="24">
                  <c:v>0.24236111111111111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643B-496A-9690-4775A4384306}"/>
            </c:ext>
          </c:extLst>
        </c:ser>
        <c:ser>
          <c:idx val="2"/>
          <c:order val="2"/>
          <c:tx>
            <c:strRef>
              <c:f>'Day Shift'!$A$23:$B$23</c:f>
              <c:strCache>
                <c:ptCount val="2"/>
                <c:pt idx="0">
                  <c:v>113</c:v>
                </c:pt>
                <c:pt idx="1">
                  <c:v>Expected Time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'Day Shift'!$C$20:$AA$20</c:f>
              <c:numCache>
                <c:formatCode>m/d/yyyy</c:formatCode>
                <c:ptCount val="25"/>
                <c:pt idx="0">
                  <c:v>45187</c:v>
                </c:pt>
                <c:pt idx="1">
                  <c:v>45188</c:v>
                </c:pt>
                <c:pt idx="2">
                  <c:v>45189</c:v>
                </c:pt>
                <c:pt idx="3">
                  <c:v>45190</c:v>
                </c:pt>
                <c:pt idx="4">
                  <c:v>45191</c:v>
                </c:pt>
                <c:pt idx="5">
                  <c:v>45192</c:v>
                </c:pt>
                <c:pt idx="6">
                  <c:v>45193</c:v>
                </c:pt>
                <c:pt idx="7">
                  <c:v>45194</c:v>
                </c:pt>
                <c:pt idx="8">
                  <c:v>45195</c:v>
                </c:pt>
                <c:pt idx="9">
                  <c:v>45196</c:v>
                </c:pt>
                <c:pt idx="10">
                  <c:v>45197</c:v>
                </c:pt>
                <c:pt idx="11">
                  <c:v>45198</c:v>
                </c:pt>
                <c:pt idx="12">
                  <c:v>45199</c:v>
                </c:pt>
                <c:pt idx="13">
                  <c:v>45200</c:v>
                </c:pt>
                <c:pt idx="14">
                  <c:v>45201</c:v>
                </c:pt>
                <c:pt idx="15">
                  <c:v>45202</c:v>
                </c:pt>
                <c:pt idx="16">
                  <c:v>45203</c:v>
                </c:pt>
                <c:pt idx="17">
                  <c:v>45204</c:v>
                </c:pt>
                <c:pt idx="18">
                  <c:v>45205</c:v>
                </c:pt>
                <c:pt idx="19">
                  <c:v>45206</c:v>
                </c:pt>
                <c:pt idx="20">
                  <c:v>45207</c:v>
                </c:pt>
                <c:pt idx="21">
                  <c:v>45208</c:v>
                </c:pt>
                <c:pt idx="22">
                  <c:v>45209</c:v>
                </c:pt>
                <c:pt idx="23">
                  <c:v>45210</c:v>
                </c:pt>
                <c:pt idx="24">
                  <c:v>45211</c:v>
                </c:pt>
              </c:numCache>
            </c:numRef>
          </c:cat>
          <c:val>
            <c:numRef>
              <c:f>'Day Shift'!$C$23:$AA$23</c:f>
              <c:numCache>
                <c:formatCode>h:mm</c:formatCode>
                <c:ptCount val="25"/>
                <c:pt idx="0">
                  <c:v>0.22916666666666666</c:v>
                </c:pt>
                <c:pt idx="1">
                  <c:v>0.22916666666666666</c:v>
                </c:pt>
                <c:pt idx="2">
                  <c:v>0.22916666666666666</c:v>
                </c:pt>
                <c:pt idx="3">
                  <c:v>0.22916666666666666</c:v>
                </c:pt>
                <c:pt idx="4">
                  <c:v>0.22916666666666666</c:v>
                </c:pt>
                <c:pt idx="8">
                  <c:v>0.22916666666666666</c:v>
                </c:pt>
                <c:pt idx="9">
                  <c:v>0.22916666666666666</c:v>
                </c:pt>
                <c:pt idx="10">
                  <c:v>0.22916666666666666</c:v>
                </c:pt>
                <c:pt idx="11">
                  <c:v>0.22916666666666666</c:v>
                </c:pt>
                <c:pt idx="12">
                  <c:v>0.22916666666666666</c:v>
                </c:pt>
                <c:pt idx="14">
                  <c:v>0.22916666666666666</c:v>
                </c:pt>
                <c:pt idx="15">
                  <c:v>0.22916666666666666</c:v>
                </c:pt>
                <c:pt idx="16">
                  <c:v>0.22916666666666666</c:v>
                </c:pt>
                <c:pt idx="17">
                  <c:v>0.22916666666666666</c:v>
                </c:pt>
                <c:pt idx="18">
                  <c:v>0.22916666666666666</c:v>
                </c:pt>
                <c:pt idx="21">
                  <c:v>0.22916666666666666</c:v>
                </c:pt>
                <c:pt idx="22">
                  <c:v>0.22916666666666666</c:v>
                </c:pt>
                <c:pt idx="23">
                  <c:v>0.22916666666666666</c:v>
                </c:pt>
                <c:pt idx="24">
                  <c:v>0.22916666666666666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643B-496A-9690-4775A4384306}"/>
            </c:ext>
          </c:extLst>
        </c:ser>
        <c:ser>
          <c:idx val="3"/>
          <c:order val="3"/>
          <c:tx>
            <c:strRef>
              <c:f>'Day Shift'!$A$24:$B$24</c:f>
              <c:strCache>
                <c:ptCount val="2"/>
                <c:pt idx="0">
                  <c:v>113</c:v>
                </c:pt>
                <c:pt idx="1">
                  <c:v>Cage Times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'Day Shift'!$C$20:$AA$20</c:f>
              <c:numCache>
                <c:formatCode>m/d/yyyy</c:formatCode>
                <c:ptCount val="25"/>
                <c:pt idx="0">
                  <c:v>45187</c:v>
                </c:pt>
                <c:pt idx="1">
                  <c:v>45188</c:v>
                </c:pt>
                <c:pt idx="2">
                  <c:v>45189</c:v>
                </c:pt>
                <c:pt idx="3">
                  <c:v>45190</c:v>
                </c:pt>
                <c:pt idx="4">
                  <c:v>45191</c:v>
                </c:pt>
                <c:pt idx="5">
                  <c:v>45192</c:v>
                </c:pt>
                <c:pt idx="6">
                  <c:v>45193</c:v>
                </c:pt>
                <c:pt idx="7">
                  <c:v>45194</c:v>
                </c:pt>
                <c:pt idx="8">
                  <c:v>45195</c:v>
                </c:pt>
                <c:pt idx="9">
                  <c:v>45196</c:v>
                </c:pt>
                <c:pt idx="10">
                  <c:v>45197</c:v>
                </c:pt>
                <c:pt idx="11">
                  <c:v>45198</c:v>
                </c:pt>
                <c:pt idx="12">
                  <c:v>45199</c:v>
                </c:pt>
                <c:pt idx="13">
                  <c:v>45200</c:v>
                </c:pt>
                <c:pt idx="14">
                  <c:v>45201</c:v>
                </c:pt>
                <c:pt idx="15">
                  <c:v>45202</c:v>
                </c:pt>
                <c:pt idx="16">
                  <c:v>45203</c:v>
                </c:pt>
                <c:pt idx="17">
                  <c:v>45204</c:v>
                </c:pt>
                <c:pt idx="18">
                  <c:v>45205</c:v>
                </c:pt>
                <c:pt idx="19">
                  <c:v>45206</c:v>
                </c:pt>
                <c:pt idx="20">
                  <c:v>45207</c:v>
                </c:pt>
                <c:pt idx="21">
                  <c:v>45208</c:v>
                </c:pt>
                <c:pt idx="22">
                  <c:v>45209</c:v>
                </c:pt>
                <c:pt idx="23">
                  <c:v>45210</c:v>
                </c:pt>
                <c:pt idx="24">
                  <c:v>45211</c:v>
                </c:pt>
              </c:numCache>
            </c:numRef>
          </c:cat>
          <c:val>
            <c:numRef>
              <c:f>'Day Shift'!$C$24:$AA$24</c:f>
              <c:numCache>
                <c:formatCode>h:mm</c:formatCode>
                <c:ptCount val="25"/>
                <c:pt idx="0">
                  <c:v>0.20833333333333334</c:v>
                </c:pt>
                <c:pt idx="1">
                  <c:v>0.20138888888888887</c:v>
                </c:pt>
                <c:pt idx="2">
                  <c:v>0.20069444444444443</c:v>
                </c:pt>
                <c:pt idx="3">
                  <c:v>0.20208333333333331</c:v>
                </c:pt>
                <c:pt idx="4">
                  <c:v>0.19097222222222221</c:v>
                </c:pt>
                <c:pt idx="8">
                  <c:v>0.19930555555555554</c:v>
                </c:pt>
                <c:pt idx="9">
                  <c:v>0.20138888888888887</c:v>
                </c:pt>
                <c:pt idx="10">
                  <c:v>0.19305555555555554</c:v>
                </c:pt>
                <c:pt idx="11">
                  <c:v>0.20069444444444443</c:v>
                </c:pt>
                <c:pt idx="12">
                  <c:v>0.2076388888888889</c:v>
                </c:pt>
                <c:pt idx="14">
                  <c:v>0.20833333333333334</c:v>
                </c:pt>
                <c:pt idx="15">
                  <c:v>0.20694444444444446</c:v>
                </c:pt>
                <c:pt idx="16">
                  <c:v>0.20833333333333334</c:v>
                </c:pt>
                <c:pt idx="17">
                  <c:v>0.21111111111111111</c:v>
                </c:pt>
                <c:pt idx="18">
                  <c:v>0.23958333333333334</c:v>
                </c:pt>
                <c:pt idx="21">
                  <c:v>0.19791666666666666</c:v>
                </c:pt>
                <c:pt idx="22">
                  <c:v>0.21180555555555555</c:v>
                </c:pt>
                <c:pt idx="23">
                  <c:v>0.20694444444444446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643B-496A-9690-4775A43843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1976943"/>
        <c:axId val="390944831"/>
      </c:barChart>
      <c:dateAx>
        <c:axId val="171976943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0944831"/>
        <c:crosses val="autoZero"/>
        <c:auto val="1"/>
        <c:lblOffset val="100"/>
        <c:baseTimeUnit val="days"/>
      </c:dateAx>
      <c:valAx>
        <c:axId val="390944831"/>
        <c:scaling>
          <c:orientation val="minMax"/>
          <c:max val="0.2650000000000000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h:mm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9769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6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'Comparitive Graphs'!$B$5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C61-4A1E-8F89-1D1FDA57152F}"/>
              </c:ext>
            </c:extLst>
          </c:dPt>
          <c:dPt>
            <c:idx val="1"/>
            <c:invertIfNegative val="0"/>
            <c:bubble3D val="0"/>
            <c:spPr>
              <a:solidFill>
                <a:srgbClr val="DAA52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C61-4A1E-8F89-1D1FDA57152F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C61-4A1E-8F89-1D1FDA57152F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C61-4A1E-8F89-1D1FDA57152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'Comparitive Graphs'!$C$4:$D$4</c:f>
              <c:strCache>
                <c:ptCount val="2"/>
                <c:pt idx="0">
                  <c:v>Q1 FY24</c:v>
                </c:pt>
                <c:pt idx="1">
                  <c:v>Q2 FY24</c:v>
                </c:pt>
              </c:strCache>
            </c:strRef>
          </c:cat>
          <c:val>
            <c:numRef>
              <c:f>'Comparitive Graphs'!$C$5:$D$5</c:f>
              <c:numCache>
                <c:formatCode>#,##0</c:formatCode>
                <c:ptCount val="2"/>
                <c:pt idx="0">
                  <c:v>995.15789999999993</c:v>
                </c:pt>
                <c:pt idx="1">
                  <c:v>952.52359999999999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C61-4A1E-8F89-1D1FDA5715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47342512"/>
        <c:axId val="447341680"/>
      </c:barChart>
      <c:catAx>
        <c:axId val="447342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7341680"/>
        <c:crosses val="autoZero"/>
        <c:auto val="1"/>
        <c:lblAlgn val="ctr"/>
        <c:lblOffset val="100"/>
        <c:noMultiLvlLbl val="0"/>
      </c:catAx>
      <c:valAx>
        <c:axId val="447341680"/>
        <c:scaling>
          <c:orientation val="minMax"/>
          <c:min val="800"/>
        </c:scaling>
        <c:delete val="1"/>
        <c:axPos val="l"/>
        <c:numFmt formatCode="#,##0" sourceLinked="1"/>
        <c:majorTickMark val="out"/>
        <c:minorTickMark val="none"/>
        <c:tickLblPos val="nextTo"/>
        <c:crossAx val="447342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rgbClr val="C3996B">
        <a:lumMod val="20000"/>
        <a:lumOff val="80000"/>
      </a:srgbClr>
    </a:solidFill>
    <a:ln>
      <a:noFill/>
    </a:ln>
    <a:effectLst/>
  </c:spPr>
  <c:txPr>
    <a:bodyPr/>
    <a:lstStyle/>
    <a:p>
      <a:pPr>
        <a:defRPr sz="80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6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'Comparitive Graphs'!$B$31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66E-40CA-9BE8-FB25370FE653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66E-40CA-9BE8-FB25370FE653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66E-40CA-9BE8-FB25370FE653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66E-40CA-9BE8-FB25370FE6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'Comparitive Graphs'!$C$4:$D$4</c:f>
              <c:strCache>
                <c:ptCount val="2"/>
                <c:pt idx="0">
                  <c:v>Q1 FY24</c:v>
                </c:pt>
                <c:pt idx="1">
                  <c:v>Q2 FY24</c:v>
                </c:pt>
              </c:strCache>
            </c:strRef>
          </c:cat>
          <c:val>
            <c:numRef>
              <c:f>'Comparitive Graphs'!$C$31:$D$31</c:f>
              <c:numCache>
                <c:formatCode>#,##0.0</c:formatCode>
                <c:ptCount val="2"/>
                <c:pt idx="0">
                  <c:v>6.9814085475361995</c:v>
                </c:pt>
                <c:pt idx="1">
                  <c:v>6.6601658532492412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66E-40CA-9BE8-FB25370FE6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47342512"/>
        <c:axId val="447341680"/>
      </c:barChart>
      <c:catAx>
        <c:axId val="447342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7341680"/>
        <c:crosses val="autoZero"/>
        <c:auto val="1"/>
        <c:lblAlgn val="ctr"/>
        <c:lblOffset val="100"/>
        <c:noMultiLvlLbl val="0"/>
      </c:catAx>
      <c:valAx>
        <c:axId val="447341680"/>
        <c:scaling>
          <c:orientation val="minMax"/>
          <c:min val="5"/>
        </c:scaling>
        <c:delete val="1"/>
        <c:axPos val="l"/>
        <c:numFmt formatCode="#,##0.0" sourceLinked="1"/>
        <c:majorTickMark val="out"/>
        <c:minorTickMark val="none"/>
        <c:tickLblPos val="nextTo"/>
        <c:crossAx val="447342512"/>
        <c:crosses val="autoZero"/>
        <c:crossBetween val="between"/>
        <c:majorUnit val="0.4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rgbClr val="C3996B">
        <a:lumMod val="20000"/>
        <a:lumOff val="80000"/>
      </a:srgbClr>
    </a:solidFill>
    <a:ln>
      <a:noFill/>
    </a:ln>
    <a:effectLst/>
  </c:spPr>
  <c:txPr>
    <a:bodyPr/>
    <a:lstStyle/>
    <a:p>
      <a:pPr>
        <a:defRPr sz="80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6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'Comparitive Graphs'!$B$31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518-441E-9166-2E9C429EC2C4}"/>
              </c:ext>
            </c:extLst>
          </c:dPt>
          <c:dPt>
            <c:idx val="1"/>
            <c:invertIfNegative val="0"/>
            <c:bubble3D val="0"/>
            <c:spPr>
              <a:solidFill>
                <a:srgbClr val="C3996B">
                  <a:lumMod val="7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518-441E-9166-2E9C429EC2C4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518-441E-9166-2E9C429EC2C4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518-441E-9166-2E9C429EC2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'Comparitive Graphs'!$M$4:$N$4</c:f>
              <c:strCache>
                <c:ptCount val="2"/>
                <c:pt idx="0">
                  <c:v>Q1 FY24</c:v>
                </c:pt>
                <c:pt idx="1">
                  <c:v>Q2 FY24</c:v>
                </c:pt>
              </c:strCache>
            </c:strRef>
          </c:cat>
          <c:val>
            <c:numRef>
              <c:f>'Comparitive Graphs'!$M$31:$N$31</c:f>
              <c:numCache>
                <c:formatCode>#,##0.0</c:formatCode>
                <c:ptCount val="2"/>
                <c:pt idx="0">
                  <c:v>120.5953581323368</c:v>
                </c:pt>
                <c:pt idx="1">
                  <c:v>184.27423339516764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518-441E-9166-2E9C429EC2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47342512"/>
        <c:axId val="447341680"/>
      </c:barChart>
      <c:catAx>
        <c:axId val="447342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7341680"/>
        <c:crosses val="autoZero"/>
        <c:auto val="1"/>
        <c:lblAlgn val="ctr"/>
        <c:lblOffset val="100"/>
        <c:noMultiLvlLbl val="0"/>
      </c:catAx>
      <c:valAx>
        <c:axId val="447341680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447342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rgbClr val="C3996B">
        <a:lumMod val="20000"/>
        <a:lumOff val="80000"/>
      </a:srgbClr>
    </a:solidFill>
    <a:ln>
      <a:noFill/>
    </a:ln>
    <a:effectLst/>
  </c:spPr>
  <c:txPr>
    <a:bodyPr/>
    <a:lstStyle/>
    <a:p>
      <a:pPr>
        <a:defRPr sz="80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ZA" sz="1400" b="1" i="0" u="none" strike="noStrike" kern="1200" spc="0" baseline="0" dirty="0" smtClean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ZA" sz="1400" b="1" i="0" u="none" strike="noStrike" kern="1200" spc="0" baseline="0" dirty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XC Intake Wet-bulb Temperature</a:t>
            </a:r>
          </a:p>
        </c:rich>
      </c:tx>
      <c:layout>
        <c:manualLayout>
          <c:xMode val="edge"/>
          <c:yMode val="edge"/>
          <c:x val="0.33411694716534812"/>
          <c:y val="9.2392094998878756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lang="en-ZA" sz="1400" b="1" i="0" u="none" strike="noStrike" kern="1200" spc="0" baseline="0" dirty="0" smtClean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598966451080103"/>
          <c:y val="5.520279520019912E-2"/>
          <c:w val="0.85128173307673194"/>
          <c:h val="0.738247249504728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'[Jan-23 vs Jan-24 6.xlsx]Jan-23 vs Jan-24'!$C$3</c:f>
              <c:strCache>
                <c:ptCount val="1"/>
                <c:pt idx="0">
                  <c:v>23-Jan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accent3"/>
              </a:solidFill>
            </a:ln>
            <a:effectLst/>
          </c:spPr>
          <c:invertIfNegative val="0"/>
          <c:cat>
            <c:strRef>
              <c:f>'[Jan-23 vs Jan-24 6.xlsx]Jan-23 vs Jan-24'!$B$4:$B$28</c:f>
              <c:strCache>
                <c:ptCount val="20"/>
                <c:pt idx="0">
                  <c:v>105L X27</c:v>
                </c:pt>
                <c:pt idx="1">
                  <c:v>113L X33</c:v>
                </c:pt>
                <c:pt idx="2">
                  <c:v>105L X24</c:v>
                </c:pt>
                <c:pt idx="3">
                  <c:v>113L X32</c:v>
                </c:pt>
                <c:pt idx="4">
                  <c:v>113L X35</c:v>
                </c:pt>
                <c:pt idx="5">
                  <c:v>113L X30S</c:v>
                </c:pt>
                <c:pt idx="6">
                  <c:v>113L X28S</c:v>
                </c:pt>
                <c:pt idx="7">
                  <c:v>113L X29S</c:v>
                </c:pt>
                <c:pt idx="8">
                  <c:v>113L X29N</c:v>
                </c:pt>
                <c:pt idx="9">
                  <c:v>109L X38</c:v>
                </c:pt>
                <c:pt idx="10">
                  <c:v>109L X22</c:v>
                </c:pt>
                <c:pt idx="11">
                  <c:v>113L X27S</c:v>
                </c:pt>
                <c:pt idx="12">
                  <c:v>113L X26S</c:v>
                </c:pt>
                <c:pt idx="13">
                  <c:v>109L X23</c:v>
                </c:pt>
                <c:pt idx="14">
                  <c:v>109L X37</c:v>
                </c:pt>
                <c:pt idx="15">
                  <c:v>109L X21</c:v>
                </c:pt>
                <c:pt idx="16">
                  <c:v>113L X38</c:v>
                </c:pt>
                <c:pt idx="17">
                  <c:v>98L X15</c:v>
                </c:pt>
                <c:pt idx="18">
                  <c:v>102L X15</c:v>
                </c:pt>
                <c:pt idx="19">
                  <c:v>105L X17</c:v>
                </c:pt>
              </c:strCache>
              <c:extLst/>
            </c:strRef>
          </c:cat>
          <c:val>
            <c:numRef>
              <c:f>'[Jan-23 vs Jan-24 6.xlsx]Jan-23 vs Jan-24'!$C$4:$C$28</c:f>
              <c:numCache>
                <c:formatCode>General</c:formatCode>
                <c:ptCount val="20"/>
                <c:pt idx="0">
                  <c:v>0</c:v>
                </c:pt>
                <c:pt idx="1">
                  <c:v>22.5</c:v>
                </c:pt>
                <c:pt idx="2">
                  <c:v>0</c:v>
                </c:pt>
                <c:pt idx="3">
                  <c:v>27.5</c:v>
                </c:pt>
                <c:pt idx="4">
                  <c:v>0</c:v>
                </c:pt>
                <c:pt idx="5">
                  <c:v>27.5</c:v>
                </c:pt>
                <c:pt idx="6">
                  <c:v>29</c:v>
                </c:pt>
                <c:pt idx="7">
                  <c:v>0</c:v>
                </c:pt>
                <c:pt idx="8">
                  <c:v>29.5</c:v>
                </c:pt>
                <c:pt idx="9">
                  <c:v>0</c:v>
                </c:pt>
                <c:pt idx="10">
                  <c:v>0</c:v>
                </c:pt>
                <c:pt idx="11">
                  <c:v>30.5</c:v>
                </c:pt>
                <c:pt idx="12">
                  <c:v>33</c:v>
                </c:pt>
                <c:pt idx="13">
                  <c:v>28.3</c:v>
                </c:pt>
                <c:pt idx="14">
                  <c:v>0</c:v>
                </c:pt>
                <c:pt idx="15">
                  <c:v>0</c:v>
                </c:pt>
                <c:pt idx="16">
                  <c:v>28</c:v>
                </c:pt>
                <c:pt idx="17">
                  <c:v>28.8</c:v>
                </c:pt>
                <c:pt idx="18">
                  <c:v>27.3</c:v>
                </c:pt>
                <c:pt idx="19">
                  <c:v>30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7F49-49A9-AF91-DC18131A1AFB}"/>
            </c:ext>
          </c:extLst>
        </c:ser>
        <c:ser>
          <c:idx val="1"/>
          <c:order val="1"/>
          <c:tx>
            <c:strRef>
              <c:f>'[Jan-23 vs Jan-24 6.xlsx]Jan-23 vs Jan-24'!$D$3</c:f>
              <c:strCache>
                <c:ptCount val="1"/>
                <c:pt idx="0">
                  <c:v>24-Jan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strRef>
              <c:f>'[Jan-23 vs Jan-24 6.xlsx]Jan-23 vs Jan-24'!$B$4:$B$28</c:f>
              <c:strCache>
                <c:ptCount val="20"/>
                <c:pt idx="0">
                  <c:v>105L X27</c:v>
                </c:pt>
                <c:pt idx="1">
                  <c:v>113L X33</c:v>
                </c:pt>
                <c:pt idx="2">
                  <c:v>105L X24</c:v>
                </c:pt>
                <c:pt idx="3">
                  <c:v>113L X32</c:v>
                </c:pt>
                <c:pt idx="4">
                  <c:v>113L X35</c:v>
                </c:pt>
                <c:pt idx="5">
                  <c:v>113L X30S</c:v>
                </c:pt>
                <c:pt idx="6">
                  <c:v>113L X28S</c:v>
                </c:pt>
                <c:pt idx="7">
                  <c:v>113L X29S</c:v>
                </c:pt>
                <c:pt idx="8">
                  <c:v>113L X29N</c:v>
                </c:pt>
                <c:pt idx="9">
                  <c:v>109L X38</c:v>
                </c:pt>
                <c:pt idx="10">
                  <c:v>109L X22</c:v>
                </c:pt>
                <c:pt idx="11">
                  <c:v>113L X27S</c:v>
                </c:pt>
                <c:pt idx="12">
                  <c:v>113L X26S</c:v>
                </c:pt>
                <c:pt idx="13">
                  <c:v>109L X23</c:v>
                </c:pt>
                <c:pt idx="14">
                  <c:v>109L X37</c:v>
                </c:pt>
                <c:pt idx="15">
                  <c:v>109L X21</c:v>
                </c:pt>
                <c:pt idx="16">
                  <c:v>113L X38</c:v>
                </c:pt>
                <c:pt idx="17">
                  <c:v>98L X15</c:v>
                </c:pt>
                <c:pt idx="18">
                  <c:v>102L X15</c:v>
                </c:pt>
                <c:pt idx="19">
                  <c:v>105L X17</c:v>
                </c:pt>
              </c:strCache>
              <c:extLst/>
            </c:strRef>
          </c:cat>
          <c:val>
            <c:numRef>
              <c:f>'[Jan-23 vs Jan-24 6.xlsx]Jan-23 vs Jan-24'!$D$4:$D$28</c:f>
              <c:numCache>
                <c:formatCode>General</c:formatCode>
                <c:ptCount val="20"/>
                <c:pt idx="0">
                  <c:v>21</c:v>
                </c:pt>
                <c:pt idx="1">
                  <c:v>21.5</c:v>
                </c:pt>
                <c:pt idx="2">
                  <c:v>22.2</c:v>
                </c:pt>
                <c:pt idx="3">
                  <c:v>22.85</c:v>
                </c:pt>
                <c:pt idx="4">
                  <c:v>22.9</c:v>
                </c:pt>
                <c:pt idx="5">
                  <c:v>24</c:v>
                </c:pt>
                <c:pt idx="6">
                  <c:v>24.5</c:v>
                </c:pt>
                <c:pt idx="7">
                  <c:v>25.15</c:v>
                </c:pt>
                <c:pt idx="8">
                  <c:v>25.3</c:v>
                </c:pt>
                <c:pt idx="9">
                  <c:v>25.7</c:v>
                </c:pt>
                <c:pt idx="10">
                  <c:v>26.3</c:v>
                </c:pt>
                <c:pt idx="11">
                  <c:v>26.5</c:v>
                </c:pt>
                <c:pt idx="12">
                  <c:v>26.5</c:v>
                </c:pt>
                <c:pt idx="13">
                  <c:v>26.6</c:v>
                </c:pt>
                <c:pt idx="14">
                  <c:v>26.7</c:v>
                </c:pt>
                <c:pt idx="15">
                  <c:v>27.2</c:v>
                </c:pt>
                <c:pt idx="16">
                  <c:v>27.6</c:v>
                </c:pt>
                <c:pt idx="17">
                  <c:v>28.4</c:v>
                </c:pt>
                <c:pt idx="18">
                  <c:v>28.4</c:v>
                </c:pt>
                <c:pt idx="19">
                  <c:v>29.3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7F49-49A9-AF91-DC18131A1A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00431"/>
        <c:axId val="16149727"/>
      </c:barChart>
      <c:lineChart>
        <c:grouping val="standard"/>
        <c:varyColors val="0"/>
        <c:ser>
          <c:idx val="2"/>
          <c:order val="2"/>
          <c:tx>
            <c:strRef>
              <c:f>'[Jan-23 vs Jan-24 6.xlsx]Jan-23 vs Jan-24'!$E$3</c:f>
              <c:strCache>
                <c:ptCount val="1"/>
                <c:pt idx="0">
                  <c:v>Target</c:v>
                </c:pt>
              </c:strCache>
            </c:strRef>
          </c:tx>
          <c:spPr>
            <a:ln w="28575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'[Jan-23 vs Jan-24 6.xlsx]Jan-23 vs Jan-24'!$B$4:$B$28</c:f>
              <c:strCache>
                <c:ptCount val="20"/>
                <c:pt idx="0">
                  <c:v>105L X27</c:v>
                </c:pt>
                <c:pt idx="1">
                  <c:v>113L X33</c:v>
                </c:pt>
                <c:pt idx="2">
                  <c:v>105L X24</c:v>
                </c:pt>
                <c:pt idx="3">
                  <c:v>113L X32</c:v>
                </c:pt>
                <c:pt idx="4">
                  <c:v>113L X35</c:v>
                </c:pt>
                <c:pt idx="5">
                  <c:v>113L X30S</c:v>
                </c:pt>
                <c:pt idx="6">
                  <c:v>113L X28S</c:v>
                </c:pt>
                <c:pt idx="7">
                  <c:v>113L X29S</c:v>
                </c:pt>
                <c:pt idx="8">
                  <c:v>113L X29N</c:v>
                </c:pt>
                <c:pt idx="9">
                  <c:v>109L X38</c:v>
                </c:pt>
                <c:pt idx="10">
                  <c:v>109L X22</c:v>
                </c:pt>
                <c:pt idx="11">
                  <c:v>113L X27S</c:v>
                </c:pt>
                <c:pt idx="12">
                  <c:v>113L X26S</c:v>
                </c:pt>
                <c:pt idx="13">
                  <c:v>109L X23</c:v>
                </c:pt>
                <c:pt idx="14">
                  <c:v>109L X37</c:v>
                </c:pt>
                <c:pt idx="15">
                  <c:v>109L X21</c:v>
                </c:pt>
                <c:pt idx="16">
                  <c:v>113L X38</c:v>
                </c:pt>
                <c:pt idx="17">
                  <c:v>98L X15</c:v>
                </c:pt>
                <c:pt idx="18">
                  <c:v>102L X15</c:v>
                </c:pt>
                <c:pt idx="19">
                  <c:v>105L X17</c:v>
                </c:pt>
              </c:strCache>
              <c:extLst/>
            </c:strRef>
          </c:cat>
          <c:val>
            <c:numRef>
              <c:f>'[Jan-23 vs Jan-24 6.xlsx]Jan-23 vs Jan-24'!$E$4:$E$28</c:f>
              <c:numCache>
                <c:formatCode>General</c:formatCode>
                <c:ptCount val="20"/>
                <c:pt idx="0">
                  <c:v>26</c:v>
                </c:pt>
                <c:pt idx="1">
                  <c:v>26</c:v>
                </c:pt>
                <c:pt idx="2">
                  <c:v>26</c:v>
                </c:pt>
                <c:pt idx="3">
                  <c:v>26</c:v>
                </c:pt>
                <c:pt idx="4">
                  <c:v>26</c:v>
                </c:pt>
                <c:pt idx="5">
                  <c:v>26</c:v>
                </c:pt>
                <c:pt idx="6">
                  <c:v>26</c:v>
                </c:pt>
                <c:pt idx="7">
                  <c:v>26</c:v>
                </c:pt>
                <c:pt idx="8">
                  <c:v>26</c:v>
                </c:pt>
                <c:pt idx="9">
                  <c:v>26</c:v>
                </c:pt>
                <c:pt idx="10">
                  <c:v>26</c:v>
                </c:pt>
                <c:pt idx="11">
                  <c:v>26</c:v>
                </c:pt>
                <c:pt idx="12">
                  <c:v>26</c:v>
                </c:pt>
                <c:pt idx="13">
                  <c:v>26</c:v>
                </c:pt>
                <c:pt idx="14">
                  <c:v>26</c:v>
                </c:pt>
                <c:pt idx="15">
                  <c:v>26</c:v>
                </c:pt>
                <c:pt idx="16">
                  <c:v>26</c:v>
                </c:pt>
                <c:pt idx="17">
                  <c:v>26</c:v>
                </c:pt>
                <c:pt idx="18">
                  <c:v>26</c:v>
                </c:pt>
                <c:pt idx="19">
                  <c:v>26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7F49-49A9-AF91-DC18131A1A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00431"/>
        <c:axId val="16149727"/>
      </c:lineChart>
      <c:catAx>
        <c:axId val="42004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149727"/>
        <c:crosses val="autoZero"/>
        <c:auto val="1"/>
        <c:lblAlgn val="ctr"/>
        <c:lblOffset val="100"/>
        <c:noMultiLvlLbl val="0"/>
      </c:catAx>
      <c:valAx>
        <c:axId val="16149727"/>
        <c:scaling>
          <c:orientation val="minMax"/>
          <c:max val="34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lang="en-US"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1" i="0" u="none" strike="noStrike" kern="1200" baseline="0" dirty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rPr>
                  <a:t>Wet-bulb Temperature [°C]</a:t>
                </a:r>
              </a:p>
            </c:rich>
          </c:tx>
          <c:layout>
            <c:manualLayout>
              <c:xMode val="edge"/>
              <c:yMode val="edge"/>
              <c:x val="5.6759316816150131E-3"/>
              <c:y val="0.2862348395621688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lang="en-US" sz="9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00431"/>
        <c:crosses val="autoZero"/>
        <c:crossBetween val="between"/>
        <c:majorUnit val="2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algn="ctr" rtl="0">
              <a:defRPr lang="en-US" sz="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400" b="1" i="0" u="none" strike="noStrike" kern="1200" spc="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1400" b="1" i="0" u="none" strike="noStrike" kern="1200" spc="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XC Quantity Intake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lang="en-US" sz="1400" b="1" i="0" u="none" strike="noStrike" kern="1200" spc="0" baseline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249366579626876"/>
          <c:y val="6.1645423873582045E-2"/>
          <c:w val="0.8499140098537441"/>
          <c:h val="0.741500763998823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'[Jan-23 vs Jan-24 6.xlsx]Jan-23 vs Jan-24'!$C$32</c:f>
              <c:strCache>
                <c:ptCount val="1"/>
                <c:pt idx="0">
                  <c:v>23-Jan</c:v>
                </c:pt>
              </c:strCache>
            </c:strRef>
          </c:tx>
          <c:spPr>
            <a:solidFill>
              <a:srgbClr val="E41F26"/>
            </a:solidFill>
            <a:ln>
              <a:solidFill>
                <a:srgbClr val="E41F26"/>
              </a:solidFill>
            </a:ln>
            <a:effectLst/>
          </c:spPr>
          <c:invertIfNegative val="0"/>
          <c:cat>
            <c:strRef>
              <c:f>'[Jan-23 vs Jan-24 6.xlsx]Jan-23 vs Jan-24'!$B$33:$B$57</c:f>
              <c:strCache>
                <c:ptCount val="20"/>
                <c:pt idx="0">
                  <c:v>105L X17</c:v>
                </c:pt>
                <c:pt idx="1">
                  <c:v>102L X15</c:v>
                </c:pt>
                <c:pt idx="2">
                  <c:v>105 X27</c:v>
                </c:pt>
                <c:pt idx="3">
                  <c:v>113L X32</c:v>
                </c:pt>
                <c:pt idx="4">
                  <c:v>109L X21</c:v>
                </c:pt>
                <c:pt idx="5">
                  <c:v>113L X28S</c:v>
                </c:pt>
                <c:pt idx="6">
                  <c:v>113L X27S</c:v>
                </c:pt>
                <c:pt idx="7">
                  <c:v>109L X22</c:v>
                </c:pt>
                <c:pt idx="8">
                  <c:v>109L X23</c:v>
                </c:pt>
                <c:pt idx="9">
                  <c:v>113L X38</c:v>
                </c:pt>
                <c:pt idx="10">
                  <c:v>109L X37</c:v>
                </c:pt>
                <c:pt idx="11">
                  <c:v>113L X33</c:v>
                </c:pt>
                <c:pt idx="12">
                  <c:v>113L X26S</c:v>
                </c:pt>
                <c:pt idx="13">
                  <c:v>113L X35</c:v>
                </c:pt>
                <c:pt idx="14">
                  <c:v>113L X29S</c:v>
                </c:pt>
                <c:pt idx="15">
                  <c:v>113L X29N</c:v>
                </c:pt>
                <c:pt idx="16">
                  <c:v>109L X38</c:v>
                </c:pt>
                <c:pt idx="17">
                  <c:v>113L X30S</c:v>
                </c:pt>
                <c:pt idx="18">
                  <c:v>98L X15</c:v>
                </c:pt>
                <c:pt idx="19">
                  <c:v>105L X24</c:v>
                </c:pt>
              </c:strCache>
              <c:extLst/>
            </c:strRef>
          </c:cat>
          <c:val>
            <c:numRef>
              <c:f>'[Jan-23 vs Jan-24 6.xlsx]Jan-23 vs Jan-24'!$C$33:$C$57</c:f>
              <c:numCache>
                <c:formatCode>General</c:formatCode>
                <c:ptCount val="20"/>
                <c:pt idx="0">
                  <c:v>12.2</c:v>
                </c:pt>
                <c:pt idx="1">
                  <c:v>0</c:v>
                </c:pt>
                <c:pt idx="2">
                  <c:v>0</c:v>
                </c:pt>
                <c:pt idx="3">
                  <c:v>14.5</c:v>
                </c:pt>
                <c:pt idx="4">
                  <c:v>0</c:v>
                </c:pt>
                <c:pt idx="5">
                  <c:v>10.25</c:v>
                </c:pt>
                <c:pt idx="6">
                  <c:v>15.39</c:v>
                </c:pt>
                <c:pt idx="7">
                  <c:v>0</c:v>
                </c:pt>
                <c:pt idx="8">
                  <c:v>9.6</c:v>
                </c:pt>
                <c:pt idx="9">
                  <c:v>15.6</c:v>
                </c:pt>
                <c:pt idx="10">
                  <c:v>0</c:v>
                </c:pt>
                <c:pt idx="11">
                  <c:v>7.33</c:v>
                </c:pt>
                <c:pt idx="12">
                  <c:v>1</c:v>
                </c:pt>
                <c:pt idx="13">
                  <c:v>0</c:v>
                </c:pt>
                <c:pt idx="14">
                  <c:v>11.2</c:v>
                </c:pt>
                <c:pt idx="15">
                  <c:v>3.18</c:v>
                </c:pt>
                <c:pt idx="16">
                  <c:v>0</c:v>
                </c:pt>
                <c:pt idx="17">
                  <c:v>9.8000000000000007</c:v>
                </c:pt>
                <c:pt idx="18">
                  <c:v>20.8</c:v>
                </c:pt>
                <c:pt idx="19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5ED5-4993-8B05-5E740624AEB9}"/>
            </c:ext>
          </c:extLst>
        </c:ser>
        <c:ser>
          <c:idx val="1"/>
          <c:order val="1"/>
          <c:tx>
            <c:strRef>
              <c:f>'[Jan-23 vs Jan-24 6.xlsx]Jan-23 vs Jan-24'!$D$32</c:f>
              <c:strCache>
                <c:ptCount val="1"/>
                <c:pt idx="0">
                  <c:v>24-Jan</c:v>
                </c:pt>
              </c:strCache>
            </c:strRef>
          </c:tx>
          <c:spPr>
            <a:solidFill>
              <a:srgbClr val="C3996B"/>
            </a:solidFill>
            <a:ln>
              <a:solidFill>
                <a:srgbClr val="C3996B"/>
              </a:solidFill>
            </a:ln>
            <a:effectLst/>
          </c:spPr>
          <c:invertIfNegative val="0"/>
          <c:cat>
            <c:strRef>
              <c:f>'[Jan-23 vs Jan-24 6.xlsx]Jan-23 vs Jan-24'!$B$33:$B$57</c:f>
              <c:strCache>
                <c:ptCount val="20"/>
                <c:pt idx="0">
                  <c:v>105L X17</c:v>
                </c:pt>
                <c:pt idx="1">
                  <c:v>102L X15</c:v>
                </c:pt>
                <c:pt idx="2">
                  <c:v>105 X27</c:v>
                </c:pt>
                <c:pt idx="3">
                  <c:v>113L X32</c:v>
                </c:pt>
                <c:pt idx="4">
                  <c:v>109L X21</c:v>
                </c:pt>
                <c:pt idx="5">
                  <c:v>113L X28S</c:v>
                </c:pt>
                <c:pt idx="6">
                  <c:v>113L X27S</c:v>
                </c:pt>
                <c:pt idx="7">
                  <c:v>109L X22</c:v>
                </c:pt>
                <c:pt idx="8">
                  <c:v>109L X23</c:v>
                </c:pt>
                <c:pt idx="9">
                  <c:v>113L X38</c:v>
                </c:pt>
                <c:pt idx="10">
                  <c:v>109L X37</c:v>
                </c:pt>
                <c:pt idx="11">
                  <c:v>113L X33</c:v>
                </c:pt>
                <c:pt idx="12">
                  <c:v>113L X26S</c:v>
                </c:pt>
                <c:pt idx="13">
                  <c:v>113L X35</c:v>
                </c:pt>
                <c:pt idx="14">
                  <c:v>113L X29S</c:v>
                </c:pt>
                <c:pt idx="15">
                  <c:v>113L X29N</c:v>
                </c:pt>
                <c:pt idx="16">
                  <c:v>109L X38</c:v>
                </c:pt>
                <c:pt idx="17">
                  <c:v>113L X30S</c:v>
                </c:pt>
                <c:pt idx="18">
                  <c:v>98L X15</c:v>
                </c:pt>
                <c:pt idx="19">
                  <c:v>105L X24</c:v>
                </c:pt>
              </c:strCache>
              <c:extLst/>
            </c:strRef>
          </c:cat>
          <c:val>
            <c:numRef>
              <c:f>'[Jan-23 vs Jan-24 6.xlsx]Jan-23 vs Jan-24'!$D$33:$D$57</c:f>
              <c:numCache>
                <c:formatCode>General</c:formatCode>
                <c:ptCount val="20"/>
                <c:pt idx="0">
                  <c:v>12.6</c:v>
                </c:pt>
                <c:pt idx="1">
                  <c:v>13.6</c:v>
                </c:pt>
                <c:pt idx="2">
                  <c:v>13.6</c:v>
                </c:pt>
                <c:pt idx="3">
                  <c:v>13.7</c:v>
                </c:pt>
                <c:pt idx="4">
                  <c:v>13.8</c:v>
                </c:pt>
                <c:pt idx="5">
                  <c:v>14.8</c:v>
                </c:pt>
                <c:pt idx="6">
                  <c:v>14.8</c:v>
                </c:pt>
                <c:pt idx="7">
                  <c:v>14.8</c:v>
                </c:pt>
                <c:pt idx="8">
                  <c:v>14.8</c:v>
                </c:pt>
                <c:pt idx="9">
                  <c:v>14.8</c:v>
                </c:pt>
                <c:pt idx="10">
                  <c:v>15.8</c:v>
                </c:pt>
                <c:pt idx="11">
                  <c:v>16.399999999999999</c:v>
                </c:pt>
                <c:pt idx="12">
                  <c:v>17.3</c:v>
                </c:pt>
                <c:pt idx="13">
                  <c:v>18.100000000000001</c:v>
                </c:pt>
                <c:pt idx="14">
                  <c:v>18.3</c:v>
                </c:pt>
                <c:pt idx="15">
                  <c:v>19.8</c:v>
                </c:pt>
                <c:pt idx="16">
                  <c:v>19.899999999999999</c:v>
                </c:pt>
                <c:pt idx="17">
                  <c:v>21.2</c:v>
                </c:pt>
                <c:pt idx="18">
                  <c:v>27.2</c:v>
                </c:pt>
                <c:pt idx="19">
                  <c:v>31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5ED5-4993-8B05-5E740624AE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70547727"/>
        <c:axId val="16146751"/>
      </c:barChart>
      <c:lineChart>
        <c:grouping val="standard"/>
        <c:varyColors val="0"/>
        <c:ser>
          <c:idx val="2"/>
          <c:order val="2"/>
          <c:tx>
            <c:strRef>
              <c:f>'[Jan-23 vs Jan-24 6.xlsx]Jan-23 vs Jan-24'!$E$32</c:f>
              <c:strCache>
                <c:ptCount val="1"/>
                <c:pt idx="0">
                  <c:v>Target</c:v>
                </c:pt>
              </c:strCache>
            </c:strRef>
          </c:tx>
          <c:spPr>
            <a:ln w="28575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'[Jan-23 vs Jan-24 6.xlsx]Jan-23 vs Jan-24'!$B$33:$B$57</c:f>
              <c:strCache>
                <c:ptCount val="20"/>
                <c:pt idx="0">
                  <c:v>105L X17</c:v>
                </c:pt>
                <c:pt idx="1">
                  <c:v>102L X15</c:v>
                </c:pt>
                <c:pt idx="2">
                  <c:v>105 X27</c:v>
                </c:pt>
                <c:pt idx="3">
                  <c:v>113L X32</c:v>
                </c:pt>
                <c:pt idx="4">
                  <c:v>109L X21</c:v>
                </c:pt>
                <c:pt idx="5">
                  <c:v>113L X28S</c:v>
                </c:pt>
                <c:pt idx="6">
                  <c:v>113L X27S</c:v>
                </c:pt>
                <c:pt idx="7">
                  <c:v>109L X22</c:v>
                </c:pt>
                <c:pt idx="8">
                  <c:v>109L X23</c:v>
                </c:pt>
                <c:pt idx="9">
                  <c:v>113L X38</c:v>
                </c:pt>
                <c:pt idx="10">
                  <c:v>109L X37</c:v>
                </c:pt>
                <c:pt idx="11">
                  <c:v>113L X33</c:v>
                </c:pt>
                <c:pt idx="12">
                  <c:v>113L X26S</c:v>
                </c:pt>
                <c:pt idx="13">
                  <c:v>113L X35</c:v>
                </c:pt>
                <c:pt idx="14">
                  <c:v>113L X29S</c:v>
                </c:pt>
                <c:pt idx="15">
                  <c:v>113L X29N</c:v>
                </c:pt>
                <c:pt idx="16">
                  <c:v>109L X38</c:v>
                </c:pt>
                <c:pt idx="17">
                  <c:v>113L X30S</c:v>
                </c:pt>
                <c:pt idx="18">
                  <c:v>98L X15</c:v>
                </c:pt>
                <c:pt idx="19">
                  <c:v>105L X24</c:v>
                </c:pt>
              </c:strCache>
              <c:extLst/>
            </c:strRef>
          </c:cat>
          <c:val>
            <c:numRef>
              <c:f>'[Jan-23 vs Jan-24 6.xlsx]Jan-23 vs Jan-24'!$E$33:$E$57</c:f>
              <c:numCache>
                <c:formatCode>General</c:formatCode>
                <c:ptCount val="20"/>
                <c:pt idx="0">
                  <c:v>15</c:v>
                </c:pt>
                <c:pt idx="1">
                  <c:v>15</c:v>
                </c:pt>
                <c:pt idx="2">
                  <c:v>15</c:v>
                </c:pt>
                <c:pt idx="3">
                  <c:v>15</c:v>
                </c:pt>
                <c:pt idx="4">
                  <c:v>15</c:v>
                </c:pt>
                <c:pt idx="5">
                  <c:v>15</c:v>
                </c:pt>
                <c:pt idx="6">
                  <c:v>15</c:v>
                </c:pt>
                <c:pt idx="7">
                  <c:v>15</c:v>
                </c:pt>
                <c:pt idx="8">
                  <c:v>15</c:v>
                </c:pt>
                <c:pt idx="9">
                  <c:v>15</c:v>
                </c:pt>
                <c:pt idx="10">
                  <c:v>15</c:v>
                </c:pt>
                <c:pt idx="11">
                  <c:v>15</c:v>
                </c:pt>
                <c:pt idx="12">
                  <c:v>15</c:v>
                </c:pt>
                <c:pt idx="13">
                  <c:v>15</c:v>
                </c:pt>
                <c:pt idx="14">
                  <c:v>15</c:v>
                </c:pt>
                <c:pt idx="15">
                  <c:v>15</c:v>
                </c:pt>
                <c:pt idx="16">
                  <c:v>15</c:v>
                </c:pt>
                <c:pt idx="17">
                  <c:v>15</c:v>
                </c:pt>
                <c:pt idx="18">
                  <c:v>15</c:v>
                </c:pt>
                <c:pt idx="19">
                  <c:v>15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5ED5-4993-8B05-5E740624AE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70547727"/>
        <c:axId val="16146751"/>
      </c:lineChart>
      <c:catAx>
        <c:axId val="1770547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lang="en-US"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146751"/>
        <c:crosses val="autoZero"/>
        <c:auto val="1"/>
        <c:lblAlgn val="ctr"/>
        <c:lblOffset val="100"/>
        <c:noMultiLvlLbl val="0"/>
      </c:catAx>
      <c:valAx>
        <c:axId val="161467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lang="en-US"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1" dirty="0">
                    <a:solidFill>
                      <a:schemeClr val="tx1"/>
                    </a:solidFill>
                  </a:rPr>
                  <a:t>Quantity [m³/s]</a:t>
                </a:r>
              </a:p>
            </c:rich>
          </c:tx>
          <c:layout>
            <c:manualLayout>
              <c:xMode val="edge"/>
              <c:yMode val="edge"/>
              <c:x val="8.2766928754943406E-3"/>
              <c:y val="0.3686376045707259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lang="en-US" sz="1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0547727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algn="ctr" rtl="0">
              <a:defRPr lang="en-US" sz="850" b="1" i="0" u="none" strike="noStrike" kern="1200" spc="-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solidFill>
        <a:srgbClr val="000000"/>
      </a:solidFill>
    </a:ln>
    <a:effectLst/>
  </c:spPr>
  <c:txPr>
    <a:bodyPr/>
    <a:lstStyle/>
    <a:p>
      <a:pPr algn="ctr">
        <a:defRPr lang="en-US" sz="900" b="1" i="0" u="none" strike="noStrike" kern="1200" baseline="0">
          <a:solidFill>
            <a:schemeClr val="tx1"/>
          </a:solidFill>
          <a:latin typeface="+mn-lt"/>
          <a:ea typeface="+mn-ea"/>
          <a:cs typeface="+mn-cs"/>
        </a:defRPr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Energy Cost</a:t>
            </a:r>
            <a:r>
              <a:rPr lang="en-US" b="1" baseline="0" dirty="0"/>
              <a:t> FY23-24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Plan</c:v>
                </c:pt>
              </c:strCache>
            </c:strRef>
          </c:tx>
          <c:spPr>
            <a:solidFill>
              <a:srgbClr val="E41F26"/>
            </a:solidFill>
            <a:ln>
              <a:solidFill>
                <a:srgbClr val="E41F26"/>
              </a:solidFill>
            </a:ln>
            <a:effectLst/>
          </c:spPr>
          <c:invertIfNegative val="0"/>
          <c:cat>
            <c:strRef>
              <c:f>Sheet1!$B$1:$H$1</c:f>
              <c:strCache>
                <c:ptCount val="7"/>
                <c:pt idx="0">
                  <c:v>Jul 23</c:v>
                </c:pt>
                <c:pt idx="1">
                  <c:v>Aug 23</c:v>
                </c:pt>
                <c:pt idx="2">
                  <c:v>Sept 23</c:v>
                </c:pt>
                <c:pt idx="3">
                  <c:v>Oct 23</c:v>
                </c:pt>
                <c:pt idx="4">
                  <c:v>Nov 23</c:v>
                </c:pt>
                <c:pt idx="5">
                  <c:v>Dec 23</c:v>
                </c:pt>
                <c:pt idx="6">
                  <c:v>Jan 24</c:v>
                </c:pt>
              </c:strCache>
            </c:strRef>
          </c:cat>
          <c:val>
            <c:numRef>
              <c:f>Sheet1!$B$2:$H$2</c:f>
              <c:numCache>
                <c:formatCode>#,##0</c:formatCode>
                <c:ptCount val="7"/>
                <c:pt idx="0">
                  <c:v>98355.734751416123</c:v>
                </c:pt>
                <c:pt idx="1">
                  <c:v>96736.276701945913</c:v>
                </c:pt>
                <c:pt idx="2">
                  <c:v>80869.254643913533</c:v>
                </c:pt>
                <c:pt idx="3">
                  <c:v>65115.085479080371</c:v>
                </c:pt>
                <c:pt idx="4">
                  <c:v>68846.549969945001</c:v>
                </c:pt>
                <c:pt idx="5">
                  <c:v>62656.068987795123</c:v>
                </c:pt>
                <c:pt idx="6">
                  <c:v>65123.218828701538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68-462C-A840-EFB0A58E0A73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Actual</c:v>
                </c:pt>
              </c:strCache>
            </c:strRef>
          </c:tx>
          <c:spPr>
            <a:solidFill>
              <a:srgbClr val="C3996B"/>
            </a:solidFill>
            <a:ln>
              <a:solidFill>
                <a:srgbClr val="C3996B"/>
              </a:solidFill>
            </a:ln>
            <a:effectLst/>
          </c:spPr>
          <c:invertIfNegative val="0"/>
          <c:cat>
            <c:strRef>
              <c:f>Sheet1!$B$1:$H$1</c:f>
              <c:strCache>
                <c:ptCount val="7"/>
                <c:pt idx="0">
                  <c:v>Jul 23</c:v>
                </c:pt>
                <c:pt idx="1">
                  <c:v>Aug 23</c:v>
                </c:pt>
                <c:pt idx="2">
                  <c:v>Sept 23</c:v>
                </c:pt>
                <c:pt idx="3">
                  <c:v>Oct 23</c:v>
                </c:pt>
                <c:pt idx="4">
                  <c:v>Nov 23</c:v>
                </c:pt>
                <c:pt idx="5">
                  <c:v>Dec 23</c:v>
                </c:pt>
                <c:pt idx="6">
                  <c:v>Jan 24</c:v>
                </c:pt>
              </c:strCache>
            </c:strRef>
          </c:cat>
          <c:val>
            <c:numRef>
              <c:f>Sheet1!$B$3:$H$3</c:f>
              <c:numCache>
                <c:formatCode>#,##0</c:formatCode>
                <c:ptCount val="7"/>
                <c:pt idx="0">
                  <c:v>94459.966454000009</c:v>
                </c:pt>
                <c:pt idx="1">
                  <c:v>94701.154180000012</c:v>
                </c:pt>
                <c:pt idx="2">
                  <c:v>77189.673420000021</c:v>
                </c:pt>
                <c:pt idx="3">
                  <c:v>64462.952276000011</c:v>
                </c:pt>
                <c:pt idx="4">
                  <c:v>67235.573510000002</c:v>
                </c:pt>
                <c:pt idx="5">
                  <c:v>59393.049500000001</c:v>
                </c:pt>
                <c:pt idx="6">
                  <c:v>62227.513099999996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268-462C-A840-EFB0A58E0A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8255791"/>
        <c:axId val="358257871"/>
      </c:barChart>
      <c:catAx>
        <c:axId val="3582557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8257871"/>
        <c:crosses val="autoZero"/>
        <c:auto val="1"/>
        <c:lblAlgn val="ctr"/>
        <c:lblOffset val="100"/>
        <c:noMultiLvlLbl val="0"/>
      </c:catAx>
      <c:valAx>
        <c:axId val="3582578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82557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19050">
      <a:solidFill>
        <a:srgbClr val="000000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GB"/>
              <a:t>Kusasalethu Effect of Savings Initiatives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v>Actual Cost</c:v>
          </c:tx>
          <c:spPr>
            <a:solidFill>
              <a:srgbClr val="E41F26"/>
            </a:solidFill>
            <a:ln>
              <a:solidFill>
                <a:srgbClr val="E41F26"/>
              </a:solidFill>
            </a:ln>
            <a:effectLst/>
          </c:spPr>
          <c:invertIfNegative val="0"/>
          <c:cat>
            <c:numRef>
              <c:f>'Shaft total'!$C$57:$I$57</c:f>
              <c:numCache>
                <c:formatCode>mmm\-yy</c:formatCode>
                <c:ptCount val="7"/>
                <c:pt idx="0">
                  <c:v>45108</c:v>
                </c:pt>
                <c:pt idx="1">
                  <c:v>45139</c:v>
                </c:pt>
                <c:pt idx="2">
                  <c:v>45170</c:v>
                </c:pt>
                <c:pt idx="3">
                  <c:v>45200</c:v>
                </c:pt>
                <c:pt idx="4">
                  <c:v>45231</c:v>
                </c:pt>
                <c:pt idx="5">
                  <c:v>45261</c:v>
                </c:pt>
                <c:pt idx="6">
                  <c:v>45292</c:v>
                </c:pt>
              </c:numCache>
            </c:numRef>
          </c:cat>
          <c:val>
            <c:numRef>
              <c:f>'Shaft total'!$B$4:$H$4</c:f>
              <c:numCache>
                <c:formatCode>_-"R"* #\ ##0_-;\-"R"* #\ ##0_-;_-"R"* "-"??_-;_-@_-</c:formatCode>
                <c:ptCount val="7"/>
                <c:pt idx="0">
                  <c:v>97599177.364007026</c:v>
                </c:pt>
                <c:pt idx="1">
                  <c:v>97856198.837042317</c:v>
                </c:pt>
                <c:pt idx="2">
                  <c:v>79726655.485279188</c:v>
                </c:pt>
                <c:pt idx="3">
                  <c:v>66614186.292913564</c:v>
                </c:pt>
                <c:pt idx="4">
                  <c:v>69460382.473630607</c:v>
                </c:pt>
                <c:pt idx="5">
                  <c:v>61392951.670167744</c:v>
                </c:pt>
                <c:pt idx="6">
                  <c:v>64065490.683829129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1F-44AD-8981-16228ECD5579}"/>
            </c:ext>
          </c:extLst>
        </c:ser>
        <c:ser>
          <c:idx val="2"/>
          <c:order val="1"/>
          <c:tx>
            <c:v>Savings initiatives</c:v>
          </c:tx>
          <c:spPr>
            <a:solidFill>
              <a:srgbClr val="C3996B"/>
            </a:solidFill>
            <a:ln>
              <a:solidFill>
                <a:srgbClr val="C3996B"/>
              </a:solidFill>
            </a:ln>
            <a:effectLst/>
          </c:spPr>
          <c:invertIfNegative val="0"/>
          <c:cat>
            <c:numRef>
              <c:f>'Shaft total'!$C$57:$I$57</c:f>
              <c:numCache>
                <c:formatCode>mmm\-yy</c:formatCode>
                <c:ptCount val="7"/>
                <c:pt idx="0">
                  <c:v>45108</c:v>
                </c:pt>
                <c:pt idx="1">
                  <c:v>45139</c:v>
                </c:pt>
                <c:pt idx="2">
                  <c:v>45170</c:v>
                </c:pt>
                <c:pt idx="3">
                  <c:v>45200</c:v>
                </c:pt>
                <c:pt idx="4">
                  <c:v>45231</c:v>
                </c:pt>
                <c:pt idx="5">
                  <c:v>45261</c:v>
                </c:pt>
                <c:pt idx="6">
                  <c:v>45292</c:v>
                </c:pt>
              </c:numCache>
            </c:numRef>
          </c:cat>
          <c:val>
            <c:numRef>
              <c:f>'Shaft total'!$B$6:$H$6</c:f>
              <c:numCache>
                <c:formatCode>_-"R"* #\ ##0_-;\-"R"* #\ ##0_-;_-"R"* "-"??_-;_-@_-</c:formatCode>
                <c:ptCount val="7"/>
                <c:pt idx="0">
                  <c:v>16122562</c:v>
                </c:pt>
                <c:pt idx="1">
                  <c:v>17230181</c:v>
                </c:pt>
                <c:pt idx="2">
                  <c:v>14655401</c:v>
                </c:pt>
                <c:pt idx="3">
                  <c:v>10555552</c:v>
                </c:pt>
                <c:pt idx="4">
                  <c:v>9387086</c:v>
                </c:pt>
                <c:pt idx="5">
                  <c:v>7734197</c:v>
                </c:pt>
                <c:pt idx="6">
                  <c:v>12457912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71F-44AD-8981-16228ECD55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62866960"/>
        <c:axId val="1266211824"/>
      </c:barChart>
      <c:lineChart>
        <c:grouping val="standard"/>
        <c:varyColors val="0"/>
        <c:ser>
          <c:idx val="1"/>
          <c:order val="2"/>
          <c:tx>
            <c:v>Planned Cost</c:v>
          </c:tx>
          <c:spPr>
            <a:ln w="28575" cap="rnd">
              <a:solidFill>
                <a:srgbClr val="000000"/>
              </a:solidFill>
              <a:round/>
            </a:ln>
            <a:effectLst/>
          </c:spPr>
          <c:marker>
            <c:symbol val="none"/>
          </c:marker>
          <c:cat>
            <c:numRef>
              <c:f>'Shaft total'!$C$57:$I$57</c:f>
              <c:numCache>
                <c:formatCode>mmm\-yy</c:formatCode>
                <c:ptCount val="7"/>
                <c:pt idx="0">
                  <c:v>45108</c:v>
                </c:pt>
                <c:pt idx="1">
                  <c:v>45139</c:v>
                </c:pt>
                <c:pt idx="2">
                  <c:v>45170</c:v>
                </c:pt>
                <c:pt idx="3">
                  <c:v>45200</c:v>
                </c:pt>
                <c:pt idx="4">
                  <c:v>45231</c:v>
                </c:pt>
                <c:pt idx="5">
                  <c:v>45261</c:v>
                </c:pt>
                <c:pt idx="6">
                  <c:v>45292</c:v>
                </c:pt>
              </c:numCache>
            </c:numRef>
          </c:cat>
          <c:val>
            <c:numRef>
              <c:f>'Shaft total'!$B$3:$H$3</c:f>
              <c:numCache>
                <c:formatCode>_-"R"* #\ ##0_-;\-"R"* #\ ##0_-;_-"R"* "-"??_-;_-@_-</c:formatCode>
                <c:ptCount val="7"/>
                <c:pt idx="0">
                  <c:v>99353958.339302659</c:v>
                </c:pt>
                <c:pt idx="1">
                  <c:v>97726896.699069768</c:v>
                </c:pt>
                <c:pt idx="2">
                  <c:v>81599072.986135319</c:v>
                </c:pt>
                <c:pt idx="3">
                  <c:v>65688696.737311684</c:v>
                </c:pt>
                <c:pt idx="4">
                  <c:v>69426073.130799115</c:v>
                </c:pt>
                <c:pt idx="5">
                  <c:v>63170846.147683971</c:v>
                </c:pt>
                <c:pt idx="6">
                  <c:v>65604041.49128072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71F-44AD-8981-16228ECD55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62866960"/>
        <c:axId val="1266211824"/>
      </c:lineChart>
      <c:dateAx>
        <c:axId val="12628669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GB"/>
                  <a:t>Month (mmm-yy)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266211824"/>
        <c:crosses val="autoZero"/>
        <c:auto val="1"/>
        <c:lblOffset val="100"/>
        <c:baseTimeUnit val="months"/>
      </c:dateAx>
      <c:valAx>
        <c:axId val="1266211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GB"/>
                  <a:t>Cost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&quot;R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262866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19050" cap="flat" cmpd="sng" algn="ctr">
      <a:solidFill>
        <a:sysClr val="windowText" lastClr="000000"/>
      </a:solidFill>
      <a:round/>
    </a:ln>
    <a:effectLst/>
  </c:spPr>
  <c:txPr>
    <a:bodyPr/>
    <a:lstStyle/>
    <a:p>
      <a:pPr>
        <a:defRPr b="1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v>29L turbine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'[Technical sessions_Turbines_2024-02-09.xlsx]Sheet3'!$A$2:$A$9</c:f>
              <c:numCache>
                <c:formatCode>mmm\-yy</c:formatCode>
                <c:ptCount val="8"/>
                <c:pt idx="0">
                  <c:v>45108</c:v>
                </c:pt>
                <c:pt idx="1">
                  <c:v>45139</c:v>
                </c:pt>
                <c:pt idx="2">
                  <c:v>45170</c:v>
                </c:pt>
                <c:pt idx="3">
                  <c:v>45200</c:v>
                </c:pt>
                <c:pt idx="4">
                  <c:v>45231</c:v>
                </c:pt>
                <c:pt idx="5">
                  <c:v>45261</c:v>
                </c:pt>
                <c:pt idx="6">
                  <c:v>45292</c:v>
                </c:pt>
                <c:pt idx="7">
                  <c:v>45323</c:v>
                </c:pt>
              </c:numCache>
            </c:numRef>
          </c:cat>
          <c:val>
            <c:numRef>
              <c:f>'[Technical sessions_Turbines_2024-02-09.xlsx]Sheet3'!$B$2:$B$9</c:f>
              <c:numCache>
                <c:formatCode>#,##0.00</c:formatCode>
                <c:ptCount val="8"/>
                <c:pt idx="0">
                  <c:v>856000.88142599992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BA-43D4-A84C-5880FBC20074}"/>
            </c:ext>
          </c:extLst>
        </c:ser>
        <c:ser>
          <c:idx val="1"/>
          <c:order val="1"/>
          <c:tx>
            <c:v>52L turbine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'[Technical sessions_Turbines_2024-02-09.xlsx]Sheet3'!$A$2:$A$9</c:f>
              <c:numCache>
                <c:formatCode>mmm\-yy</c:formatCode>
                <c:ptCount val="8"/>
                <c:pt idx="0">
                  <c:v>45108</c:v>
                </c:pt>
                <c:pt idx="1">
                  <c:v>45139</c:v>
                </c:pt>
                <c:pt idx="2">
                  <c:v>45170</c:v>
                </c:pt>
                <c:pt idx="3">
                  <c:v>45200</c:v>
                </c:pt>
                <c:pt idx="4">
                  <c:v>45231</c:v>
                </c:pt>
                <c:pt idx="5">
                  <c:v>45261</c:v>
                </c:pt>
                <c:pt idx="6">
                  <c:v>45292</c:v>
                </c:pt>
                <c:pt idx="7">
                  <c:v>45323</c:v>
                </c:pt>
              </c:numCache>
            </c:numRef>
          </c:cat>
          <c:val>
            <c:numRef>
              <c:f>'[Technical sessions_Turbines_2024-02-09.xlsx]Sheet3'!$C$2:$C$9</c:f>
              <c:numCache>
                <c:formatCode>#,##0.00</c:formatCode>
                <c:ptCount val="8"/>
                <c:pt idx="0">
                  <c:v>518626.05205799994</c:v>
                </c:pt>
                <c:pt idx="1">
                  <c:v>746845.59835800133</c:v>
                </c:pt>
                <c:pt idx="2">
                  <c:v>576469.4429629998</c:v>
                </c:pt>
                <c:pt idx="3">
                  <c:v>1652702.6294770001</c:v>
                </c:pt>
                <c:pt idx="4">
                  <c:v>1844148.0008029996</c:v>
                </c:pt>
                <c:pt idx="5">
                  <c:v>591701.44670800015</c:v>
                </c:pt>
                <c:pt idx="6">
                  <c:v>994912.92862700019</c:v>
                </c:pt>
                <c:pt idx="7">
                  <c:v>1348496.141975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1BA-43D4-A84C-5880FBC20074}"/>
            </c:ext>
          </c:extLst>
        </c:ser>
        <c:ser>
          <c:idx val="2"/>
          <c:order val="2"/>
          <c:tx>
            <c:v>71L turbine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'[Technical sessions_Turbines_2024-02-09.xlsx]Sheet3'!$A$2:$A$9</c:f>
              <c:numCache>
                <c:formatCode>mmm\-yy</c:formatCode>
                <c:ptCount val="8"/>
                <c:pt idx="0">
                  <c:v>45108</c:v>
                </c:pt>
                <c:pt idx="1">
                  <c:v>45139</c:v>
                </c:pt>
                <c:pt idx="2">
                  <c:v>45170</c:v>
                </c:pt>
                <c:pt idx="3">
                  <c:v>45200</c:v>
                </c:pt>
                <c:pt idx="4">
                  <c:v>45231</c:v>
                </c:pt>
                <c:pt idx="5">
                  <c:v>45261</c:v>
                </c:pt>
                <c:pt idx="6">
                  <c:v>45292</c:v>
                </c:pt>
                <c:pt idx="7">
                  <c:v>45323</c:v>
                </c:pt>
              </c:numCache>
            </c:numRef>
          </c:cat>
          <c:val>
            <c:numRef>
              <c:f>'[Technical sessions_Turbines_2024-02-09.xlsx]Sheet3'!$D$2:$D$9</c:f>
              <c:numCache>
                <c:formatCode>"R"#\ ##0.00</c:formatCode>
                <c:ptCount val="8"/>
                <c:pt idx="0">
                  <c:v>1537674.5175339996</c:v>
                </c:pt>
                <c:pt idx="1">
                  <c:v>1576415.5781920045</c:v>
                </c:pt>
                <c:pt idx="2">
                  <c:v>1806558.3180249981</c:v>
                </c:pt>
                <c:pt idx="3">
                  <c:v>1622965.9709180044</c:v>
                </c:pt>
                <c:pt idx="4">
                  <c:v>1579683.1526490003</c:v>
                </c:pt>
                <c:pt idx="5">
                  <c:v>1579993.1470050022</c:v>
                </c:pt>
                <c:pt idx="6">
                  <c:v>688081.54281100025</c:v>
                </c:pt>
                <c:pt idx="7">
                  <c:v>1437568.8769950001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1BA-43D4-A84C-5880FBC20074}"/>
            </c:ext>
          </c:extLst>
        </c:ser>
        <c:ser>
          <c:idx val="3"/>
          <c:order val="3"/>
          <c:tx>
            <c:v>92L turbine</c:v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'[Technical sessions_Turbines_2024-02-09.xlsx]Sheet3'!$E$2:$E$9</c:f>
              <c:numCache>
                <c:formatCode>#,##0.00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5.6724630000000005</c:v>
                </c:pt>
                <c:pt idx="4">
                  <c:v>3.981439</c:v>
                </c:pt>
                <c:pt idx="5">
                  <c:v>387.35957400000007</c:v>
                </c:pt>
                <c:pt idx="6">
                  <c:v>602587.84491100011</c:v>
                </c:pt>
                <c:pt idx="7">
                  <c:v>1375029.0317159882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1BA-43D4-A84C-5880FBC200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82685183"/>
        <c:axId val="1528819232"/>
      </c:barChart>
      <c:dateAx>
        <c:axId val="13826851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/>
                  <a:t>Eskom month (mmm-yy)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28819232"/>
        <c:crosses val="autoZero"/>
        <c:auto val="1"/>
        <c:lblOffset val="100"/>
        <c:baseTimeUnit val="months"/>
      </c:dateAx>
      <c:valAx>
        <c:axId val="1528819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/>
                  <a:t>Savings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R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26851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4779614777806994"/>
          <c:y val="0.13007193982220194"/>
          <c:w val="0.58325609168200543"/>
          <c:h val="9.90420857464503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25400" cap="flat" cmpd="sng" algn="ctr">
      <a:solidFill>
        <a:srgbClr val="000000"/>
      </a:solidFill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areaChart>
        <c:grouping val="stacked"/>
        <c:varyColors val="0"/>
        <c:ser>
          <c:idx val="0"/>
          <c:order val="0"/>
          <c:tx>
            <c:v>29L turbine</c:v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'[Technical sessions_Turbines_2024-02-09.xlsx]Sheet4'!$A$4:$A$51</c:f>
              <c:numCache>
                <c:formatCode>h:mm</c:formatCode>
                <c:ptCount val="48"/>
                <c:pt idx="0">
                  <c:v>0</c:v>
                </c:pt>
                <c:pt idx="1">
                  <c:v>2.0833333333333332E-2</c:v>
                </c:pt>
                <c:pt idx="2">
                  <c:v>4.1666666666666664E-2</c:v>
                </c:pt>
                <c:pt idx="3">
                  <c:v>6.25E-2</c:v>
                </c:pt>
                <c:pt idx="4">
                  <c:v>8.3333333333333329E-2</c:v>
                </c:pt>
                <c:pt idx="5">
                  <c:v>0.10416666666666667</c:v>
                </c:pt>
                <c:pt idx="6">
                  <c:v>0.125</c:v>
                </c:pt>
                <c:pt idx="7">
                  <c:v>0.14583333333333334</c:v>
                </c:pt>
                <c:pt idx="8">
                  <c:v>0.16666666666666666</c:v>
                </c:pt>
                <c:pt idx="9">
                  <c:v>0.1875</c:v>
                </c:pt>
                <c:pt idx="10">
                  <c:v>0.20833333333333334</c:v>
                </c:pt>
                <c:pt idx="11">
                  <c:v>0.22916666666666666</c:v>
                </c:pt>
                <c:pt idx="12">
                  <c:v>0.25</c:v>
                </c:pt>
                <c:pt idx="13">
                  <c:v>0.27083333333333331</c:v>
                </c:pt>
                <c:pt idx="14">
                  <c:v>0.29166666666666669</c:v>
                </c:pt>
                <c:pt idx="15">
                  <c:v>0.3125</c:v>
                </c:pt>
                <c:pt idx="16">
                  <c:v>0.33333333333333331</c:v>
                </c:pt>
                <c:pt idx="17">
                  <c:v>0.35416666666666669</c:v>
                </c:pt>
                <c:pt idx="18">
                  <c:v>0.375</c:v>
                </c:pt>
                <c:pt idx="19">
                  <c:v>0.39583333333333331</c:v>
                </c:pt>
                <c:pt idx="20">
                  <c:v>0.41666666666666669</c:v>
                </c:pt>
                <c:pt idx="21">
                  <c:v>0.4375</c:v>
                </c:pt>
                <c:pt idx="22">
                  <c:v>0.45833333333333331</c:v>
                </c:pt>
                <c:pt idx="23">
                  <c:v>0.47916666666666669</c:v>
                </c:pt>
                <c:pt idx="24">
                  <c:v>0.5</c:v>
                </c:pt>
                <c:pt idx="25">
                  <c:v>0.52083333333333337</c:v>
                </c:pt>
                <c:pt idx="26">
                  <c:v>0.54166666666666663</c:v>
                </c:pt>
                <c:pt idx="27">
                  <c:v>0.5625</c:v>
                </c:pt>
                <c:pt idx="28">
                  <c:v>0.58333333333333337</c:v>
                </c:pt>
                <c:pt idx="29">
                  <c:v>0.60416666666666663</c:v>
                </c:pt>
                <c:pt idx="30">
                  <c:v>0.625</c:v>
                </c:pt>
                <c:pt idx="31">
                  <c:v>0.64583333333333337</c:v>
                </c:pt>
                <c:pt idx="32">
                  <c:v>0.66666666666666663</c:v>
                </c:pt>
                <c:pt idx="33">
                  <c:v>0.6875</c:v>
                </c:pt>
                <c:pt idx="34">
                  <c:v>0.70833333333333337</c:v>
                </c:pt>
                <c:pt idx="35">
                  <c:v>0.72916666666666663</c:v>
                </c:pt>
                <c:pt idx="36">
                  <c:v>0.75</c:v>
                </c:pt>
                <c:pt idx="37">
                  <c:v>0.77083333333333337</c:v>
                </c:pt>
                <c:pt idx="38">
                  <c:v>0.79166666666666663</c:v>
                </c:pt>
                <c:pt idx="39">
                  <c:v>0.8125</c:v>
                </c:pt>
                <c:pt idx="40">
                  <c:v>0.83333333333333337</c:v>
                </c:pt>
                <c:pt idx="41">
                  <c:v>0.85416666666666663</c:v>
                </c:pt>
                <c:pt idx="42">
                  <c:v>0.875</c:v>
                </c:pt>
                <c:pt idx="43">
                  <c:v>0.89583333333333337</c:v>
                </c:pt>
                <c:pt idx="44">
                  <c:v>0.91666666666666663</c:v>
                </c:pt>
                <c:pt idx="45">
                  <c:v>0.9375</c:v>
                </c:pt>
                <c:pt idx="46">
                  <c:v>0.95833333333333337</c:v>
                </c:pt>
                <c:pt idx="47">
                  <c:v>0.97916666666666663</c:v>
                </c:pt>
              </c:numCache>
            </c:numRef>
          </c:cat>
          <c:val>
            <c:numRef>
              <c:f>'[Technical sessions_Turbines_2024-02-09.xlsx]Sheet4'!$B$4:$B$51</c:f>
              <c:numCache>
                <c:formatCode>#,##0.00</c:formatCode>
                <c:ptCount val="4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8E-43FA-961C-06271B1A0272}"/>
            </c:ext>
          </c:extLst>
        </c:ser>
        <c:ser>
          <c:idx val="1"/>
          <c:order val="1"/>
          <c:tx>
            <c:v>52L turbine</c:v>
          </c:tx>
          <c:spPr>
            <a:solidFill>
              <a:schemeClr val="accent2"/>
            </a:solidFill>
            <a:ln w="25400">
              <a:noFill/>
            </a:ln>
            <a:effectLst/>
          </c:spPr>
          <c:cat>
            <c:numRef>
              <c:f>'[Technical sessions_Turbines_2024-02-09.xlsx]Sheet4'!$A$4:$A$51</c:f>
              <c:numCache>
                <c:formatCode>h:mm</c:formatCode>
                <c:ptCount val="48"/>
                <c:pt idx="0">
                  <c:v>0</c:v>
                </c:pt>
                <c:pt idx="1">
                  <c:v>2.0833333333333332E-2</c:v>
                </c:pt>
                <c:pt idx="2">
                  <c:v>4.1666666666666664E-2</c:v>
                </c:pt>
                <c:pt idx="3">
                  <c:v>6.25E-2</c:v>
                </c:pt>
                <c:pt idx="4">
                  <c:v>8.3333333333333329E-2</c:v>
                </c:pt>
                <c:pt idx="5">
                  <c:v>0.10416666666666667</c:v>
                </c:pt>
                <c:pt idx="6">
                  <c:v>0.125</c:v>
                </c:pt>
                <c:pt idx="7">
                  <c:v>0.14583333333333334</c:v>
                </c:pt>
                <c:pt idx="8">
                  <c:v>0.16666666666666666</c:v>
                </c:pt>
                <c:pt idx="9">
                  <c:v>0.1875</c:v>
                </c:pt>
                <c:pt idx="10">
                  <c:v>0.20833333333333334</c:v>
                </c:pt>
                <c:pt idx="11">
                  <c:v>0.22916666666666666</c:v>
                </c:pt>
                <c:pt idx="12">
                  <c:v>0.25</c:v>
                </c:pt>
                <c:pt idx="13">
                  <c:v>0.27083333333333331</c:v>
                </c:pt>
                <c:pt idx="14">
                  <c:v>0.29166666666666669</c:v>
                </c:pt>
                <c:pt idx="15">
                  <c:v>0.3125</c:v>
                </c:pt>
                <c:pt idx="16">
                  <c:v>0.33333333333333331</c:v>
                </c:pt>
                <c:pt idx="17">
                  <c:v>0.35416666666666669</c:v>
                </c:pt>
                <c:pt idx="18">
                  <c:v>0.375</c:v>
                </c:pt>
                <c:pt idx="19">
                  <c:v>0.39583333333333331</c:v>
                </c:pt>
                <c:pt idx="20">
                  <c:v>0.41666666666666669</c:v>
                </c:pt>
                <c:pt idx="21">
                  <c:v>0.4375</c:v>
                </c:pt>
                <c:pt idx="22">
                  <c:v>0.45833333333333331</c:v>
                </c:pt>
                <c:pt idx="23">
                  <c:v>0.47916666666666669</c:v>
                </c:pt>
                <c:pt idx="24">
                  <c:v>0.5</c:v>
                </c:pt>
                <c:pt idx="25">
                  <c:v>0.52083333333333337</c:v>
                </c:pt>
                <c:pt idx="26">
                  <c:v>0.54166666666666663</c:v>
                </c:pt>
                <c:pt idx="27">
                  <c:v>0.5625</c:v>
                </c:pt>
                <c:pt idx="28">
                  <c:v>0.58333333333333337</c:v>
                </c:pt>
                <c:pt idx="29">
                  <c:v>0.60416666666666663</c:v>
                </c:pt>
                <c:pt idx="30">
                  <c:v>0.625</c:v>
                </c:pt>
                <c:pt idx="31">
                  <c:v>0.64583333333333337</c:v>
                </c:pt>
                <c:pt idx="32">
                  <c:v>0.66666666666666663</c:v>
                </c:pt>
                <c:pt idx="33">
                  <c:v>0.6875</c:v>
                </c:pt>
                <c:pt idx="34">
                  <c:v>0.70833333333333337</c:v>
                </c:pt>
                <c:pt idx="35">
                  <c:v>0.72916666666666663</c:v>
                </c:pt>
                <c:pt idx="36">
                  <c:v>0.75</c:v>
                </c:pt>
                <c:pt idx="37">
                  <c:v>0.77083333333333337</c:v>
                </c:pt>
                <c:pt idx="38">
                  <c:v>0.79166666666666663</c:v>
                </c:pt>
                <c:pt idx="39">
                  <c:v>0.8125</c:v>
                </c:pt>
                <c:pt idx="40">
                  <c:v>0.83333333333333337</c:v>
                </c:pt>
                <c:pt idx="41">
                  <c:v>0.85416666666666663</c:v>
                </c:pt>
                <c:pt idx="42">
                  <c:v>0.875</c:v>
                </c:pt>
                <c:pt idx="43">
                  <c:v>0.89583333333333337</c:v>
                </c:pt>
                <c:pt idx="44">
                  <c:v>0.91666666666666663</c:v>
                </c:pt>
                <c:pt idx="45">
                  <c:v>0.9375</c:v>
                </c:pt>
                <c:pt idx="46">
                  <c:v>0.95833333333333337</c:v>
                </c:pt>
                <c:pt idx="47">
                  <c:v>0.97916666666666663</c:v>
                </c:pt>
              </c:numCache>
            </c:numRef>
          </c:cat>
          <c:val>
            <c:numRef>
              <c:f>'[Technical sessions_Turbines_2024-02-09.xlsx]Sheet4'!$C$4:$C$51</c:f>
              <c:numCache>
                <c:formatCode>#,##0.00</c:formatCode>
                <c:ptCount val="48"/>
                <c:pt idx="0">
                  <c:v>969.52950000000021</c:v>
                </c:pt>
                <c:pt idx="1">
                  <c:v>1282.0470000000003</c:v>
                </c:pt>
                <c:pt idx="2">
                  <c:v>1219.4735000000001</c:v>
                </c:pt>
                <c:pt idx="3">
                  <c:v>1019.5694999999999</c:v>
                </c:pt>
                <c:pt idx="4">
                  <c:v>1026.0895</c:v>
                </c:pt>
                <c:pt idx="5">
                  <c:v>1296.0364999999999</c:v>
                </c:pt>
                <c:pt idx="6">
                  <c:v>1161.69</c:v>
                </c:pt>
                <c:pt idx="7">
                  <c:v>1155.7474999999999</c:v>
                </c:pt>
                <c:pt idx="8">
                  <c:v>1087.8749999999998</c:v>
                </c:pt>
                <c:pt idx="9">
                  <c:v>1161.289</c:v>
                </c:pt>
                <c:pt idx="10">
                  <c:v>1255.6174999999998</c:v>
                </c:pt>
                <c:pt idx="11">
                  <c:v>1016.244</c:v>
                </c:pt>
                <c:pt idx="12">
                  <c:v>1309.2179999999998</c:v>
                </c:pt>
                <c:pt idx="13">
                  <c:v>1127.4659999999999</c:v>
                </c:pt>
                <c:pt idx="14">
                  <c:v>1204.8130000000001</c:v>
                </c:pt>
                <c:pt idx="15">
                  <c:v>1184.1994999999999</c:v>
                </c:pt>
                <c:pt idx="16">
                  <c:v>1251.115</c:v>
                </c:pt>
                <c:pt idx="17">
                  <c:v>1482.7774999999999</c:v>
                </c:pt>
                <c:pt idx="18">
                  <c:v>1110.0079999999998</c:v>
                </c:pt>
                <c:pt idx="19">
                  <c:v>1263.5615</c:v>
                </c:pt>
                <c:pt idx="20">
                  <c:v>1147.0150000000001</c:v>
                </c:pt>
                <c:pt idx="21">
                  <c:v>1505.8385000000003</c:v>
                </c:pt>
                <c:pt idx="22">
                  <c:v>1275.4099999999999</c:v>
                </c:pt>
                <c:pt idx="23">
                  <c:v>1414.9390000000001</c:v>
                </c:pt>
                <c:pt idx="24">
                  <c:v>1395.6084999999998</c:v>
                </c:pt>
                <c:pt idx="25">
                  <c:v>1419.8985</c:v>
                </c:pt>
                <c:pt idx="26">
                  <c:v>1486.444</c:v>
                </c:pt>
                <c:pt idx="27">
                  <c:v>1352.9655</c:v>
                </c:pt>
                <c:pt idx="28">
                  <c:v>1331.8615</c:v>
                </c:pt>
                <c:pt idx="29">
                  <c:v>1446.5819999999999</c:v>
                </c:pt>
                <c:pt idx="30">
                  <c:v>1285.7665</c:v>
                </c:pt>
                <c:pt idx="31">
                  <c:v>1202.2760000000003</c:v>
                </c:pt>
                <c:pt idx="32">
                  <c:v>999.97449999999992</c:v>
                </c:pt>
                <c:pt idx="33">
                  <c:v>1258.8</c:v>
                </c:pt>
                <c:pt idx="34">
                  <c:v>1029.6375000000003</c:v>
                </c:pt>
                <c:pt idx="35">
                  <c:v>1039.5594999999998</c:v>
                </c:pt>
                <c:pt idx="36">
                  <c:v>887.62850000000014</c:v>
                </c:pt>
                <c:pt idx="37">
                  <c:v>706.34799999999996</c:v>
                </c:pt>
                <c:pt idx="38">
                  <c:v>658.26749999999993</c:v>
                </c:pt>
                <c:pt idx="39">
                  <c:v>555.51850000000002</c:v>
                </c:pt>
                <c:pt idx="40">
                  <c:v>671.63850000000002</c:v>
                </c:pt>
                <c:pt idx="41">
                  <c:v>523.23400000000004</c:v>
                </c:pt>
                <c:pt idx="42">
                  <c:v>573.8225000000001</c:v>
                </c:pt>
                <c:pt idx="43">
                  <c:v>554.06400000000008</c:v>
                </c:pt>
                <c:pt idx="44">
                  <c:v>719.47300000000007</c:v>
                </c:pt>
                <c:pt idx="45">
                  <c:v>1021.9195</c:v>
                </c:pt>
                <c:pt idx="46">
                  <c:v>1102.3510000000001</c:v>
                </c:pt>
                <c:pt idx="47">
                  <c:v>925.0440000000001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C8E-43FA-961C-06271B1A0272}"/>
            </c:ext>
          </c:extLst>
        </c:ser>
        <c:ser>
          <c:idx val="2"/>
          <c:order val="2"/>
          <c:tx>
            <c:v>71L turbine</c:v>
          </c:tx>
          <c:spPr>
            <a:solidFill>
              <a:schemeClr val="accent3"/>
            </a:solidFill>
            <a:ln w="25400">
              <a:noFill/>
            </a:ln>
            <a:effectLst/>
          </c:spPr>
          <c:cat>
            <c:numRef>
              <c:f>'[Technical sessions_Turbines_2024-02-09.xlsx]Sheet4'!$A$4:$A$51</c:f>
              <c:numCache>
                <c:formatCode>h:mm</c:formatCode>
                <c:ptCount val="48"/>
                <c:pt idx="0">
                  <c:v>0</c:v>
                </c:pt>
                <c:pt idx="1">
                  <c:v>2.0833333333333332E-2</c:v>
                </c:pt>
                <c:pt idx="2">
                  <c:v>4.1666666666666664E-2</c:v>
                </c:pt>
                <c:pt idx="3">
                  <c:v>6.25E-2</c:v>
                </c:pt>
                <c:pt idx="4">
                  <c:v>8.3333333333333329E-2</c:v>
                </c:pt>
                <c:pt idx="5">
                  <c:v>0.10416666666666667</c:v>
                </c:pt>
                <c:pt idx="6">
                  <c:v>0.125</c:v>
                </c:pt>
                <c:pt idx="7">
                  <c:v>0.14583333333333334</c:v>
                </c:pt>
                <c:pt idx="8">
                  <c:v>0.16666666666666666</c:v>
                </c:pt>
                <c:pt idx="9">
                  <c:v>0.1875</c:v>
                </c:pt>
                <c:pt idx="10">
                  <c:v>0.20833333333333334</c:v>
                </c:pt>
                <c:pt idx="11">
                  <c:v>0.22916666666666666</c:v>
                </c:pt>
                <c:pt idx="12">
                  <c:v>0.25</c:v>
                </c:pt>
                <c:pt idx="13">
                  <c:v>0.27083333333333331</c:v>
                </c:pt>
                <c:pt idx="14">
                  <c:v>0.29166666666666669</c:v>
                </c:pt>
                <c:pt idx="15">
                  <c:v>0.3125</c:v>
                </c:pt>
                <c:pt idx="16">
                  <c:v>0.33333333333333331</c:v>
                </c:pt>
                <c:pt idx="17">
                  <c:v>0.35416666666666669</c:v>
                </c:pt>
                <c:pt idx="18">
                  <c:v>0.375</c:v>
                </c:pt>
                <c:pt idx="19">
                  <c:v>0.39583333333333331</c:v>
                </c:pt>
                <c:pt idx="20">
                  <c:v>0.41666666666666669</c:v>
                </c:pt>
                <c:pt idx="21">
                  <c:v>0.4375</c:v>
                </c:pt>
                <c:pt idx="22">
                  <c:v>0.45833333333333331</c:v>
                </c:pt>
                <c:pt idx="23">
                  <c:v>0.47916666666666669</c:v>
                </c:pt>
                <c:pt idx="24">
                  <c:v>0.5</c:v>
                </c:pt>
                <c:pt idx="25">
                  <c:v>0.52083333333333337</c:v>
                </c:pt>
                <c:pt idx="26">
                  <c:v>0.54166666666666663</c:v>
                </c:pt>
                <c:pt idx="27">
                  <c:v>0.5625</c:v>
                </c:pt>
                <c:pt idx="28">
                  <c:v>0.58333333333333337</c:v>
                </c:pt>
                <c:pt idx="29">
                  <c:v>0.60416666666666663</c:v>
                </c:pt>
                <c:pt idx="30">
                  <c:v>0.625</c:v>
                </c:pt>
                <c:pt idx="31">
                  <c:v>0.64583333333333337</c:v>
                </c:pt>
                <c:pt idx="32">
                  <c:v>0.66666666666666663</c:v>
                </c:pt>
                <c:pt idx="33">
                  <c:v>0.6875</c:v>
                </c:pt>
                <c:pt idx="34">
                  <c:v>0.70833333333333337</c:v>
                </c:pt>
                <c:pt idx="35">
                  <c:v>0.72916666666666663</c:v>
                </c:pt>
                <c:pt idx="36">
                  <c:v>0.75</c:v>
                </c:pt>
                <c:pt idx="37">
                  <c:v>0.77083333333333337</c:v>
                </c:pt>
                <c:pt idx="38">
                  <c:v>0.79166666666666663</c:v>
                </c:pt>
                <c:pt idx="39">
                  <c:v>0.8125</c:v>
                </c:pt>
                <c:pt idx="40">
                  <c:v>0.83333333333333337</c:v>
                </c:pt>
                <c:pt idx="41">
                  <c:v>0.85416666666666663</c:v>
                </c:pt>
                <c:pt idx="42">
                  <c:v>0.875</c:v>
                </c:pt>
                <c:pt idx="43">
                  <c:v>0.89583333333333337</c:v>
                </c:pt>
                <c:pt idx="44">
                  <c:v>0.91666666666666663</c:v>
                </c:pt>
                <c:pt idx="45">
                  <c:v>0.9375</c:v>
                </c:pt>
                <c:pt idx="46">
                  <c:v>0.95833333333333337</c:v>
                </c:pt>
                <c:pt idx="47">
                  <c:v>0.97916666666666663</c:v>
                </c:pt>
              </c:numCache>
            </c:numRef>
          </c:cat>
          <c:val>
            <c:numRef>
              <c:f>'[Technical sessions_Turbines_2024-02-09.xlsx]Sheet4'!$D$4:$D$51</c:f>
              <c:numCache>
                <c:formatCode>#,##0.00</c:formatCode>
                <c:ptCount val="48"/>
                <c:pt idx="0">
                  <c:v>1148.2745</c:v>
                </c:pt>
                <c:pt idx="1">
                  <c:v>1278.1304999999995</c:v>
                </c:pt>
                <c:pt idx="2">
                  <c:v>1202.7599999999998</c:v>
                </c:pt>
                <c:pt idx="3">
                  <c:v>1126.6315000000002</c:v>
                </c:pt>
                <c:pt idx="4">
                  <c:v>1162.7265000000002</c:v>
                </c:pt>
                <c:pt idx="5">
                  <c:v>1278.029</c:v>
                </c:pt>
                <c:pt idx="6">
                  <c:v>1226.9309999999998</c:v>
                </c:pt>
                <c:pt idx="7">
                  <c:v>1216.0420000000001</c:v>
                </c:pt>
                <c:pt idx="8">
                  <c:v>1165.8325</c:v>
                </c:pt>
                <c:pt idx="9">
                  <c:v>1312.8169999999998</c:v>
                </c:pt>
                <c:pt idx="10">
                  <c:v>1191.98</c:v>
                </c:pt>
                <c:pt idx="11">
                  <c:v>1284.2570000000001</c:v>
                </c:pt>
                <c:pt idx="12">
                  <c:v>1261.54</c:v>
                </c:pt>
                <c:pt idx="13">
                  <c:v>1228.6714999999999</c:v>
                </c:pt>
                <c:pt idx="14">
                  <c:v>1165.4704999999999</c:v>
                </c:pt>
                <c:pt idx="15">
                  <c:v>1104.7195000000002</c:v>
                </c:pt>
                <c:pt idx="16">
                  <c:v>1300.1860000000001</c:v>
                </c:pt>
                <c:pt idx="17">
                  <c:v>1266.1145000000001</c:v>
                </c:pt>
                <c:pt idx="18">
                  <c:v>1203.1545000000001</c:v>
                </c:pt>
                <c:pt idx="19">
                  <c:v>1186.3285000000001</c:v>
                </c:pt>
                <c:pt idx="20">
                  <c:v>1300.3454999999999</c:v>
                </c:pt>
                <c:pt idx="21">
                  <c:v>1282.6249999999998</c:v>
                </c:pt>
                <c:pt idx="22">
                  <c:v>1260.4895000000001</c:v>
                </c:pt>
                <c:pt idx="23">
                  <c:v>1318.7715000000001</c:v>
                </c:pt>
                <c:pt idx="24">
                  <c:v>1255.5145000000002</c:v>
                </c:pt>
                <c:pt idx="25">
                  <c:v>1351.482</c:v>
                </c:pt>
                <c:pt idx="26">
                  <c:v>1276.4394999999997</c:v>
                </c:pt>
                <c:pt idx="27">
                  <c:v>1271.136</c:v>
                </c:pt>
                <c:pt idx="28">
                  <c:v>1253.7649999999999</c:v>
                </c:pt>
                <c:pt idx="29">
                  <c:v>1241.8980000000001</c:v>
                </c:pt>
                <c:pt idx="30">
                  <c:v>1279.6680000000001</c:v>
                </c:pt>
                <c:pt idx="31">
                  <c:v>1190.3464999999999</c:v>
                </c:pt>
                <c:pt idx="32">
                  <c:v>1210.4734999999998</c:v>
                </c:pt>
                <c:pt idx="33">
                  <c:v>1205.5024999999998</c:v>
                </c:pt>
                <c:pt idx="34">
                  <c:v>1101.0155</c:v>
                </c:pt>
                <c:pt idx="35">
                  <c:v>1121.0665000000001</c:v>
                </c:pt>
                <c:pt idx="36">
                  <c:v>1014.9410000000001</c:v>
                </c:pt>
                <c:pt idx="37">
                  <c:v>1014.1690000000002</c:v>
                </c:pt>
                <c:pt idx="38">
                  <c:v>941.47299999999996</c:v>
                </c:pt>
                <c:pt idx="39">
                  <c:v>958.23749999999995</c:v>
                </c:pt>
                <c:pt idx="40">
                  <c:v>945.70399999999995</c:v>
                </c:pt>
                <c:pt idx="41">
                  <c:v>880.87250000000006</c:v>
                </c:pt>
                <c:pt idx="42">
                  <c:v>855.99299999999982</c:v>
                </c:pt>
                <c:pt idx="43">
                  <c:v>947.64599999999996</c:v>
                </c:pt>
                <c:pt idx="44">
                  <c:v>1108.3145</c:v>
                </c:pt>
                <c:pt idx="45">
                  <c:v>1207.5990000000002</c:v>
                </c:pt>
                <c:pt idx="46">
                  <c:v>1199.1010000000001</c:v>
                </c:pt>
                <c:pt idx="47">
                  <c:v>1084.1025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C8E-43FA-961C-06271B1A0272}"/>
            </c:ext>
          </c:extLst>
        </c:ser>
        <c:ser>
          <c:idx val="3"/>
          <c:order val="3"/>
          <c:tx>
            <c:v>92L turbine</c:v>
          </c:tx>
          <c:spPr>
            <a:solidFill>
              <a:schemeClr val="accent4"/>
            </a:solidFill>
            <a:ln w="25400">
              <a:noFill/>
            </a:ln>
            <a:effectLst/>
          </c:spPr>
          <c:val>
            <c:numRef>
              <c:f>'[Technical sessions_Turbines_2024-02-09.xlsx]Sheet4'!$E$4:$E$51</c:f>
              <c:numCache>
                <c:formatCode>#,##0.00</c:formatCode>
                <c:ptCount val="48"/>
                <c:pt idx="0">
                  <c:v>1300.9795000000001</c:v>
                </c:pt>
                <c:pt idx="1">
                  <c:v>1320.7445</c:v>
                </c:pt>
                <c:pt idx="2">
                  <c:v>1331.3339999999998</c:v>
                </c:pt>
                <c:pt idx="3">
                  <c:v>1337.6790000000001</c:v>
                </c:pt>
                <c:pt idx="4">
                  <c:v>1272.3985</c:v>
                </c:pt>
                <c:pt idx="5">
                  <c:v>1215.3359999999998</c:v>
                </c:pt>
                <c:pt idx="6">
                  <c:v>1153.1785</c:v>
                </c:pt>
                <c:pt idx="7">
                  <c:v>1136.7099999999998</c:v>
                </c:pt>
                <c:pt idx="8">
                  <c:v>1226.8659999999998</c:v>
                </c:pt>
                <c:pt idx="9">
                  <c:v>1203.1579999999999</c:v>
                </c:pt>
                <c:pt idx="10">
                  <c:v>1207.7424999999998</c:v>
                </c:pt>
                <c:pt idx="11">
                  <c:v>1243.4284999999998</c:v>
                </c:pt>
                <c:pt idx="12">
                  <c:v>1251.1335000000001</c:v>
                </c:pt>
                <c:pt idx="13">
                  <c:v>1181.8915000000002</c:v>
                </c:pt>
                <c:pt idx="14">
                  <c:v>1066.3575000000001</c:v>
                </c:pt>
                <c:pt idx="15">
                  <c:v>1089.8975</c:v>
                </c:pt>
                <c:pt idx="16">
                  <c:v>1076.914</c:v>
                </c:pt>
                <c:pt idx="17">
                  <c:v>1143.02</c:v>
                </c:pt>
                <c:pt idx="18">
                  <c:v>1056.096</c:v>
                </c:pt>
                <c:pt idx="19">
                  <c:v>1049.2825</c:v>
                </c:pt>
                <c:pt idx="20">
                  <c:v>1080.1054999999999</c:v>
                </c:pt>
                <c:pt idx="21">
                  <c:v>1128.3319999999999</c:v>
                </c:pt>
                <c:pt idx="22">
                  <c:v>1101.8059999999998</c:v>
                </c:pt>
                <c:pt idx="23">
                  <c:v>1077.7684999999999</c:v>
                </c:pt>
                <c:pt idx="24">
                  <c:v>1073.1164999999999</c:v>
                </c:pt>
                <c:pt idx="25">
                  <c:v>1174.98</c:v>
                </c:pt>
                <c:pt idx="26">
                  <c:v>1160.2874999999999</c:v>
                </c:pt>
                <c:pt idx="27">
                  <c:v>1033.5650000000001</c:v>
                </c:pt>
                <c:pt idx="28">
                  <c:v>1127.6795</c:v>
                </c:pt>
                <c:pt idx="29">
                  <c:v>1078.7384999999999</c:v>
                </c:pt>
                <c:pt idx="30">
                  <c:v>1083.3309999999999</c:v>
                </c:pt>
                <c:pt idx="31">
                  <c:v>1072.3264999999999</c:v>
                </c:pt>
                <c:pt idx="32">
                  <c:v>1090.779</c:v>
                </c:pt>
                <c:pt idx="33">
                  <c:v>1068.1105</c:v>
                </c:pt>
                <c:pt idx="34">
                  <c:v>1025.2679999999998</c:v>
                </c:pt>
                <c:pt idx="35">
                  <c:v>982.8744999999999</c:v>
                </c:pt>
                <c:pt idx="36">
                  <c:v>1030.0999999999999</c:v>
                </c:pt>
                <c:pt idx="37">
                  <c:v>1032.8375000000001</c:v>
                </c:pt>
                <c:pt idx="38">
                  <c:v>999.10149999999999</c:v>
                </c:pt>
                <c:pt idx="39">
                  <c:v>796.63949999999977</c:v>
                </c:pt>
                <c:pt idx="40">
                  <c:v>870.87850000000003</c:v>
                </c:pt>
                <c:pt idx="41">
                  <c:v>1077.4044999999999</c:v>
                </c:pt>
                <c:pt idx="42">
                  <c:v>1195.4399999999998</c:v>
                </c:pt>
                <c:pt idx="43">
                  <c:v>1265.3019999999997</c:v>
                </c:pt>
                <c:pt idx="44">
                  <c:v>1283.9145000000001</c:v>
                </c:pt>
                <c:pt idx="45">
                  <c:v>1303.0355</c:v>
                </c:pt>
                <c:pt idx="46">
                  <c:v>1316.7824999999998</c:v>
                </c:pt>
                <c:pt idx="47">
                  <c:v>1258.7089999999998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C8E-43FA-961C-06271B1A02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79342431"/>
        <c:axId val="1326241807"/>
      </c:areaChart>
      <c:catAx>
        <c:axId val="167934243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/>
                  <a:t>Time (hh:mm)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h:mm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6241807"/>
        <c:crosses val="autoZero"/>
        <c:auto val="1"/>
        <c:lblAlgn val="ctr"/>
        <c:lblOffset val="100"/>
        <c:noMultiLvlLbl val="0"/>
      </c:catAx>
      <c:valAx>
        <c:axId val="13262418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/>
                  <a:t>Power Generated (kW)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9342431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9769164216912913"/>
          <c:y val="0.13099211306131756"/>
          <c:w val="0.58597736735739203"/>
          <c:h val="9.90420857464503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25400" cap="flat" cmpd="sng" algn="ctr">
      <a:solidFill>
        <a:srgbClr val="000000"/>
      </a:solidFill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MM Shaft (HPH 50/20 8+1</a:t>
            </a:r>
            <a:r>
              <a:rPr lang="en-US"/>
              <a:t>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E41F26"/>
            </a:solidFill>
            <a:ln>
              <a:noFill/>
            </a:ln>
            <a:effectLst/>
          </c:spPr>
          <c:invertIfNegative val="0"/>
          <c:trendline>
            <c:spPr>
              <a:ln w="19050" cap="rnd">
                <a:solidFill>
                  <a:srgbClr val="000000"/>
                </a:solidFill>
                <a:prstDash val="sysDot"/>
              </a:ln>
              <a:effectLst/>
            </c:spPr>
            <c:trendlineType val="poly"/>
            <c:order val="4"/>
            <c:dispRSqr val="0"/>
            <c:dispEq val="0"/>
          </c:trendline>
          <c:cat>
            <c:numRef>
              <c:f>Sheet1!$E$3:$E$8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Sheet1!$F$3:$F$8</c:f>
              <c:numCache>
                <c:formatCode>General</c:formatCode>
                <c:ptCount val="6"/>
                <c:pt idx="0">
                  <c:v>6250</c:v>
                </c:pt>
                <c:pt idx="1">
                  <c:v>5537</c:v>
                </c:pt>
                <c:pt idx="2">
                  <c:v>5851</c:v>
                </c:pt>
                <c:pt idx="3">
                  <c:v>5297</c:v>
                </c:pt>
                <c:pt idx="4">
                  <c:v>9134</c:v>
                </c:pt>
                <c:pt idx="5">
                  <c:v>14363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19-486F-939A-BD517A686B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0141208"/>
        <c:axId val="380137928"/>
      </c:barChart>
      <c:catAx>
        <c:axId val="3801412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0137928"/>
        <c:crosses val="autoZero"/>
        <c:auto val="1"/>
        <c:lblAlgn val="ctr"/>
        <c:lblOffset val="100"/>
        <c:noMultiLvlLbl val="0"/>
      </c:catAx>
      <c:valAx>
        <c:axId val="380137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Run Hours (AVE)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0141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25400" cap="flat" cmpd="sng" algn="ctr">
      <a:solidFill>
        <a:srgbClr val="000000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13" tIns="45706" rIns="91413" bIns="45706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13" tIns="45706" rIns="91413" bIns="45706" rtlCol="0"/>
          <a:lstStyle>
            <a:lvl1pPr algn="r">
              <a:defRPr sz="1200"/>
            </a:lvl1pPr>
          </a:lstStyle>
          <a:p>
            <a:fld id="{C10EA25E-3281-4661-B4DB-17211A56A75A}" type="datetimeFigureOut">
              <a:rPr lang="en-ZA" smtClean="0"/>
              <a:t>2024/03/14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13" tIns="45706" rIns="91413" bIns="45706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13" tIns="45706" rIns="91413" bIns="45706" rtlCol="0" anchor="b"/>
          <a:lstStyle>
            <a:lvl1pPr algn="r">
              <a:defRPr sz="1200"/>
            </a:lvl1pPr>
          </a:lstStyle>
          <a:p>
            <a:fld id="{1D83DB8E-66FC-4786-999B-31EFA20C876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9715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13" tIns="45706" rIns="91413" bIns="45706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13" tIns="45706" rIns="91413" bIns="45706" rtlCol="0"/>
          <a:lstStyle>
            <a:lvl1pPr algn="r">
              <a:defRPr sz="1200"/>
            </a:lvl1pPr>
          </a:lstStyle>
          <a:p>
            <a:fld id="{090483F6-3BD5-463D-A1BC-448E9EF9F178}" type="datetimeFigureOut">
              <a:rPr lang="en-ZA" smtClean="0"/>
              <a:t>2024/03/14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3" tIns="45706" rIns="91413" bIns="45706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13" tIns="45706" rIns="91413" bIns="45706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13" tIns="45706" rIns="91413" bIns="45706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13" tIns="45706" rIns="91413" bIns="45706" rtlCol="0" anchor="b"/>
          <a:lstStyle>
            <a:lvl1pPr algn="r">
              <a:defRPr sz="1200"/>
            </a:lvl1pPr>
          </a:lstStyle>
          <a:p>
            <a:fld id="{AB56C1ED-94FB-4B6A-9244-62ADF28012A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05183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56C1ED-94FB-4B6A-9244-62ADF28012AB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3568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56C1ED-94FB-4B6A-9244-62ADF28012AB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350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56C1ED-94FB-4B6A-9244-62ADF28012AB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412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56C1ED-94FB-4B6A-9244-62ADF28012AB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142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Proposed to include HRM and Wellness into one integrated journey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56C1ED-94FB-4B6A-9244-62ADF28012AB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232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56C1ED-94FB-4B6A-9244-62ADF28012AB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500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56C1ED-94FB-4B6A-9244-62ADF28012AB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886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56C1ED-94FB-4B6A-9244-62ADF28012AB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059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56C1ED-94FB-4B6A-9244-62ADF28012AB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41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56C1ED-94FB-4B6A-9244-62ADF28012AB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682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56C1ED-94FB-4B6A-9244-62ADF28012AB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405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56C1ED-94FB-4B6A-9244-62ADF28012AB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25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0.png"/><Relationship Id="rId7" Type="http://schemas.openxmlformats.org/officeDocument/2006/relationships/image" Target="../media/image8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AAEFA-0C42-453D-A6E5-3F59F7670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20" y="169683"/>
            <a:ext cx="10900678" cy="8056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E45AA-0B43-4DFD-88B5-BE9999122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320" y="1171575"/>
            <a:ext cx="10900678" cy="532130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5F98D-B0F5-4530-9BB7-366EAC7FE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EEBB3-9C62-4929-8C97-A45554614B7B}" type="slidenum">
              <a:rPr kumimoji="0" lang="en-ZA" sz="1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34DF62C-0932-4E66-AC02-0FC5C817F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142" y="975360"/>
            <a:ext cx="631363" cy="4303777"/>
          </a:xfrm>
          <a:prstGeom prst="rect">
            <a:avLst/>
          </a:prstGeom>
        </p:spPr>
        <p:txBody>
          <a:bodyPr vert="vert270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17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AAEFA-0C42-453D-A6E5-3F59F7670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20" y="169683"/>
            <a:ext cx="10900678" cy="805677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E45AA-0B43-4DFD-88B5-BE9999122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320" y="1148862"/>
            <a:ext cx="10900678" cy="53440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5F98D-B0F5-4530-9BB7-366EAC7FE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EEBB3-9C62-4929-8C97-A45554614B7B}" type="slidenum">
              <a:rPr kumimoji="0" lang="en-ZA" sz="1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34DF62C-0932-4E66-AC02-0FC5C817F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142" y="975360"/>
            <a:ext cx="631363" cy="4303777"/>
          </a:xfrm>
          <a:prstGeom prst="rect">
            <a:avLst/>
          </a:prstGeom>
        </p:spPr>
        <p:txBody>
          <a:bodyPr vert="vert270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1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Break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FD32C148-C5DE-4E30-8CD5-733434DD5B5B}"/>
              </a:ext>
            </a:extLst>
          </p:cNvPr>
          <p:cNvSpPr/>
          <p:nvPr userDrawn="1"/>
        </p:nvSpPr>
        <p:spPr>
          <a:xfrm>
            <a:off x="2838450" y="664845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08B2560-6D27-4AAA-8B2E-A7D32214909E}"/>
              </a:ext>
            </a:extLst>
          </p:cNvPr>
          <p:cNvSpPr/>
          <p:nvPr userDrawn="1"/>
        </p:nvSpPr>
        <p:spPr>
          <a:xfrm>
            <a:off x="2838450" y="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2D12F56-CB3C-431D-9BCE-BA8CF7FAE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06700" y="2810885"/>
            <a:ext cx="64135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SECTION BREAK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5FA78A3-ECAB-4E4E-AD2E-973A0B97C2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06700" y="3496685"/>
            <a:ext cx="64135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Name of Presenter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401705-2464-44CC-AD25-0E0EB24F8F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8526" y="6495854"/>
            <a:ext cx="808088" cy="33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76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Break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5CA3640-128F-4312-887B-316EBE458ED7}"/>
              </a:ext>
            </a:extLst>
          </p:cNvPr>
          <p:cNvSpPr/>
          <p:nvPr userDrawn="1"/>
        </p:nvSpPr>
        <p:spPr>
          <a:xfrm>
            <a:off x="0" y="4191000"/>
            <a:ext cx="12192000" cy="1657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BA9693B-28A2-4414-9A0C-BD58D05D8304}"/>
              </a:ext>
            </a:extLst>
          </p:cNvPr>
          <p:cNvSpPr/>
          <p:nvPr userDrawn="1"/>
        </p:nvSpPr>
        <p:spPr>
          <a:xfrm>
            <a:off x="2819400" y="4191000"/>
            <a:ext cx="6381750" cy="1657350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D32C148-C5DE-4E30-8CD5-733434DD5B5B}"/>
              </a:ext>
            </a:extLst>
          </p:cNvPr>
          <p:cNvSpPr/>
          <p:nvPr userDrawn="1"/>
        </p:nvSpPr>
        <p:spPr>
          <a:xfrm>
            <a:off x="2838450" y="664845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08B2560-6D27-4AAA-8B2E-A7D32214909E}"/>
              </a:ext>
            </a:extLst>
          </p:cNvPr>
          <p:cNvSpPr/>
          <p:nvPr userDrawn="1"/>
        </p:nvSpPr>
        <p:spPr>
          <a:xfrm>
            <a:off x="2838450" y="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2D12F56-CB3C-431D-9BCE-BA8CF7FAE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06700" y="4450499"/>
            <a:ext cx="64135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5FA78A3-ECAB-4E4E-AD2E-973A0B97C2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06700" y="5136299"/>
            <a:ext cx="64135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Name of Presenter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EB33-2CFC-4579-BB6E-9367C72BB1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06700" y="774700"/>
            <a:ext cx="6400800" cy="530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986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Break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5CA3640-128F-4312-887B-316EBE458ED7}"/>
              </a:ext>
            </a:extLst>
          </p:cNvPr>
          <p:cNvSpPr/>
          <p:nvPr userDrawn="1"/>
        </p:nvSpPr>
        <p:spPr>
          <a:xfrm>
            <a:off x="0" y="4191000"/>
            <a:ext cx="12192000" cy="16573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BA9693B-28A2-4414-9A0C-BD58D05D8304}"/>
              </a:ext>
            </a:extLst>
          </p:cNvPr>
          <p:cNvSpPr/>
          <p:nvPr userDrawn="1"/>
        </p:nvSpPr>
        <p:spPr>
          <a:xfrm>
            <a:off x="2819400" y="4191000"/>
            <a:ext cx="6381750" cy="1657350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D32C148-C5DE-4E30-8CD5-733434DD5B5B}"/>
              </a:ext>
            </a:extLst>
          </p:cNvPr>
          <p:cNvSpPr/>
          <p:nvPr userDrawn="1"/>
        </p:nvSpPr>
        <p:spPr>
          <a:xfrm>
            <a:off x="2838450" y="664845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08B2560-6D27-4AAA-8B2E-A7D32214909E}"/>
              </a:ext>
            </a:extLst>
          </p:cNvPr>
          <p:cNvSpPr/>
          <p:nvPr userDrawn="1"/>
        </p:nvSpPr>
        <p:spPr>
          <a:xfrm>
            <a:off x="2838450" y="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2D12F56-CB3C-431D-9BCE-BA8CF7FAE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06700" y="4450499"/>
            <a:ext cx="64135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5FA78A3-ECAB-4E4E-AD2E-973A0B97C2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06700" y="5136299"/>
            <a:ext cx="64135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Name of Presenter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EB33-2CFC-4579-BB6E-9367C72BB1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06700" y="774700"/>
            <a:ext cx="6400800" cy="530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762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5CA3640-128F-4312-887B-316EBE458ED7}"/>
              </a:ext>
            </a:extLst>
          </p:cNvPr>
          <p:cNvSpPr/>
          <p:nvPr userDrawn="1"/>
        </p:nvSpPr>
        <p:spPr>
          <a:xfrm>
            <a:off x="0" y="4191000"/>
            <a:ext cx="12192000" cy="16573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D32C148-C5DE-4E30-8CD5-733434DD5B5B}"/>
              </a:ext>
            </a:extLst>
          </p:cNvPr>
          <p:cNvSpPr/>
          <p:nvPr userDrawn="1"/>
        </p:nvSpPr>
        <p:spPr>
          <a:xfrm>
            <a:off x="2838450" y="664845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08B2560-6D27-4AAA-8B2E-A7D32214909E}"/>
              </a:ext>
            </a:extLst>
          </p:cNvPr>
          <p:cNvSpPr/>
          <p:nvPr userDrawn="1"/>
        </p:nvSpPr>
        <p:spPr>
          <a:xfrm>
            <a:off x="2838450" y="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EB33-2CFC-4579-BB6E-9367C72BB1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06700" y="774700"/>
            <a:ext cx="6400800" cy="530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388C2-9A35-45AF-8956-519760C453BF}"/>
              </a:ext>
            </a:extLst>
          </p:cNvPr>
          <p:cNvSpPr/>
          <p:nvPr userDrawn="1"/>
        </p:nvSpPr>
        <p:spPr>
          <a:xfrm>
            <a:off x="2819400" y="4191000"/>
            <a:ext cx="6381750" cy="1657350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0D481B-BAA0-4311-9613-36E961B429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06700" y="4450499"/>
            <a:ext cx="64135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3AC89209-28E3-47BF-81C7-6347BE4964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06700" y="5136299"/>
            <a:ext cx="64135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Name of Presenter</a:t>
            </a:r>
          </a:p>
        </p:txBody>
      </p:sp>
    </p:spTree>
    <p:extLst>
      <p:ext uri="{BB962C8B-B14F-4D97-AF65-F5344CB8AC3E}">
        <p14:creationId xmlns:p14="http://schemas.microsoft.com/office/powerpoint/2010/main" val="27554855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reak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5CA3640-128F-4312-887B-316EBE458ED7}"/>
              </a:ext>
            </a:extLst>
          </p:cNvPr>
          <p:cNvSpPr/>
          <p:nvPr userDrawn="1"/>
        </p:nvSpPr>
        <p:spPr>
          <a:xfrm>
            <a:off x="0" y="4191000"/>
            <a:ext cx="12192000" cy="16573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BA9693B-28A2-4414-9A0C-BD58D05D8304}"/>
              </a:ext>
            </a:extLst>
          </p:cNvPr>
          <p:cNvSpPr/>
          <p:nvPr userDrawn="1"/>
        </p:nvSpPr>
        <p:spPr>
          <a:xfrm>
            <a:off x="2819400" y="4191000"/>
            <a:ext cx="6381750" cy="1657350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D32C148-C5DE-4E30-8CD5-733434DD5B5B}"/>
              </a:ext>
            </a:extLst>
          </p:cNvPr>
          <p:cNvSpPr/>
          <p:nvPr userDrawn="1"/>
        </p:nvSpPr>
        <p:spPr>
          <a:xfrm>
            <a:off x="2838450" y="664845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08B2560-6D27-4AAA-8B2E-A7D32214909E}"/>
              </a:ext>
            </a:extLst>
          </p:cNvPr>
          <p:cNvSpPr/>
          <p:nvPr userDrawn="1"/>
        </p:nvSpPr>
        <p:spPr>
          <a:xfrm>
            <a:off x="2838450" y="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2D12F56-CB3C-431D-9BCE-BA8CF7FAE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06700" y="4450499"/>
            <a:ext cx="64135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5FA78A3-ECAB-4E4E-AD2E-973A0B97C2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06700" y="5136299"/>
            <a:ext cx="64135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Name of Presenter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EB33-2CFC-4579-BB6E-9367C72BB1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06700" y="774700"/>
            <a:ext cx="6400800" cy="530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7937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Break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5CA3640-128F-4312-887B-316EBE458ED7}"/>
              </a:ext>
            </a:extLst>
          </p:cNvPr>
          <p:cNvSpPr/>
          <p:nvPr userDrawn="1"/>
        </p:nvSpPr>
        <p:spPr>
          <a:xfrm>
            <a:off x="0" y="4191000"/>
            <a:ext cx="12192000" cy="16573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BA9693B-28A2-4414-9A0C-BD58D05D8304}"/>
              </a:ext>
            </a:extLst>
          </p:cNvPr>
          <p:cNvSpPr/>
          <p:nvPr userDrawn="1"/>
        </p:nvSpPr>
        <p:spPr>
          <a:xfrm>
            <a:off x="2819400" y="4191000"/>
            <a:ext cx="6381750" cy="1657350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D32C148-C5DE-4E30-8CD5-733434DD5B5B}"/>
              </a:ext>
            </a:extLst>
          </p:cNvPr>
          <p:cNvSpPr/>
          <p:nvPr userDrawn="1"/>
        </p:nvSpPr>
        <p:spPr>
          <a:xfrm>
            <a:off x="2838450" y="664845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08B2560-6D27-4AAA-8B2E-A7D32214909E}"/>
              </a:ext>
            </a:extLst>
          </p:cNvPr>
          <p:cNvSpPr/>
          <p:nvPr userDrawn="1"/>
        </p:nvSpPr>
        <p:spPr>
          <a:xfrm>
            <a:off x="2838450" y="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2D12F56-CB3C-431D-9BCE-BA8CF7FAE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06700" y="4450499"/>
            <a:ext cx="64135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5FA78A3-ECAB-4E4E-AD2E-973A0B97C2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06700" y="5136299"/>
            <a:ext cx="64135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Name of Presenter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EB33-2CFC-4579-BB6E-9367C72BB1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06700" y="774700"/>
            <a:ext cx="6400800" cy="530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6549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eak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5CA3640-128F-4312-887B-316EBE458ED7}"/>
              </a:ext>
            </a:extLst>
          </p:cNvPr>
          <p:cNvSpPr/>
          <p:nvPr userDrawn="1"/>
        </p:nvSpPr>
        <p:spPr>
          <a:xfrm>
            <a:off x="2844800" y="254000"/>
            <a:ext cx="9347200" cy="965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D32C148-C5DE-4E30-8CD5-733434DD5B5B}"/>
              </a:ext>
            </a:extLst>
          </p:cNvPr>
          <p:cNvSpPr/>
          <p:nvPr userDrawn="1"/>
        </p:nvSpPr>
        <p:spPr>
          <a:xfrm>
            <a:off x="2838450" y="6648450"/>
            <a:ext cx="6381750" cy="209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08B2560-6D27-4AAA-8B2E-A7D32214909E}"/>
              </a:ext>
            </a:extLst>
          </p:cNvPr>
          <p:cNvSpPr/>
          <p:nvPr userDrawn="1"/>
        </p:nvSpPr>
        <p:spPr>
          <a:xfrm>
            <a:off x="2838450" y="0"/>
            <a:ext cx="6381750" cy="209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2D12F56-CB3C-431D-9BCE-BA8CF7FAE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44800" y="399199"/>
            <a:ext cx="63881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 baseline="0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CONTENTS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A052DA-B8A0-43A2-8E3B-F2B6FB95B541}"/>
              </a:ext>
            </a:extLst>
          </p:cNvPr>
          <p:cNvSpPr/>
          <p:nvPr userDrawn="1"/>
        </p:nvSpPr>
        <p:spPr>
          <a:xfrm>
            <a:off x="0" y="6464300"/>
            <a:ext cx="9232900" cy="13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3002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8150" y="320459"/>
            <a:ext cx="113919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SLIDE HEADING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D465A9-BE52-482E-AD17-46250AD43776}"/>
              </a:ext>
            </a:extLst>
          </p:cNvPr>
          <p:cNvSpPr/>
          <p:nvPr userDrawn="1"/>
        </p:nvSpPr>
        <p:spPr>
          <a:xfrm>
            <a:off x="2838450" y="664845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02CF9A-313C-4547-AFE6-CC3B24263FFF}"/>
              </a:ext>
            </a:extLst>
          </p:cNvPr>
          <p:cNvSpPr/>
          <p:nvPr userDrawn="1"/>
        </p:nvSpPr>
        <p:spPr>
          <a:xfrm>
            <a:off x="2838450" y="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6F78F2-39EF-4774-9416-08CC6C214F51}"/>
              </a:ext>
            </a:extLst>
          </p:cNvPr>
          <p:cNvSpPr/>
          <p:nvPr userDrawn="1"/>
        </p:nvSpPr>
        <p:spPr>
          <a:xfrm flipV="1">
            <a:off x="0" y="1085850"/>
            <a:ext cx="1219200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CF105C2-6110-47EF-BF86-ABD6FEC7E4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1" t="47419" r="8275" b="27292"/>
          <a:stretch/>
        </p:blipFill>
        <p:spPr>
          <a:xfrm>
            <a:off x="10937420" y="6681105"/>
            <a:ext cx="911680" cy="133351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F0F73930-21EC-4974-8658-726B8C659A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2898" y="1284510"/>
            <a:ext cx="11506202" cy="26114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/>
            </a:lvl1pPr>
            <a:lvl2pPr marL="282575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/>
            </a:lvl2pPr>
          </a:lstStyle>
          <a:p>
            <a:r>
              <a:rPr lang="en-US" dirty="0"/>
              <a:t>Start text here (minimum size is 18pt)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Bullet lists (always use the black dot for bullets – minimum size is 16pt)</a:t>
            </a:r>
          </a:p>
          <a:p>
            <a:pPr marL="576263" lvl="1" indent="-293688">
              <a:buFont typeface="Arial" panose="020B0604020202020204" pitchFamily="34" charset="0"/>
              <a:buChar char="•"/>
            </a:pPr>
            <a:r>
              <a:rPr lang="en-US" dirty="0"/>
              <a:t>Secondary bullet list</a:t>
            </a:r>
          </a:p>
          <a:p>
            <a:pPr marL="576263" lvl="1" indent="-293688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989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  <p15:guide id="2" pos="3840">
          <p15:clr>
            <a:srgbClr val="FBAE40"/>
          </p15:clr>
        </p15:guide>
        <p15:guide id="3" pos="264">
          <p15:clr>
            <a:srgbClr val="FBAE40"/>
          </p15:clr>
        </p15:guide>
        <p15:guide id="4" pos="7464">
          <p15:clr>
            <a:srgbClr val="FBAE40"/>
          </p15:clr>
        </p15:guide>
        <p15:guide id="5" orient="horz" pos="91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41204-795B-492E-AE8C-4502A12B7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3AE371-FCC3-4F9D-BBB1-DCA09EBEC24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301750"/>
            <a:ext cx="10515600" cy="49879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550641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AAEFA-0C42-453D-A6E5-3F59F7670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20" y="169683"/>
            <a:ext cx="10900678" cy="8056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E45AA-0B43-4DFD-88B5-BE9999122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320" y="1162050"/>
            <a:ext cx="10900678" cy="53308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5F98D-B0F5-4530-9BB7-366EAC7FE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EEBB3-9C62-4929-8C97-A45554614B7B}" type="slidenum">
              <a:rPr kumimoji="0" lang="en-ZA" sz="1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34DF62C-0932-4E66-AC02-0FC5C817F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142" y="975360"/>
            <a:ext cx="631363" cy="4303777"/>
          </a:xfrm>
          <a:prstGeom prst="rect">
            <a:avLst/>
          </a:prstGeom>
        </p:spPr>
        <p:txBody>
          <a:bodyPr vert="vert270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43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Break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FD32C148-C5DE-4E30-8CD5-733434DD5B5B}"/>
              </a:ext>
            </a:extLst>
          </p:cNvPr>
          <p:cNvSpPr/>
          <p:nvPr userDrawn="1"/>
        </p:nvSpPr>
        <p:spPr>
          <a:xfrm>
            <a:off x="2838450" y="664845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08B2560-6D27-4AAA-8B2E-A7D32214909E}"/>
              </a:ext>
            </a:extLst>
          </p:cNvPr>
          <p:cNvSpPr/>
          <p:nvPr userDrawn="1"/>
        </p:nvSpPr>
        <p:spPr>
          <a:xfrm>
            <a:off x="2838450" y="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2D12F56-CB3C-431D-9BCE-BA8CF7FAE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06700" y="2810885"/>
            <a:ext cx="64135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5FA78A3-ECAB-4E4E-AD2E-973A0B97C2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06700" y="3496685"/>
            <a:ext cx="64135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Name of Presenter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401705-2464-44CC-AD25-0E0EB24F8F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526" y="6495854"/>
            <a:ext cx="808088" cy="33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4040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Break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5CA3640-128F-4312-887B-316EBE458ED7}"/>
              </a:ext>
            </a:extLst>
          </p:cNvPr>
          <p:cNvSpPr/>
          <p:nvPr userDrawn="1"/>
        </p:nvSpPr>
        <p:spPr>
          <a:xfrm>
            <a:off x="0" y="4191000"/>
            <a:ext cx="12192000" cy="1657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BA9693B-28A2-4414-9A0C-BD58D05D8304}"/>
              </a:ext>
            </a:extLst>
          </p:cNvPr>
          <p:cNvSpPr/>
          <p:nvPr userDrawn="1"/>
        </p:nvSpPr>
        <p:spPr>
          <a:xfrm>
            <a:off x="2819400" y="4191000"/>
            <a:ext cx="6381750" cy="1657350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D32C148-C5DE-4E30-8CD5-733434DD5B5B}"/>
              </a:ext>
            </a:extLst>
          </p:cNvPr>
          <p:cNvSpPr/>
          <p:nvPr userDrawn="1"/>
        </p:nvSpPr>
        <p:spPr>
          <a:xfrm>
            <a:off x="2838450" y="664845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08B2560-6D27-4AAA-8B2E-A7D32214909E}"/>
              </a:ext>
            </a:extLst>
          </p:cNvPr>
          <p:cNvSpPr/>
          <p:nvPr userDrawn="1"/>
        </p:nvSpPr>
        <p:spPr>
          <a:xfrm>
            <a:off x="2838450" y="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2D12F56-CB3C-431D-9BCE-BA8CF7FAE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06700" y="4450499"/>
            <a:ext cx="64135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5FA78A3-ECAB-4E4E-AD2E-973A0B97C2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06700" y="5136299"/>
            <a:ext cx="64135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Name of Presenter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EB33-2CFC-4579-BB6E-9367C72BB1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06700" y="774700"/>
            <a:ext cx="6400800" cy="530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6D1DBE-64DD-4CF9-B982-AB1BF69C0E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526" y="6495854"/>
            <a:ext cx="808088" cy="33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3246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Break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5CA3640-128F-4312-887B-316EBE458ED7}"/>
              </a:ext>
            </a:extLst>
          </p:cNvPr>
          <p:cNvSpPr/>
          <p:nvPr userDrawn="1"/>
        </p:nvSpPr>
        <p:spPr>
          <a:xfrm>
            <a:off x="0" y="4191000"/>
            <a:ext cx="12192000" cy="16573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BA9693B-28A2-4414-9A0C-BD58D05D8304}"/>
              </a:ext>
            </a:extLst>
          </p:cNvPr>
          <p:cNvSpPr/>
          <p:nvPr userDrawn="1"/>
        </p:nvSpPr>
        <p:spPr>
          <a:xfrm>
            <a:off x="2819400" y="4191000"/>
            <a:ext cx="6381750" cy="1657350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D32C148-C5DE-4E30-8CD5-733434DD5B5B}"/>
              </a:ext>
            </a:extLst>
          </p:cNvPr>
          <p:cNvSpPr/>
          <p:nvPr userDrawn="1"/>
        </p:nvSpPr>
        <p:spPr>
          <a:xfrm>
            <a:off x="2838450" y="664845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08B2560-6D27-4AAA-8B2E-A7D32214909E}"/>
              </a:ext>
            </a:extLst>
          </p:cNvPr>
          <p:cNvSpPr/>
          <p:nvPr userDrawn="1"/>
        </p:nvSpPr>
        <p:spPr>
          <a:xfrm>
            <a:off x="2838450" y="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2D12F56-CB3C-431D-9BCE-BA8CF7FAE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06700" y="4450499"/>
            <a:ext cx="64135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5FA78A3-ECAB-4E4E-AD2E-973A0B97C2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06700" y="5136299"/>
            <a:ext cx="64135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Name of Presenter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EB33-2CFC-4579-BB6E-9367C72BB1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06700" y="774700"/>
            <a:ext cx="6400800" cy="530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3C796D-F44D-4B83-9143-D0085832D2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526" y="6495854"/>
            <a:ext cx="808088" cy="33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6528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5CA3640-128F-4312-887B-316EBE458ED7}"/>
              </a:ext>
            </a:extLst>
          </p:cNvPr>
          <p:cNvSpPr/>
          <p:nvPr userDrawn="1"/>
        </p:nvSpPr>
        <p:spPr>
          <a:xfrm>
            <a:off x="0" y="4191000"/>
            <a:ext cx="12192000" cy="16573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D32C148-C5DE-4E30-8CD5-733434DD5B5B}"/>
              </a:ext>
            </a:extLst>
          </p:cNvPr>
          <p:cNvSpPr/>
          <p:nvPr userDrawn="1"/>
        </p:nvSpPr>
        <p:spPr>
          <a:xfrm>
            <a:off x="2838450" y="664845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08B2560-6D27-4AAA-8B2E-A7D32214909E}"/>
              </a:ext>
            </a:extLst>
          </p:cNvPr>
          <p:cNvSpPr/>
          <p:nvPr userDrawn="1"/>
        </p:nvSpPr>
        <p:spPr>
          <a:xfrm>
            <a:off x="2838450" y="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EB33-2CFC-4579-BB6E-9367C72BB1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06700" y="774700"/>
            <a:ext cx="6400800" cy="530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388C2-9A35-45AF-8956-519760C453BF}"/>
              </a:ext>
            </a:extLst>
          </p:cNvPr>
          <p:cNvSpPr/>
          <p:nvPr userDrawn="1"/>
        </p:nvSpPr>
        <p:spPr>
          <a:xfrm>
            <a:off x="2819400" y="4191000"/>
            <a:ext cx="6381750" cy="1657350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0D481B-BAA0-4311-9613-36E961B429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06700" y="4450499"/>
            <a:ext cx="64135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3AC89209-28E3-47BF-81C7-6347BE4964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06700" y="5136299"/>
            <a:ext cx="64135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Name of Presenter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A25096-D547-4226-8A4B-51EC683020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526" y="6495854"/>
            <a:ext cx="808088" cy="33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7870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reak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5CA3640-128F-4312-887B-316EBE458ED7}"/>
              </a:ext>
            </a:extLst>
          </p:cNvPr>
          <p:cNvSpPr/>
          <p:nvPr userDrawn="1"/>
        </p:nvSpPr>
        <p:spPr>
          <a:xfrm>
            <a:off x="0" y="4191000"/>
            <a:ext cx="12192000" cy="16573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BA9693B-28A2-4414-9A0C-BD58D05D8304}"/>
              </a:ext>
            </a:extLst>
          </p:cNvPr>
          <p:cNvSpPr/>
          <p:nvPr userDrawn="1"/>
        </p:nvSpPr>
        <p:spPr>
          <a:xfrm>
            <a:off x="2819400" y="4191000"/>
            <a:ext cx="6381750" cy="1657350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D32C148-C5DE-4E30-8CD5-733434DD5B5B}"/>
              </a:ext>
            </a:extLst>
          </p:cNvPr>
          <p:cNvSpPr/>
          <p:nvPr userDrawn="1"/>
        </p:nvSpPr>
        <p:spPr>
          <a:xfrm>
            <a:off x="2838450" y="664845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08B2560-6D27-4AAA-8B2E-A7D32214909E}"/>
              </a:ext>
            </a:extLst>
          </p:cNvPr>
          <p:cNvSpPr/>
          <p:nvPr userDrawn="1"/>
        </p:nvSpPr>
        <p:spPr>
          <a:xfrm>
            <a:off x="2838450" y="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2D12F56-CB3C-431D-9BCE-BA8CF7FAE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06700" y="4450499"/>
            <a:ext cx="64135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5FA78A3-ECAB-4E4E-AD2E-973A0B97C2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06700" y="5136299"/>
            <a:ext cx="64135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Name of Presenter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EB33-2CFC-4579-BB6E-9367C72BB1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06700" y="774700"/>
            <a:ext cx="6400800" cy="530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A30CCD-8520-4875-B8C2-44765EA5AD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526" y="6495854"/>
            <a:ext cx="808088" cy="33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9104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Break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5CA3640-128F-4312-887B-316EBE458ED7}"/>
              </a:ext>
            </a:extLst>
          </p:cNvPr>
          <p:cNvSpPr/>
          <p:nvPr userDrawn="1"/>
        </p:nvSpPr>
        <p:spPr>
          <a:xfrm>
            <a:off x="0" y="4191000"/>
            <a:ext cx="12192000" cy="16573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BA9693B-28A2-4414-9A0C-BD58D05D8304}"/>
              </a:ext>
            </a:extLst>
          </p:cNvPr>
          <p:cNvSpPr/>
          <p:nvPr userDrawn="1"/>
        </p:nvSpPr>
        <p:spPr>
          <a:xfrm>
            <a:off x="2819400" y="4191000"/>
            <a:ext cx="6381750" cy="1657350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D32C148-C5DE-4E30-8CD5-733434DD5B5B}"/>
              </a:ext>
            </a:extLst>
          </p:cNvPr>
          <p:cNvSpPr/>
          <p:nvPr userDrawn="1"/>
        </p:nvSpPr>
        <p:spPr>
          <a:xfrm>
            <a:off x="2838450" y="664845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08B2560-6D27-4AAA-8B2E-A7D32214909E}"/>
              </a:ext>
            </a:extLst>
          </p:cNvPr>
          <p:cNvSpPr/>
          <p:nvPr userDrawn="1"/>
        </p:nvSpPr>
        <p:spPr>
          <a:xfrm>
            <a:off x="2838450" y="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2D12F56-CB3C-431D-9BCE-BA8CF7FAE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06700" y="4450499"/>
            <a:ext cx="64135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5FA78A3-ECAB-4E4E-AD2E-973A0B97C2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06700" y="5136299"/>
            <a:ext cx="64135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Name of Presenter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EB33-2CFC-4579-BB6E-9367C72BB1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06700" y="774700"/>
            <a:ext cx="6400800" cy="530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97D7FF-3DA4-46F9-8A3D-D3CCFEC865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526" y="6495854"/>
            <a:ext cx="808088" cy="33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6580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8150" y="320459"/>
            <a:ext cx="113919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SLIDE HEADING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D465A9-BE52-482E-AD17-46250AD43776}"/>
              </a:ext>
            </a:extLst>
          </p:cNvPr>
          <p:cNvSpPr/>
          <p:nvPr userDrawn="1"/>
        </p:nvSpPr>
        <p:spPr>
          <a:xfrm>
            <a:off x="2838450" y="664845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02CF9A-313C-4547-AFE6-CC3B24263FFF}"/>
              </a:ext>
            </a:extLst>
          </p:cNvPr>
          <p:cNvSpPr/>
          <p:nvPr userDrawn="1"/>
        </p:nvSpPr>
        <p:spPr>
          <a:xfrm>
            <a:off x="2838450" y="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F0F73930-21EC-4974-8658-726B8C659A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2898" y="1284510"/>
            <a:ext cx="11506202" cy="26114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/>
            </a:lvl1pPr>
            <a:lvl2pPr marL="282575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/>
            </a:lvl2pPr>
          </a:lstStyle>
          <a:p>
            <a:r>
              <a:rPr lang="en-US" dirty="0"/>
              <a:t>Start text here (minimum size is 18pt)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Bullet lists (always use the black dot for bullets – minimum size is 16pt)</a:t>
            </a:r>
          </a:p>
          <a:p>
            <a:pPr marL="576263" lvl="1" indent="-293688">
              <a:buFont typeface="Arial" panose="020B0604020202020204" pitchFamily="34" charset="0"/>
              <a:buChar char="•"/>
            </a:pPr>
            <a:r>
              <a:rPr lang="en-US" dirty="0"/>
              <a:t>Secondary bullet list</a:t>
            </a:r>
          </a:p>
          <a:p>
            <a:pPr marL="576263" lvl="1" indent="-293688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91E1A9-F5F7-4100-A8FE-03A325E206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526" y="6495854"/>
            <a:ext cx="808088" cy="33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942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  <p15:guide id="2" pos="3840">
          <p15:clr>
            <a:srgbClr val="FBAE40"/>
          </p15:clr>
        </p15:guide>
        <p15:guide id="3" pos="264">
          <p15:clr>
            <a:srgbClr val="FBAE40"/>
          </p15:clr>
        </p15:guide>
        <p15:guide id="4" pos="7464">
          <p15:clr>
            <a:srgbClr val="FBAE40"/>
          </p15:clr>
        </p15:guide>
        <p15:guide id="5" orient="horz" pos="91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BF026-2F7F-4259-A994-D7BB0732D3B9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24418" y="1196975"/>
            <a:ext cx="10943167" cy="5040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601504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556058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AAEFA-0C42-453D-A6E5-3F59F7670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20" y="169683"/>
            <a:ext cx="10900678" cy="8056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E45AA-0B43-4DFD-88B5-BE9999122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320" y="1171575"/>
            <a:ext cx="10900678" cy="532130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5F98D-B0F5-4530-9BB7-366EAC7FE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EEBB3-9C62-4929-8C97-A45554614B7B}" type="slidenum">
              <a:rPr kumimoji="0" lang="en-ZA" sz="1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34DF62C-0932-4E66-AC02-0FC5C817F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142" y="975360"/>
            <a:ext cx="631363" cy="4303777"/>
          </a:xfrm>
          <a:prstGeom prst="rect">
            <a:avLst/>
          </a:prstGeom>
        </p:spPr>
        <p:txBody>
          <a:bodyPr vert="vert270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36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AAEFA-0C42-453D-A6E5-3F59F7670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20" y="169683"/>
            <a:ext cx="10900678" cy="8056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E45AA-0B43-4DFD-88B5-BE9999122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320" y="1148862"/>
            <a:ext cx="10900678" cy="53440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5F98D-B0F5-4530-9BB7-366EAC7FE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EEBB3-9C62-4929-8C97-A45554614B7B}" type="slidenum">
              <a:rPr kumimoji="0" lang="en-ZA" sz="1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34DF62C-0932-4E66-AC02-0FC5C817F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142" y="975360"/>
            <a:ext cx="631363" cy="4303777"/>
          </a:xfrm>
          <a:prstGeom prst="rect">
            <a:avLst/>
          </a:prstGeom>
        </p:spPr>
        <p:txBody>
          <a:bodyPr vert="vert270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41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AAEFA-0C42-453D-A6E5-3F59F7670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20" y="169683"/>
            <a:ext cx="10900678" cy="8056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E45AA-0B43-4DFD-88B5-BE9999122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320" y="1162050"/>
            <a:ext cx="10900678" cy="53308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5F98D-B0F5-4530-9BB7-366EAC7FE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EEBB3-9C62-4929-8C97-A45554614B7B}" type="slidenum">
              <a:rPr kumimoji="0" lang="en-ZA" sz="1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34DF62C-0932-4E66-AC02-0FC5C817F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142" y="975360"/>
            <a:ext cx="631363" cy="4303777"/>
          </a:xfrm>
          <a:prstGeom prst="rect">
            <a:avLst/>
          </a:prstGeom>
        </p:spPr>
        <p:txBody>
          <a:bodyPr vert="vert270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62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AAEFA-0C42-453D-A6E5-3F59F7670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20" y="169683"/>
            <a:ext cx="10900678" cy="8056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E45AA-0B43-4DFD-88B5-BE9999122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320" y="1148862"/>
            <a:ext cx="10900678" cy="53440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5F98D-B0F5-4530-9BB7-366EAC7FE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EEBB3-9C62-4929-8C97-A45554614B7B}" type="slidenum">
              <a:rPr kumimoji="0" lang="en-ZA" sz="1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34DF62C-0932-4E66-AC02-0FC5C817F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142" y="975360"/>
            <a:ext cx="631363" cy="4303777"/>
          </a:xfrm>
          <a:prstGeom prst="rect">
            <a:avLst/>
          </a:prstGeom>
        </p:spPr>
        <p:txBody>
          <a:bodyPr vert="vert270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586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A0AE0A-084B-2B9A-A1DF-08AB5D06B8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B6F5EC2-528F-4E4C-8C59-EAF51F72D89C}"/>
              </a:ext>
            </a:extLst>
          </p:cNvPr>
          <p:cNvGrpSpPr/>
          <p:nvPr userDrawn="1"/>
        </p:nvGrpSpPr>
        <p:grpSpPr>
          <a:xfrm>
            <a:off x="8133806" y="2710"/>
            <a:ext cx="3048000" cy="5041237"/>
            <a:chOff x="8133806" y="2710"/>
            <a:chExt cx="3048000" cy="504123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8CB678C-FF1B-4F64-8715-248BBEEF0F49}"/>
                </a:ext>
              </a:extLst>
            </p:cNvPr>
            <p:cNvGrpSpPr/>
            <p:nvPr userDrawn="1"/>
          </p:nvGrpSpPr>
          <p:grpSpPr>
            <a:xfrm>
              <a:off x="8133806" y="2710"/>
              <a:ext cx="3048000" cy="5041237"/>
              <a:chOff x="8133806" y="991663"/>
              <a:chExt cx="3048000" cy="5041237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63CC313-81BF-4BB2-AE99-BB5E61977E8E}"/>
                  </a:ext>
                </a:extLst>
              </p:cNvPr>
              <p:cNvSpPr/>
              <p:nvPr userDrawn="1"/>
            </p:nvSpPr>
            <p:spPr>
              <a:xfrm>
                <a:off x="8133806" y="991663"/>
                <a:ext cx="3048000" cy="504123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211470AC-52B3-420C-BB52-814397DD45F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376023" y="1632673"/>
                <a:ext cx="2563566" cy="868210"/>
              </a:xfrm>
              <a:prstGeom prst="rect">
                <a:avLst/>
              </a:prstGeom>
            </p:spPr>
          </p:pic>
        </p:grp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3F31FC5-6DE2-4A0A-BE16-77FF8A93EA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376023" y="3694474"/>
              <a:ext cx="2563566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8D58E247-E860-4877-BE6F-EE05486B41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376023" y="4003768"/>
              <a:ext cx="2563566" cy="736417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8402CAD-F70F-4682-994F-105A34DFBD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3805" y="1548001"/>
            <a:ext cx="3047999" cy="1252350"/>
          </a:xfrm>
        </p:spPr>
        <p:txBody>
          <a:bodyPr anchor="t" anchorCtr="0">
            <a:normAutofit/>
          </a:bodyPr>
          <a:lstStyle>
            <a:lvl1pPr algn="ctr">
              <a:lnSpc>
                <a:spcPct val="100000"/>
              </a:lnSpc>
              <a:defRPr sz="2400" b="1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</a:t>
            </a:r>
            <a:endParaRPr lang="en-ZA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3919C5E2-2296-4BE6-90F8-0BA4C8786B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33803" y="2897507"/>
            <a:ext cx="3047999" cy="723591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2000" b="0" cap="none" baseline="0">
                <a:solidFill>
                  <a:schemeClr val="bg1"/>
                </a:solidFill>
                <a:latin typeface="+mj-lt"/>
              </a:defRPr>
            </a:lvl1pPr>
            <a:lvl2pPr algn="ctr">
              <a:defRPr sz="2800" b="0" cap="none" baseline="0"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541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401">
          <p15:clr>
            <a:srgbClr val="FBAE40"/>
          </p15:clr>
        </p15:guide>
        <p15:guide id="2" pos="3840">
          <p15:clr>
            <a:srgbClr val="FBAE40"/>
          </p15:clr>
        </p15:guide>
        <p15:guide id="3" pos="427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in a tunnel&#10;&#10;Description automatically generated">
            <a:extLst>
              <a:ext uri="{FF2B5EF4-FFF2-40B4-BE49-F238E27FC236}">
                <a16:creationId xmlns:a16="http://schemas.microsoft.com/office/drawing/2014/main" id="{D39ADB18-CC4F-494F-9E75-CED531E65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6241"/>
            <a:ext cx="8963165" cy="6861531"/>
          </a:xfrm>
          <a:prstGeom prst="rect">
            <a:avLst/>
          </a:prstGeom>
        </p:spPr>
      </p:pic>
      <p:pic>
        <p:nvPicPr>
          <p:cNvPr id="12" name="Picture 11" descr="A group of people in a tunnel&#10;&#10;Description automatically generated">
            <a:extLst>
              <a:ext uri="{FF2B5EF4-FFF2-40B4-BE49-F238E27FC236}">
                <a16:creationId xmlns:a16="http://schemas.microsoft.com/office/drawing/2014/main" id="{3843D169-2448-44BF-A8CB-DD7483AC68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635"/>
          <a:stretch/>
        </p:blipFill>
        <p:spPr>
          <a:xfrm flipH="1">
            <a:off x="8133799" y="2710"/>
            <a:ext cx="4058200" cy="686153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BD13DE0-860C-476E-90EA-3F42A32ED209}"/>
              </a:ext>
            </a:extLst>
          </p:cNvPr>
          <p:cNvSpPr/>
          <p:nvPr userDrawn="1"/>
        </p:nvSpPr>
        <p:spPr>
          <a:xfrm>
            <a:off x="6780213" y="2710"/>
            <a:ext cx="5411787" cy="685258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61195">
                <a:srgbClr val="000000"/>
              </a:gs>
              <a:gs pos="35000">
                <a:schemeClr val="tx1">
                  <a:alpha val="44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B6F5EC2-528F-4E4C-8C59-EAF51F72D89C}"/>
              </a:ext>
            </a:extLst>
          </p:cNvPr>
          <p:cNvGrpSpPr/>
          <p:nvPr userDrawn="1"/>
        </p:nvGrpSpPr>
        <p:grpSpPr>
          <a:xfrm>
            <a:off x="8133806" y="2710"/>
            <a:ext cx="3048000" cy="6855290"/>
            <a:chOff x="8133806" y="2710"/>
            <a:chExt cx="3048000" cy="685529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8CB678C-FF1B-4F64-8715-248BBEEF0F49}"/>
                </a:ext>
              </a:extLst>
            </p:cNvPr>
            <p:cNvGrpSpPr/>
            <p:nvPr userDrawn="1"/>
          </p:nvGrpSpPr>
          <p:grpSpPr>
            <a:xfrm>
              <a:off x="8133806" y="2710"/>
              <a:ext cx="3048000" cy="6855290"/>
              <a:chOff x="8133806" y="991663"/>
              <a:chExt cx="3048000" cy="6855290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A63CC313-81BF-4BB2-AE99-BB5E61977E8E}"/>
                  </a:ext>
                </a:extLst>
              </p:cNvPr>
              <p:cNvSpPr/>
              <p:nvPr userDrawn="1"/>
            </p:nvSpPr>
            <p:spPr>
              <a:xfrm>
                <a:off x="8133806" y="991663"/>
                <a:ext cx="3048000" cy="685529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pic>
            <p:nvPicPr>
              <p:cNvPr id="46" name="Graphic 20">
                <a:extLst>
                  <a:ext uri="{FF2B5EF4-FFF2-40B4-BE49-F238E27FC236}">
                    <a16:creationId xmlns:a16="http://schemas.microsoft.com/office/drawing/2014/main" id="{211470AC-52B3-420C-BB52-814397DD45F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376023" y="1632673"/>
                <a:ext cx="2563566" cy="868210"/>
              </a:xfrm>
              <a:prstGeom prst="rect">
                <a:avLst/>
              </a:prstGeom>
            </p:spPr>
          </p:pic>
        </p:grp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3F31FC5-6DE2-4A0A-BE16-77FF8A93EA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376023" y="4582753"/>
              <a:ext cx="2563566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Graphic 6">
              <a:extLst>
                <a:ext uri="{FF2B5EF4-FFF2-40B4-BE49-F238E27FC236}">
                  <a16:creationId xmlns:a16="http://schemas.microsoft.com/office/drawing/2014/main" id="{8D58E247-E860-4877-BE6F-EE05486B41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376023" y="5710656"/>
              <a:ext cx="2563566" cy="736417"/>
            </a:xfrm>
            <a:prstGeom prst="rect">
              <a:avLst/>
            </a:prstGeom>
          </p:spPr>
        </p:pic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B09BC6F-490E-459C-AB21-79BA8478DCC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376023" y="5336046"/>
              <a:ext cx="2563566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itle 1">
            <a:extLst>
              <a:ext uri="{FF2B5EF4-FFF2-40B4-BE49-F238E27FC236}">
                <a16:creationId xmlns:a16="http://schemas.microsoft.com/office/drawing/2014/main" id="{88402CAD-F70F-4682-994F-105A34DFBD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3805" y="1880421"/>
            <a:ext cx="3047999" cy="1548580"/>
          </a:xfrm>
        </p:spPr>
        <p:txBody>
          <a:bodyPr anchor="t" anchorCtr="0">
            <a:normAutofit/>
          </a:bodyPr>
          <a:lstStyle>
            <a:lvl1pPr algn="ctr">
              <a:lnSpc>
                <a:spcPct val="100000"/>
              </a:lnSpc>
              <a:defRPr sz="2800" b="1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</a:t>
            </a:r>
            <a:endParaRPr lang="en-ZA"/>
          </a:p>
        </p:txBody>
      </p:sp>
      <p:sp>
        <p:nvSpPr>
          <p:cNvPr id="48" name="Text Placeholder 12">
            <a:extLst>
              <a:ext uri="{FF2B5EF4-FFF2-40B4-BE49-F238E27FC236}">
                <a16:creationId xmlns:a16="http://schemas.microsoft.com/office/drawing/2014/main" id="{3919C5E2-2296-4BE6-90F8-0BA4C8786B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0716" y="3586010"/>
            <a:ext cx="2534179" cy="8609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2000" b="0" cap="none" baseline="0">
                <a:solidFill>
                  <a:schemeClr val="bg1"/>
                </a:solidFill>
                <a:latin typeface="+mj-lt"/>
              </a:defRPr>
            </a:lvl1pPr>
            <a:lvl2pPr algn="ctr">
              <a:defRPr sz="2800" b="0" cap="none" baseline="0"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graphicFrame>
        <p:nvGraphicFramePr>
          <p:cNvPr id="49" name="Table 5">
            <a:extLst>
              <a:ext uri="{FF2B5EF4-FFF2-40B4-BE49-F238E27FC236}">
                <a16:creationId xmlns:a16="http://schemas.microsoft.com/office/drawing/2014/main" id="{FCEFA410-8578-43BE-8F53-BF78DCDE75B8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8406384" y="4639913"/>
          <a:ext cx="2627617" cy="63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4935">
                  <a:extLst>
                    <a:ext uri="{9D8B030D-6E8A-4147-A177-3AD203B41FA5}">
                      <a16:colId xmlns:a16="http://schemas.microsoft.com/office/drawing/2014/main" val="460430706"/>
                    </a:ext>
                  </a:extLst>
                </a:gridCol>
                <a:gridCol w="722682">
                  <a:extLst>
                    <a:ext uri="{9D8B030D-6E8A-4147-A177-3AD203B41FA5}">
                      <a16:colId xmlns:a16="http://schemas.microsoft.com/office/drawing/2014/main" val="1362971140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en-ZA" sz="1600" b="0">
                          <a:solidFill>
                            <a:schemeClr val="bg1"/>
                          </a:solidFill>
                        </a:rPr>
                        <a:t>JSE ticker code</a:t>
                      </a:r>
                      <a:endParaRPr lang="en-ZA" sz="1600" b="0"/>
                    </a:p>
                  </a:txBody>
                  <a:tcPr marL="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ZA" sz="1600" b="0">
                          <a:solidFill>
                            <a:schemeClr val="bg1"/>
                          </a:solidFill>
                        </a:rPr>
                        <a:t>HAR</a:t>
                      </a:r>
                      <a:endParaRPr lang="en-ZA" sz="1600" b="0"/>
                    </a:p>
                  </a:txBody>
                  <a:tcPr marL="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743045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en-ZA" sz="1600" b="0">
                          <a:solidFill>
                            <a:schemeClr val="bg1"/>
                          </a:solidFill>
                        </a:rPr>
                        <a:t>NYSE ticker code</a:t>
                      </a:r>
                      <a:endParaRPr lang="en-ZA" sz="1600" b="0"/>
                    </a:p>
                  </a:txBody>
                  <a:tcPr marL="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ZA" sz="1600" b="0">
                          <a:solidFill>
                            <a:schemeClr val="bg1"/>
                          </a:solidFill>
                        </a:rPr>
                        <a:t>HMY</a:t>
                      </a:r>
                      <a:endParaRPr lang="en-ZA" sz="1600" b="0"/>
                    </a:p>
                  </a:txBody>
                  <a:tcPr marL="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20348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880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401">
          <p15:clr>
            <a:srgbClr val="FBAE40"/>
          </p15:clr>
        </p15:guide>
        <p15:guide id="2" pos="3840">
          <p15:clr>
            <a:srgbClr val="FBAE40"/>
          </p15:clr>
        </p15:guide>
        <p15:guide id="3" pos="427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8BB3BE-1964-10BF-0F2F-4B7F7C847A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B6F5EC2-528F-4E4C-8C59-EAF51F72D89C}"/>
              </a:ext>
            </a:extLst>
          </p:cNvPr>
          <p:cNvGrpSpPr/>
          <p:nvPr userDrawn="1"/>
        </p:nvGrpSpPr>
        <p:grpSpPr>
          <a:xfrm>
            <a:off x="8133806" y="2710"/>
            <a:ext cx="3048000" cy="5041237"/>
            <a:chOff x="8133806" y="2710"/>
            <a:chExt cx="3048000" cy="504123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8CB678C-FF1B-4F64-8715-248BBEEF0F49}"/>
                </a:ext>
              </a:extLst>
            </p:cNvPr>
            <p:cNvGrpSpPr/>
            <p:nvPr userDrawn="1"/>
          </p:nvGrpSpPr>
          <p:grpSpPr>
            <a:xfrm>
              <a:off x="8133806" y="2710"/>
              <a:ext cx="3048000" cy="5041237"/>
              <a:chOff x="8133806" y="991663"/>
              <a:chExt cx="3048000" cy="5041237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63CC313-81BF-4BB2-AE99-BB5E61977E8E}"/>
                  </a:ext>
                </a:extLst>
              </p:cNvPr>
              <p:cNvSpPr/>
              <p:nvPr userDrawn="1"/>
            </p:nvSpPr>
            <p:spPr>
              <a:xfrm>
                <a:off x="8133806" y="991663"/>
                <a:ext cx="3048000" cy="504123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211470AC-52B3-420C-BB52-814397DD45F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376023" y="1632673"/>
                <a:ext cx="2563566" cy="868210"/>
              </a:xfrm>
              <a:prstGeom prst="rect">
                <a:avLst/>
              </a:prstGeom>
            </p:spPr>
          </p:pic>
        </p:grp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3F31FC5-6DE2-4A0A-BE16-77FF8A93EA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376023" y="3694474"/>
              <a:ext cx="2563566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8D58E247-E860-4877-BE6F-EE05486B41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376023" y="4003768"/>
              <a:ext cx="2563566" cy="736417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8402CAD-F70F-4682-994F-105A34DFBD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3805" y="1548001"/>
            <a:ext cx="3047999" cy="1252350"/>
          </a:xfrm>
        </p:spPr>
        <p:txBody>
          <a:bodyPr anchor="t" anchorCtr="0">
            <a:normAutofit/>
          </a:bodyPr>
          <a:lstStyle>
            <a:lvl1pPr algn="ctr">
              <a:lnSpc>
                <a:spcPct val="100000"/>
              </a:lnSpc>
              <a:defRPr sz="2400" b="1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</a:t>
            </a:r>
            <a:endParaRPr lang="en-ZA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3919C5E2-2296-4BE6-90F8-0BA4C8786B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33803" y="2897507"/>
            <a:ext cx="3047999" cy="723591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2000" b="0" cap="none" baseline="0">
                <a:solidFill>
                  <a:schemeClr val="bg1"/>
                </a:solidFill>
                <a:latin typeface="+mj-lt"/>
              </a:defRPr>
            </a:lvl1pPr>
            <a:lvl2pPr algn="ctr">
              <a:defRPr sz="2800" b="0" cap="none" baseline="0"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261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401">
          <p15:clr>
            <a:srgbClr val="FBAE40"/>
          </p15:clr>
        </p15:guide>
        <p15:guide id="2" pos="3840">
          <p15:clr>
            <a:srgbClr val="FBAE40"/>
          </p15:clr>
        </p15:guide>
        <p15:guide id="3" pos="427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in a hard hat and safety vest holding a bucket&#10;&#10;Description automatically generated">
            <a:extLst>
              <a:ext uri="{FF2B5EF4-FFF2-40B4-BE49-F238E27FC236}">
                <a16:creationId xmlns:a16="http://schemas.microsoft.com/office/drawing/2014/main" id="{BA521C02-F5F1-47DB-87DD-30745523F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44959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C5F3087-ECB4-4C5D-93A7-380D663BFCA4}"/>
              </a:ext>
            </a:extLst>
          </p:cNvPr>
          <p:cNvSpPr/>
          <p:nvPr userDrawn="1"/>
        </p:nvSpPr>
        <p:spPr>
          <a:xfrm>
            <a:off x="7396480" y="0"/>
            <a:ext cx="479552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3100">
                <a:srgbClr val="000000"/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B6F5EC2-528F-4E4C-8C59-EAF51F72D89C}"/>
              </a:ext>
            </a:extLst>
          </p:cNvPr>
          <p:cNvGrpSpPr/>
          <p:nvPr userDrawn="1"/>
        </p:nvGrpSpPr>
        <p:grpSpPr>
          <a:xfrm>
            <a:off x="8133806" y="2710"/>
            <a:ext cx="3048000" cy="5041237"/>
            <a:chOff x="8133806" y="2710"/>
            <a:chExt cx="3048000" cy="504123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8CB678C-FF1B-4F64-8715-248BBEEF0F49}"/>
                </a:ext>
              </a:extLst>
            </p:cNvPr>
            <p:cNvGrpSpPr/>
            <p:nvPr userDrawn="1"/>
          </p:nvGrpSpPr>
          <p:grpSpPr>
            <a:xfrm>
              <a:off x="8133806" y="2710"/>
              <a:ext cx="3048000" cy="5041237"/>
              <a:chOff x="8133806" y="991663"/>
              <a:chExt cx="3048000" cy="5041237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63CC313-81BF-4BB2-AE99-BB5E61977E8E}"/>
                  </a:ext>
                </a:extLst>
              </p:cNvPr>
              <p:cNvSpPr/>
              <p:nvPr userDrawn="1"/>
            </p:nvSpPr>
            <p:spPr>
              <a:xfrm>
                <a:off x="8133806" y="991663"/>
                <a:ext cx="3048000" cy="504123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211470AC-52B3-420C-BB52-814397DD45F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376023" y="1632673"/>
                <a:ext cx="2563566" cy="868210"/>
              </a:xfrm>
              <a:prstGeom prst="rect">
                <a:avLst/>
              </a:prstGeom>
            </p:spPr>
          </p:pic>
        </p:grp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3F31FC5-6DE2-4A0A-BE16-77FF8A93EA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376023" y="3694474"/>
              <a:ext cx="2563566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8D58E247-E860-4877-BE6F-EE05486B41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376023" y="4003768"/>
              <a:ext cx="2563566" cy="736417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8402CAD-F70F-4682-994F-105A34DFBD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3805" y="1684475"/>
            <a:ext cx="3047999" cy="1454959"/>
          </a:xfrm>
        </p:spPr>
        <p:txBody>
          <a:bodyPr anchor="t" anchorCtr="0">
            <a:normAutofit/>
          </a:bodyPr>
          <a:lstStyle>
            <a:lvl1pPr algn="ctr">
              <a:lnSpc>
                <a:spcPct val="100000"/>
              </a:lnSpc>
              <a:defRPr sz="2600" b="1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</a:t>
            </a:r>
            <a:endParaRPr lang="en-ZA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3919C5E2-2296-4BE6-90F8-0BA4C8786B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33803" y="2926082"/>
            <a:ext cx="3047999" cy="723591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2000" b="0" cap="none" baseline="0">
                <a:solidFill>
                  <a:schemeClr val="bg1"/>
                </a:solidFill>
                <a:latin typeface="+mj-lt"/>
              </a:defRPr>
            </a:lvl1pPr>
            <a:lvl2pPr algn="ctr">
              <a:defRPr sz="2800" b="0" cap="none" baseline="0"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90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401">
          <p15:clr>
            <a:srgbClr val="FBAE40"/>
          </p15:clr>
        </p15:guide>
        <p15:guide id="2" pos="3840">
          <p15:clr>
            <a:srgbClr val="FBAE40"/>
          </p15:clr>
        </p15:guide>
        <p15:guide id="3" pos="427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What is Leadership? Definition, Meaning &amp; Importance | Emeritus">
            <a:extLst>
              <a:ext uri="{FF2B5EF4-FFF2-40B4-BE49-F238E27FC236}">
                <a16:creationId xmlns:a16="http://schemas.microsoft.com/office/drawing/2014/main" id="{DE8FF530-6A83-43CF-B8FC-13EA7B2D3D1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01"/>
          <a:stretch/>
        </p:blipFill>
        <p:spPr bwMode="auto">
          <a:xfrm>
            <a:off x="9450005" y="8130"/>
            <a:ext cx="2741995" cy="685258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What is Leadership? Definition, Meaning &amp; Importance | Emeritus">
            <a:extLst>
              <a:ext uri="{FF2B5EF4-FFF2-40B4-BE49-F238E27FC236}">
                <a16:creationId xmlns:a16="http://schemas.microsoft.com/office/drawing/2014/main" id="{87AB61A6-D13B-4AEF-A28D-D1AF85AE630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5420"/>
            <a:ext cx="9450005" cy="685258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6132E36-A78F-4C9C-ABC3-8E68AE7FDE31}"/>
              </a:ext>
            </a:extLst>
          </p:cNvPr>
          <p:cNvSpPr/>
          <p:nvPr userDrawn="1"/>
        </p:nvSpPr>
        <p:spPr>
          <a:xfrm>
            <a:off x="7678615" y="2710"/>
            <a:ext cx="4513385" cy="6852580"/>
          </a:xfrm>
          <a:prstGeom prst="rect">
            <a:avLst/>
          </a:prstGeom>
          <a:gradFill flip="none" rotWithShape="1">
            <a:gsLst>
              <a:gs pos="0">
                <a:srgbClr val="C4BDB7"/>
              </a:gs>
              <a:gs pos="50000">
                <a:srgbClr val="C4BEB9"/>
              </a:gs>
              <a:gs pos="100000">
                <a:srgbClr val="B3ADA7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B6F5EC2-528F-4E4C-8C59-EAF51F72D89C}"/>
              </a:ext>
            </a:extLst>
          </p:cNvPr>
          <p:cNvGrpSpPr/>
          <p:nvPr userDrawn="1"/>
        </p:nvGrpSpPr>
        <p:grpSpPr>
          <a:xfrm>
            <a:off x="8133806" y="2710"/>
            <a:ext cx="3048000" cy="5041237"/>
            <a:chOff x="8133806" y="2710"/>
            <a:chExt cx="3048000" cy="504123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8CB678C-FF1B-4F64-8715-248BBEEF0F49}"/>
                </a:ext>
              </a:extLst>
            </p:cNvPr>
            <p:cNvGrpSpPr/>
            <p:nvPr userDrawn="1"/>
          </p:nvGrpSpPr>
          <p:grpSpPr>
            <a:xfrm>
              <a:off x="8133806" y="2710"/>
              <a:ext cx="3048000" cy="5041237"/>
              <a:chOff x="8133806" y="991663"/>
              <a:chExt cx="3048000" cy="5041237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63CC313-81BF-4BB2-AE99-BB5E61977E8E}"/>
                  </a:ext>
                </a:extLst>
              </p:cNvPr>
              <p:cNvSpPr/>
              <p:nvPr userDrawn="1"/>
            </p:nvSpPr>
            <p:spPr>
              <a:xfrm>
                <a:off x="8133806" y="991663"/>
                <a:ext cx="3048000" cy="504123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211470AC-52B3-420C-BB52-814397DD45F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376023" y="1632673"/>
                <a:ext cx="2563566" cy="868210"/>
              </a:xfrm>
              <a:prstGeom prst="rect">
                <a:avLst/>
              </a:prstGeom>
            </p:spPr>
          </p:pic>
        </p:grp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3F31FC5-6DE2-4A0A-BE16-77FF8A93EA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376023" y="3694474"/>
              <a:ext cx="2563566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8D58E247-E860-4877-BE6F-EE05486B41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376023" y="4003768"/>
              <a:ext cx="2563566" cy="736417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8402CAD-F70F-4682-994F-105A34DFBD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3805" y="1548000"/>
            <a:ext cx="3047999" cy="1242825"/>
          </a:xfrm>
        </p:spPr>
        <p:txBody>
          <a:bodyPr anchor="t" anchorCtr="0">
            <a:normAutofit/>
          </a:bodyPr>
          <a:lstStyle>
            <a:lvl1pPr algn="ctr">
              <a:lnSpc>
                <a:spcPct val="100000"/>
              </a:lnSpc>
              <a:defRPr sz="2400" b="1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</a:t>
            </a:r>
            <a:endParaRPr lang="en-ZA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3919C5E2-2296-4BE6-90F8-0BA4C8786B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33803" y="2897507"/>
            <a:ext cx="3047999" cy="723591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2000" b="0" cap="none" baseline="0">
                <a:solidFill>
                  <a:schemeClr val="bg1"/>
                </a:solidFill>
                <a:latin typeface="+mj-lt"/>
              </a:defRPr>
            </a:lvl1pPr>
            <a:lvl2pPr algn="ctr">
              <a:defRPr sz="2800" b="0" cap="none" baseline="0"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19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401">
          <p15:clr>
            <a:srgbClr val="FBAE40"/>
          </p15:clr>
        </p15:guide>
        <p15:guide id="2" pos="3840">
          <p15:clr>
            <a:srgbClr val="FBAE40"/>
          </p15:clr>
        </p15:guide>
        <p15:guide id="3" pos="427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Break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FD32C148-C5DE-4E30-8CD5-733434DD5B5B}"/>
              </a:ext>
            </a:extLst>
          </p:cNvPr>
          <p:cNvSpPr/>
          <p:nvPr userDrawn="1"/>
        </p:nvSpPr>
        <p:spPr>
          <a:xfrm>
            <a:off x="2838450" y="664845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08B2560-6D27-4AAA-8B2E-A7D32214909E}"/>
              </a:ext>
            </a:extLst>
          </p:cNvPr>
          <p:cNvSpPr/>
          <p:nvPr userDrawn="1"/>
        </p:nvSpPr>
        <p:spPr>
          <a:xfrm>
            <a:off x="2838450" y="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2D12F56-CB3C-431D-9BCE-BA8CF7FAE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06700" y="2810885"/>
            <a:ext cx="64135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SECTION BREAK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5FA78A3-ECAB-4E4E-AD2E-973A0B97C2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06700" y="3496685"/>
            <a:ext cx="64135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Name of Presenter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401705-2464-44CC-AD25-0E0EB24F8F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8526" y="6495854"/>
            <a:ext cx="808088" cy="33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89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06900B-DCCE-51C4-1012-6C505D7FFF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A7EC94F-3B54-7C7E-4884-1AE0ADEF4906}"/>
              </a:ext>
            </a:extLst>
          </p:cNvPr>
          <p:cNvSpPr/>
          <p:nvPr userDrawn="1"/>
        </p:nvSpPr>
        <p:spPr>
          <a:xfrm>
            <a:off x="7800392" y="0"/>
            <a:ext cx="3381414" cy="5041237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9F49451-4838-088B-7C99-87EA8694A925}"/>
              </a:ext>
            </a:extLst>
          </p:cNvPr>
          <p:cNvCxnSpPr>
            <a:cxnSpLocks/>
          </p:cNvCxnSpPr>
          <p:nvPr userDrawn="1"/>
        </p:nvCxnSpPr>
        <p:spPr>
          <a:xfrm>
            <a:off x="8069105" y="3735627"/>
            <a:ext cx="2843989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61B1CCA4-4C72-BFF1-E5B3-0BBEF7DC8C9E}"/>
              </a:ext>
            </a:extLst>
          </p:cNvPr>
          <p:cNvSpPr txBox="1">
            <a:spLocks/>
          </p:cNvSpPr>
          <p:nvPr userDrawn="1"/>
        </p:nvSpPr>
        <p:spPr>
          <a:xfrm>
            <a:off x="7939829" y="2735385"/>
            <a:ext cx="2999761" cy="145495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FA02E4-7A24-DC79-27F8-84A6D6CE06DD}"/>
              </a:ext>
            </a:extLst>
          </p:cNvPr>
          <p:cNvSpPr/>
          <p:nvPr userDrawn="1"/>
        </p:nvSpPr>
        <p:spPr>
          <a:xfrm>
            <a:off x="7800392" y="4951777"/>
            <a:ext cx="3381414" cy="99252"/>
          </a:xfrm>
          <a:prstGeom prst="rect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83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Break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FD32C148-C5DE-4E30-8CD5-733434DD5B5B}"/>
              </a:ext>
            </a:extLst>
          </p:cNvPr>
          <p:cNvSpPr/>
          <p:nvPr userDrawn="1"/>
        </p:nvSpPr>
        <p:spPr>
          <a:xfrm>
            <a:off x="2838450" y="664845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08B2560-6D27-4AAA-8B2E-A7D32214909E}"/>
              </a:ext>
            </a:extLst>
          </p:cNvPr>
          <p:cNvSpPr/>
          <p:nvPr userDrawn="1"/>
        </p:nvSpPr>
        <p:spPr>
          <a:xfrm>
            <a:off x="2838450" y="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2D12F56-CB3C-431D-9BCE-BA8CF7FAE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06700" y="2810885"/>
            <a:ext cx="64135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5FA78A3-ECAB-4E4E-AD2E-973A0B97C2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06700" y="3496685"/>
            <a:ext cx="64135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Name of Presenter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401705-2464-44CC-AD25-0E0EB24F8F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8526" y="6495854"/>
            <a:ext cx="808088" cy="33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686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What is Leadership? Definition, Meaning &amp; Importance | Emeritus">
            <a:extLst>
              <a:ext uri="{FF2B5EF4-FFF2-40B4-BE49-F238E27FC236}">
                <a16:creationId xmlns:a16="http://schemas.microsoft.com/office/drawing/2014/main" id="{DE8FF530-6A83-43CF-B8FC-13EA7B2D3D1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01"/>
          <a:stretch/>
        </p:blipFill>
        <p:spPr bwMode="auto">
          <a:xfrm>
            <a:off x="9450005" y="8130"/>
            <a:ext cx="2741995" cy="685258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6132E36-A78F-4C9C-ABC3-8E68AE7FDE31}"/>
              </a:ext>
            </a:extLst>
          </p:cNvPr>
          <p:cNvSpPr/>
          <p:nvPr userDrawn="1"/>
        </p:nvSpPr>
        <p:spPr>
          <a:xfrm>
            <a:off x="7678615" y="19335"/>
            <a:ext cx="4513385" cy="6852580"/>
          </a:xfrm>
          <a:prstGeom prst="rect">
            <a:avLst/>
          </a:prstGeom>
          <a:gradFill flip="none" rotWithShape="1">
            <a:gsLst>
              <a:gs pos="0">
                <a:srgbClr val="C4BDB7"/>
              </a:gs>
              <a:gs pos="50000">
                <a:srgbClr val="C4BEB9"/>
              </a:gs>
              <a:gs pos="100000">
                <a:srgbClr val="B3ADA7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B6F5EC2-528F-4E4C-8C59-EAF51F72D89C}"/>
              </a:ext>
            </a:extLst>
          </p:cNvPr>
          <p:cNvGrpSpPr/>
          <p:nvPr userDrawn="1"/>
        </p:nvGrpSpPr>
        <p:grpSpPr>
          <a:xfrm>
            <a:off x="8133806" y="2710"/>
            <a:ext cx="3048000" cy="5041237"/>
            <a:chOff x="8133806" y="2710"/>
            <a:chExt cx="3048000" cy="504123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8CB678C-FF1B-4F64-8715-248BBEEF0F49}"/>
                </a:ext>
              </a:extLst>
            </p:cNvPr>
            <p:cNvGrpSpPr/>
            <p:nvPr userDrawn="1"/>
          </p:nvGrpSpPr>
          <p:grpSpPr>
            <a:xfrm>
              <a:off x="8133806" y="2710"/>
              <a:ext cx="3048000" cy="5041237"/>
              <a:chOff x="8133806" y="991663"/>
              <a:chExt cx="3048000" cy="5041237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63CC313-81BF-4BB2-AE99-BB5E61977E8E}"/>
                  </a:ext>
                </a:extLst>
              </p:cNvPr>
              <p:cNvSpPr/>
              <p:nvPr userDrawn="1"/>
            </p:nvSpPr>
            <p:spPr>
              <a:xfrm>
                <a:off x="8133806" y="991663"/>
                <a:ext cx="3048000" cy="504123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211470AC-52B3-420C-BB52-814397DD45F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376023" y="1632673"/>
                <a:ext cx="2563566" cy="868210"/>
              </a:xfrm>
              <a:prstGeom prst="rect">
                <a:avLst/>
              </a:prstGeom>
            </p:spPr>
          </p:pic>
        </p:grp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3F31FC5-6DE2-4A0A-BE16-77FF8A93EA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376023" y="3694474"/>
              <a:ext cx="2563566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8D58E247-E860-4877-BE6F-EE05486B41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376023" y="4003768"/>
              <a:ext cx="2563566" cy="736417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8402CAD-F70F-4682-994F-105A34DFBD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3805" y="1548000"/>
            <a:ext cx="3047999" cy="1242825"/>
          </a:xfrm>
        </p:spPr>
        <p:txBody>
          <a:bodyPr anchor="t" anchorCtr="0">
            <a:normAutofit/>
          </a:bodyPr>
          <a:lstStyle>
            <a:lvl1pPr algn="ctr">
              <a:lnSpc>
                <a:spcPct val="100000"/>
              </a:lnSpc>
              <a:defRPr sz="2400" b="1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</a:t>
            </a:r>
            <a:endParaRPr lang="en-ZA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3919C5E2-2296-4BE6-90F8-0BA4C8786B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33803" y="2897507"/>
            <a:ext cx="3047999" cy="723591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2000" b="0" cap="none" baseline="0">
                <a:solidFill>
                  <a:schemeClr val="bg1"/>
                </a:solidFill>
                <a:latin typeface="+mj-lt"/>
              </a:defRPr>
            </a:lvl1pPr>
            <a:lvl2pPr algn="ctr">
              <a:defRPr sz="2800" b="0" cap="none" baseline="0"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6CC53BE-28D4-6269-05FB-C29D7BAD62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4575" y="5277860"/>
            <a:ext cx="6413500" cy="7242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3600" b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8BD76916-5786-A5EB-450D-BAFCABF9FA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4575" y="6011285"/>
            <a:ext cx="6413500" cy="7242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Name of Presenter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F2F885B2-B1C1-3E05-6877-4E6C506050B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27716" y="261363"/>
            <a:ext cx="6497033" cy="48355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9885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401">
          <p15:clr>
            <a:srgbClr val="FBAE40"/>
          </p15:clr>
        </p15:guide>
        <p15:guide id="2" pos="3840">
          <p15:clr>
            <a:srgbClr val="FBAE40"/>
          </p15:clr>
        </p15:guide>
        <p15:guide id="3" pos="427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Break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5CA3640-128F-4312-887B-316EBE458ED7}"/>
              </a:ext>
            </a:extLst>
          </p:cNvPr>
          <p:cNvSpPr/>
          <p:nvPr userDrawn="1"/>
        </p:nvSpPr>
        <p:spPr>
          <a:xfrm>
            <a:off x="0" y="4191000"/>
            <a:ext cx="12192000" cy="1657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BA9693B-28A2-4414-9A0C-BD58D05D8304}"/>
              </a:ext>
            </a:extLst>
          </p:cNvPr>
          <p:cNvSpPr/>
          <p:nvPr userDrawn="1"/>
        </p:nvSpPr>
        <p:spPr>
          <a:xfrm>
            <a:off x="2819400" y="4191000"/>
            <a:ext cx="6381750" cy="1657350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D32C148-C5DE-4E30-8CD5-733434DD5B5B}"/>
              </a:ext>
            </a:extLst>
          </p:cNvPr>
          <p:cNvSpPr/>
          <p:nvPr userDrawn="1"/>
        </p:nvSpPr>
        <p:spPr>
          <a:xfrm>
            <a:off x="2838450" y="664845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08B2560-6D27-4AAA-8B2E-A7D32214909E}"/>
              </a:ext>
            </a:extLst>
          </p:cNvPr>
          <p:cNvSpPr/>
          <p:nvPr userDrawn="1"/>
        </p:nvSpPr>
        <p:spPr>
          <a:xfrm>
            <a:off x="2838450" y="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2D12F56-CB3C-431D-9BCE-BA8CF7FAE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06700" y="4450499"/>
            <a:ext cx="64135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5FA78A3-ECAB-4E4E-AD2E-973A0B97C2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06700" y="5136299"/>
            <a:ext cx="64135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Name of Presenter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EB33-2CFC-4579-BB6E-9367C72BB1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06700" y="774700"/>
            <a:ext cx="6400800" cy="530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6D1DBE-64DD-4CF9-B982-AB1BF69C0E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8526" y="6495854"/>
            <a:ext cx="808088" cy="33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369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Break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5CA3640-128F-4312-887B-316EBE458ED7}"/>
              </a:ext>
            </a:extLst>
          </p:cNvPr>
          <p:cNvSpPr/>
          <p:nvPr userDrawn="1"/>
        </p:nvSpPr>
        <p:spPr>
          <a:xfrm>
            <a:off x="0" y="4191000"/>
            <a:ext cx="12192000" cy="16573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BA9693B-28A2-4414-9A0C-BD58D05D8304}"/>
              </a:ext>
            </a:extLst>
          </p:cNvPr>
          <p:cNvSpPr/>
          <p:nvPr userDrawn="1"/>
        </p:nvSpPr>
        <p:spPr>
          <a:xfrm>
            <a:off x="2819400" y="4191000"/>
            <a:ext cx="6381750" cy="1657350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D32C148-C5DE-4E30-8CD5-733434DD5B5B}"/>
              </a:ext>
            </a:extLst>
          </p:cNvPr>
          <p:cNvSpPr/>
          <p:nvPr userDrawn="1"/>
        </p:nvSpPr>
        <p:spPr>
          <a:xfrm>
            <a:off x="2838450" y="664845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08B2560-6D27-4AAA-8B2E-A7D32214909E}"/>
              </a:ext>
            </a:extLst>
          </p:cNvPr>
          <p:cNvSpPr/>
          <p:nvPr userDrawn="1"/>
        </p:nvSpPr>
        <p:spPr>
          <a:xfrm>
            <a:off x="2838450" y="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2D12F56-CB3C-431D-9BCE-BA8CF7FAE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06700" y="4450499"/>
            <a:ext cx="64135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5FA78A3-ECAB-4E4E-AD2E-973A0B97C2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06700" y="5136299"/>
            <a:ext cx="64135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Name of Presenter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EB33-2CFC-4579-BB6E-9367C72BB1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06700" y="774700"/>
            <a:ext cx="6400800" cy="530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3C796D-F44D-4B83-9143-D0085832D2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8526" y="6495854"/>
            <a:ext cx="808088" cy="33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7877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5CA3640-128F-4312-887B-316EBE458ED7}"/>
              </a:ext>
            </a:extLst>
          </p:cNvPr>
          <p:cNvSpPr/>
          <p:nvPr userDrawn="1"/>
        </p:nvSpPr>
        <p:spPr>
          <a:xfrm>
            <a:off x="0" y="4191000"/>
            <a:ext cx="12192000" cy="16573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D32C148-C5DE-4E30-8CD5-733434DD5B5B}"/>
              </a:ext>
            </a:extLst>
          </p:cNvPr>
          <p:cNvSpPr/>
          <p:nvPr userDrawn="1"/>
        </p:nvSpPr>
        <p:spPr>
          <a:xfrm>
            <a:off x="2838450" y="664845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08B2560-6D27-4AAA-8B2E-A7D32214909E}"/>
              </a:ext>
            </a:extLst>
          </p:cNvPr>
          <p:cNvSpPr/>
          <p:nvPr userDrawn="1"/>
        </p:nvSpPr>
        <p:spPr>
          <a:xfrm>
            <a:off x="2838450" y="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EB33-2CFC-4579-BB6E-9367C72BB1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06700" y="774700"/>
            <a:ext cx="6400800" cy="530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388C2-9A35-45AF-8956-519760C453BF}"/>
              </a:ext>
            </a:extLst>
          </p:cNvPr>
          <p:cNvSpPr/>
          <p:nvPr userDrawn="1"/>
        </p:nvSpPr>
        <p:spPr>
          <a:xfrm>
            <a:off x="2819400" y="4191000"/>
            <a:ext cx="6381750" cy="1657350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0D481B-BAA0-4311-9613-36E961B429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06700" y="4450499"/>
            <a:ext cx="64135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3AC89209-28E3-47BF-81C7-6347BE4964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06700" y="5136299"/>
            <a:ext cx="64135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Name of Presenter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A25096-D547-4226-8A4B-51EC683020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8526" y="6495854"/>
            <a:ext cx="808088" cy="33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482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reak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5CA3640-128F-4312-887B-316EBE458ED7}"/>
              </a:ext>
            </a:extLst>
          </p:cNvPr>
          <p:cNvSpPr/>
          <p:nvPr userDrawn="1"/>
        </p:nvSpPr>
        <p:spPr>
          <a:xfrm>
            <a:off x="0" y="4191000"/>
            <a:ext cx="12192000" cy="16573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BA9693B-28A2-4414-9A0C-BD58D05D8304}"/>
              </a:ext>
            </a:extLst>
          </p:cNvPr>
          <p:cNvSpPr/>
          <p:nvPr userDrawn="1"/>
        </p:nvSpPr>
        <p:spPr>
          <a:xfrm>
            <a:off x="2819400" y="4191000"/>
            <a:ext cx="6381750" cy="1657350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D32C148-C5DE-4E30-8CD5-733434DD5B5B}"/>
              </a:ext>
            </a:extLst>
          </p:cNvPr>
          <p:cNvSpPr/>
          <p:nvPr userDrawn="1"/>
        </p:nvSpPr>
        <p:spPr>
          <a:xfrm>
            <a:off x="2838450" y="664845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08B2560-6D27-4AAA-8B2E-A7D32214909E}"/>
              </a:ext>
            </a:extLst>
          </p:cNvPr>
          <p:cNvSpPr/>
          <p:nvPr userDrawn="1"/>
        </p:nvSpPr>
        <p:spPr>
          <a:xfrm>
            <a:off x="2838450" y="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2D12F56-CB3C-431D-9BCE-BA8CF7FAE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06700" y="4450499"/>
            <a:ext cx="64135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5FA78A3-ECAB-4E4E-AD2E-973A0B97C2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06700" y="5136299"/>
            <a:ext cx="64135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Name of Presenter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EB33-2CFC-4579-BB6E-9367C72BB1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06700" y="774700"/>
            <a:ext cx="6400800" cy="530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A30CCD-8520-4875-B8C2-44765EA5AD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8526" y="6495854"/>
            <a:ext cx="808088" cy="33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7662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Break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5CA3640-128F-4312-887B-316EBE458ED7}"/>
              </a:ext>
            </a:extLst>
          </p:cNvPr>
          <p:cNvSpPr/>
          <p:nvPr userDrawn="1"/>
        </p:nvSpPr>
        <p:spPr>
          <a:xfrm>
            <a:off x="0" y="4191000"/>
            <a:ext cx="12192000" cy="16573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BA9693B-28A2-4414-9A0C-BD58D05D8304}"/>
              </a:ext>
            </a:extLst>
          </p:cNvPr>
          <p:cNvSpPr/>
          <p:nvPr userDrawn="1"/>
        </p:nvSpPr>
        <p:spPr>
          <a:xfrm>
            <a:off x="2819400" y="4191000"/>
            <a:ext cx="6381750" cy="1657350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D32C148-C5DE-4E30-8CD5-733434DD5B5B}"/>
              </a:ext>
            </a:extLst>
          </p:cNvPr>
          <p:cNvSpPr/>
          <p:nvPr userDrawn="1"/>
        </p:nvSpPr>
        <p:spPr>
          <a:xfrm>
            <a:off x="2838450" y="664845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08B2560-6D27-4AAA-8B2E-A7D32214909E}"/>
              </a:ext>
            </a:extLst>
          </p:cNvPr>
          <p:cNvSpPr/>
          <p:nvPr userDrawn="1"/>
        </p:nvSpPr>
        <p:spPr>
          <a:xfrm>
            <a:off x="2838450" y="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2D12F56-CB3C-431D-9BCE-BA8CF7FAE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06700" y="4450499"/>
            <a:ext cx="64135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5FA78A3-ECAB-4E4E-AD2E-973A0B97C2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06700" y="5136299"/>
            <a:ext cx="64135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Name of Presenter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EB33-2CFC-4579-BB6E-9367C72BB1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06700" y="774700"/>
            <a:ext cx="6400800" cy="530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97D7FF-3DA4-46F9-8A3D-D3CCFEC865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8526" y="6495854"/>
            <a:ext cx="808088" cy="33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9001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8150" y="320459"/>
            <a:ext cx="113919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SLIDE HEADING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D465A9-BE52-482E-AD17-46250AD43776}"/>
              </a:ext>
            </a:extLst>
          </p:cNvPr>
          <p:cNvSpPr/>
          <p:nvPr userDrawn="1"/>
        </p:nvSpPr>
        <p:spPr>
          <a:xfrm>
            <a:off x="2838450" y="664845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02CF9A-313C-4547-AFE6-CC3B24263FFF}"/>
              </a:ext>
            </a:extLst>
          </p:cNvPr>
          <p:cNvSpPr/>
          <p:nvPr userDrawn="1"/>
        </p:nvSpPr>
        <p:spPr>
          <a:xfrm>
            <a:off x="2838450" y="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F0F73930-21EC-4974-8658-726B8C659A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2898" y="1284510"/>
            <a:ext cx="11506202" cy="26114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/>
            </a:lvl1pPr>
            <a:lvl2pPr marL="282575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/>
            </a:lvl2pPr>
          </a:lstStyle>
          <a:p>
            <a:r>
              <a:rPr lang="en-US" dirty="0"/>
              <a:t>Start text here (minimum size is 18pt)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Bullet lists (always use the black dot for bullets – minimum size is 16pt)</a:t>
            </a:r>
          </a:p>
          <a:p>
            <a:pPr marL="576263" lvl="1" indent="-293688">
              <a:buFont typeface="Arial" panose="020B0604020202020204" pitchFamily="34" charset="0"/>
              <a:buChar char="•"/>
            </a:pPr>
            <a:r>
              <a:rPr lang="en-US" dirty="0"/>
              <a:t>Secondary bullet list</a:t>
            </a:r>
          </a:p>
          <a:p>
            <a:pPr marL="576263" lvl="1" indent="-293688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91E1A9-F5F7-4100-A8FE-03A325E206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8526" y="6495854"/>
            <a:ext cx="808088" cy="33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561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  <p15:guide id="2" pos="3840">
          <p15:clr>
            <a:srgbClr val="FBAE40"/>
          </p15:clr>
        </p15:guide>
        <p15:guide id="3" pos="264">
          <p15:clr>
            <a:srgbClr val="FBAE40"/>
          </p15:clr>
        </p15:guide>
        <p15:guide id="4" pos="7464">
          <p15:clr>
            <a:srgbClr val="FBAE40"/>
          </p15:clr>
        </p15:guide>
        <p15:guide id="5" orient="horz" pos="912">
          <p15:clr>
            <a:srgbClr val="FBAE40"/>
          </p15:clr>
        </p15:guide>
        <p15:guide id="6" orient="horz" pos="504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3pPr>
              <a:defRPr>
                <a:solidFill>
                  <a:schemeClr val="accent2">
                    <a:lumMod val="50000"/>
                  </a:schemeClr>
                </a:solidFill>
              </a:defRPr>
            </a:lvl3pPr>
          </a:lstStyle>
          <a:p>
            <a:pPr lvl="0"/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716857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800" b="0" i="0" u="none" strike="noStrike" kern="1200" cap="none" spc="0" normalizeH="0" baseline="0" noProof="0" dirty="0">
              <a:ln>
                <a:noFill/>
              </a:ln>
              <a:solidFill>
                <a:srgbClr val="71685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3049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AAEFA-0C42-453D-A6E5-3F59F7670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20" y="169683"/>
            <a:ext cx="10900678" cy="805677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E45AA-0B43-4DFD-88B5-BE9999122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320" y="1171575"/>
            <a:ext cx="10900678" cy="532130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5F98D-B0F5-4530-9BB7-366EAC7FE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EEBB3-9C62-4929-8C97-A45554614B7B}" type="slidenum">
              <a:rPr kumimoji="0" lang="en-ZA" sz="1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34DF62C-0932-4E66-AC02-0FC5C817F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142" y="975360"/>
            <a:ext cx="631363" cy="4303777"/>
          </a:xfrm>
          <a:prstGeom prst="rect">
            <a:avLst/>
          </a:prstGeom>
        </p:spPr>
        <p:txBody>
          <a:bodyPr vert="vert270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98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AAEFA-0C42-453D-A6E5-3F59F7670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20" y="169683"/>
            <a:ext cx="10900678" cy="805677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E45AA-0B43-4DFD-88B5-BE9999122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320" y="1162050"/>
            <a:ext cx="10900678" cy="533082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5F98D-B0F5-4530-9BB7-366EAC7FE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EEBB3-9C62-4929-8C97-A45554614B7B}" type="slidenum">
              <a:rPr kumimoji="0" lang="en-ZA" sz="1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34DF62C-0932-4E66-AC02-0FC5C817F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142" y="975360"/>
            <a:ext cx="631363" cy="4303777"/>
          </a:xfrm>
          <a:prstGeom prst="rect">
            <a:avLst/>
          </a:prstGeom>
        </p:spPr>
        <p:txBody>
          <a:bodyPr vert="vert270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88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AAEFA-0C42-453D-A6E5-3F59F7670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20" y="169683"/>
            <a:ext cx="10900678" cy="805677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E45AA-0B43-4DFD-88B5-BE9999122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320" y="1148862"/>
            <a:ext cx="10900678" cy="53440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5F98D-B0F5-4530-9BB7-366EAC7FE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EEBB3-9C62-4929-8C97-A45554614B7B}" type="slidenum">
              <a:rPr kumimoji="0" lang="en-ZA" sz="1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34DF62C-0932-4E66-AC02-0FC5C817F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142" y="975360"/>
            <a:ext cx="631363" cy="4303777"/>
          </a:xfrm>
          <a:prstGeom prst="rect">
            <a:avLst/>
          </a:prstGeom>
        </p:spPr>
        <p:txBody>
          <a:bodyPr vert="vert270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8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Break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FD32C148-C5DE-4E30-8CD5-733434DD5B5B}"/>
              </a:ext>
            </a:extLst>
          </p:cNvPr>
          <p:cNvSpPr/>
          <p:nvPr userDrawn="1"/>
        </p:nvSpPr>
        <p:spPr>
          <a:xfrm>
            <a:off x="2838450" y="664845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08B2560-6D27-4AAA-8B2E-A7D32214909E}"/>
              </a:ext>
            </a:extLst>
          </p:cNvPr>
          <p:cNvSpPr/>
          <p:nvPr userDrawn="1"/>
        </p:nvSpPr>
        <p:spPr>
          <a:xfrm>
            <a:off x="2838450" y="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2D12F56-CB3C-431D-9BCE-BA8CF7FAE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64933" y="5163560"/>
            <a:ext cx="6497033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5FA78A3-ECAB-4E4E-AD2E-973A0B97C2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64933" y="5981700"/>
            <a:ext cx="6497033" cy="63000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Name of Presenter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401705-2464-44CC-AD25-0E0EB24F8F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8526" y="6495854"/>
            <a:ext cx="808088" cy="338497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B30290A-5095-586E-E1B8-267901945C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764933" y="232788"/>
            <a:ext cx="6497033" cy="48355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2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Break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FD32C148-C5DE-4E30-8CD5-733434DD5B5B}"/>
              </a:ext>
            </a:extLst>
          </p:cNvPr>
          <p:cNvSpPr/>
          <p:nvPr userDrawn="1"/>
        </p:nvSpPr>
        <p:spPr>
          <a:xfrm>
            <a:off x="2838450" y="664845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08B2560-6D27-4AAA-8B2E-A7D32214909E}"/>
              </a:ext>
            </a:extLst>
          </p:cNvPr>
          <p:cNvSpPr/>
          <p:nvPr userDrawn="1"/>
        </p:nvSpPr>
        <p:spPr>
          <a:xfrm>
            <a:off x="2838450" y="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2D12F56-CB3C-431D-9BCE-BA8CF7FAE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06700" y="2810885"/>
            <a:ext cx="64135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SECTION BREAK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5FA78A3-ECAB-4E4E-AD2E-973A0B97C2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06700" y="3496685"/>
            <a:ext cx="64135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Name of Presenter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401705-2464-44CC-AD25-0E0EB24F8F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8526" y="6495854"/>
            <a:ext cx="808088" cy="33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5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AAEFA-0C42-453D-A6E5-3F59F7670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20" y="169683"/>
            <a:ext cx="10900678" cy="805677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E45AA-0B43-4DFD-88B5-BE9999122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320" y="1171575"/>
            <a:ext cx="10900678" cy="532130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5F98D-B0F5-4530-9BB7-366EAC7FE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EEBB3-9C62-4929-8C97-A45554614B7B}" type="slidenum">
              <a:rPr kumimoji="0" lang="en-ZA" sz="1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34DF62C-0932-4E66-AC02-0FC5C817F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142" y="975360"/>
            <a:ext cx="631363" cy="4303777"/>
          </a:xfrm>
          <a:prstGeom prst="rect">
            <a:avLst/>
          </a:prstGeom>
        </p:spPr>
        <p:txBody>
          <a:bodyPr vert="vert270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385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AAEFA-0C42-453D-A6E5-3F59F7670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20" y="169683"/>
            <a:ext cx="10900678" cy="805677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E45AA-0B43-4DFD-88B5-BE9999122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320" y="1162050"/>
            <a:ext cx="10900678" cy="533082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5F98D-B0F5-4530-9BB7-366EAC7FE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EEBB3-9C62-4929-8C97-A45554614B7B}" type="slidenum">
              <a:rPr kumimoji="0" lang="en-ZA" sz="1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34DF62C-0932-4E66-AC02-0FC5C817F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142" y="975360"/>
            <a:ext cx="631363" cy="4303777"/>
          </a:xfrm>
          <a:prstGeom prst="rect">
            <a:avLst/>
          </a:prstGeom>
        </p:spPr>
        <p:txBody>
          <a:bodyPr vert="vert270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45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AAEFA-0C42-453D-A6E5-3F59F7670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20" y="169683"/>
            <a:ext cx="10900678" cy="805677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E45AA-0B43-4DFD-88B5-BE9999122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320" y="1148862"/>
            <a:ext cx="10900678" cy="53440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5F98D-B0F5-4530-9BB7-366EAC7FE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EEBB3-9C62-4929-8C97-A45554614B7B}" type="slidenum">
              <a:rPr kumimoji="0" lang="en-ZA" sz="1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34DF62C-0932-4E66-AC02-0FC5C817F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142" y="975360"/>
            <a:ext cx="631363" cy="4303777"/>
          </a:xfrm>
          <a:prstGeom prst="rect">
            <a:avLst/>
          </a:prstGeom>
        </p:spPr>
        <p:txBody>
          <a:bodyPr vert="vert270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84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Break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FD32C148-C5DE-4E30-8CD5-733434DD5B5B}"/>
              </a:ext>
            </a:extLst>
          </p:cNvPr>
          <p:cNvSpPr/>
          <p:nvPr userDrawn="1"/>
        </p:nvSpPr>
        <p:spPr>
          <a:xfrm>
            <a:off x="2838450" y="664845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08B2560-6D27-4AAA-8B2E-A7D32214909E}"/>
              </a:ext>
            </a:extLst>
          </p:cNvPr>
          <p:cNvSpPr/>
          <p:nvPr userDrawn="1"/>
        </p:nvSpPr>
        <p:spPr>
          <a:xfrm>
            <a:off x="2838450" y="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2D12F56-CB3C-431D-9BCE-BA8CF7FAE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06700" y="2810885"/>
            <a:ext cx="64135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SECTION BREAK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5FA78A3-ECAB-4E4E-AD2E-973A0B97C2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06700" y="3496685"/>
            <a:ext cx="64135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Name of Presenter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401705-2464-44CC-AD25-0E0EB24F8F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8526" y="6495854"/>
            <a:ext cx="808088" cy="33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8150" y="320459"/>
            <a:ext cx="113919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SLIDE HEADING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D465A9-BE52-482E-AD17-46250AD43776}"/>
              </a:ext>
            </a:extLst>
          </p:cNvPr>
          <p:cNvSpPr/>
          <p:nvPr userDrawn="1"/>
        </p:nvSpPr>
        <p:spPr>
          <a:xfrm>
            <a:off x="2838450" y="664845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02CF9A-313C-4547-AFE6-CC3B24263FFF}"/>
              </a:ext>
            </a:extLst>
          </p:cNvPr>
          <p:cNvSpPr/>
          <p:nvPr userDrawn="1"/>
        </p:nvSpPr>
        <p:spPr>
          <a:xfrm>
            <a:off x="2838450" y="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F0F73930-21EC-4974-8658-726B8C659A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2898" y="1284510"/>
            <a:ext cx="11506202" cy="26114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/>
            </a:lvl1pPr>
            <a:lvl2pPr marL="282575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/>
            </a:lvl2pPr>
          </a:lstStyle>
          <a:p>
            <a:r>
              <a:rPr lang="en-US" dirty="0"/>
              <a:t>Start text here (minimum size is 18pt)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Bullet lists (always use the black dot for bullets – minimum size is 16pt)</a:t>
            </a:r>
          </a:p>
          <a:p>
            <a:pPr marL="576263" lvl="1" indent="-293688">
              <a:buFont typeface="Arial" panose="020B0604020202020204" pitchFamily="34" charset="0"/>
              <a:buChar char="•"/>
            </a:pPr>
            <a:r>
              <a:rPr lang="en-US" dirty="0"/>
              <a:t>Secondary bullet list</a:t>
            </a:r>
          </a:p>
          <a:p>
            <a:pPr marL="576263" lvl="1" indent="-293688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91E1A9-F5F7-4100-A8FE-03A325E206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8526" y="6495854"/>
            <a:ext cx="808088" cy="33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64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  <p15:guide id="2" pos="3840">
          <p15:clr>
            <a:srgbClr val="FBAE40"/>
          </p15:clr>
        </p15:guide>
        <p15:guide id="3" pos="264">
          <p15:clr>
            <a:srgbClr val="FBAE40"/>
          </p15:clr>
        </p15:guide>
        <p15:guide id="4" pos="7464">
          <p15:clr>
            <a:srgbClr val="FBAE40"/>
          </p15:clr>
        </p15:guide>
        <p15:guide id="5" orient="horz" pos="912">
          <p15:clr>
            <a:srgbClr val="FBAE40"/>
          </p15:clr>
        </p15:guide>
        <p15:guide id="6" orient="horz" pos="504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Break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5CA3640-128F-4312-887B-316EBE458ED7}"/>
              </a:ext>
            </a:extLst>
          </p:cNvPr>
          <p:cNvSpPr/>
          <p:nvPr userDrawn="1"/>
        </p:nvSpPr>
        <p:spPr>
          <a:xfrm>
            <a:off x="0" y="4191000"/>
            <a:ext cx="12192000" cy="1657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BA9693B-28A2-4414-9A0C-BD58D05D8304}"/>
              </a:ext>
            </a:extLst>
          </p:cNvPr>
          <p:cNvSpPr/>
          <p:nvPr userDrawn="1"/>
        </p:nvSpPr>
        <p:spPr>
          <a:xfrm>
            <a:off x="2819400" y="4191000"/>
            <a:ext cx="6381750" cy="1657350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D32C148-C5DE-4E30-8CD5-733434DD5B5B}"/>
              </a:ext>
            </a:extLst>
          </p:cNvPr>
          <p:cNvSpPr/>
          <p:nvPr userDrawn="1"/>
        </p:nvSpPr>
        <p:spPr>
          <a:xfrm>
            <a:off x="2838450" y="664845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08B2560-6D27-4AAA-8B2E-A7D32214909E}"/>
              </a:ext>
            </a:extLst>
          </p:cNvPr>
          <p:cNvSpPr/>
          <p:nvPr userDrawn="1"/>
        </p:nvSpPr>
        <p:spPr>
          <a:xfrm>
            <a:off x="2838450" y="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2D12F56-CB3C-431D-9BCE-BA8CF7FAE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06700" y="4450499"/>
            <a:ext cx="64135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5FA78A3-ECAB-4E4E-AD2E-973A0B97C2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06700" y="5136299"/>
            <a:ext cx="64135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Name of Presenter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EB33-2CFC-4579-BB6E-9367C72BB1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06700" y="774700"/>
            <a:ext cx="6400800" cy="530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6D1DBE-64DD-4CF9-B982-AB1BF69C0E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8526" y="6495854"/>
            <a:ext cx="808088" cy="33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6381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AAEFA-0C42-453D-A6E5-3F59F7670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20" y="169683"/>
            <a:ext cx="10900678" cy="8056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E45AA-0B43-4DFD-88B5-BE9999122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320" y="1171575"/>
            <a:ext cx="10900678" cy="532130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5F98D-B0F5-4530-9BB7-366EAC7FE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EEBB3-9C62-4929-8C97-A45554614B7B}" type="slidenum">
              <a:rPr kumimoji="0" lang="en-ZA" sz="1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34DF62C-0932-4E66-AC02-0FC5C817F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142" y="975360"/>
            <a:ext cx="631363" cy="4303777"/>
          </a:xfrm>
          <a:prstGeom prst="rect">
            <a:avLst/>
          </a:prstGeom>
        </p:spPr>
        <p:txBody>
          <a:bodyPr vert="vert270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39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AAEFA-0C42-453D-A6E5-3F59F7670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20" y="169683"/>
            <a:ext cx="10900678" cy="8056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E45AA-0B43-4DFD-88B5-BE9999122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320" y="1162050"/>
            <a:ext cx="10900678" cy="53308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5F98D-B0F5-4530-9BB7-366EAC7FE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EEBB3-9C62-4929-8C97-A45554614B7B}" type="slidenum">
              <a:rPr kumimoji="0" lang="en-ZA" sz="1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34DF62C-0932-4E66-AC02-0FC5C817F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142" y="975360"/>
            <a:ext cx="631363" cy="4303777"/>
          </a:xfrm>
          <a:prstGeom prst="rect">
            <a:avLst/>
          </a:prstGeom>
        </p:spPr>
        <p:txBody>
          <a:bodyPr vert="vert270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99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AAEFA-0C42-453D-A6E5-3F59F7670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20" y="169683"/>
            <a:ext cx="10900678" cy="8056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E45AA-0B43-4DFD-88B5-BE9999122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320" y="1148862"/>
            <a:ext cx="10900678" cy="53440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5F98D-B0F5-4530-9BB7-366EAC7FE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EEBB3-9C62-4929-8C97-A45554614B7B}" type="slidenum">
              <a:rPr kumimoji="0" lang="en-ZA" sz="1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34DF62C-0932-4E66-AC02-0FC5C817F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142" y="975360"/>
            <a:ext cx="631363" cy="4303777"/>
          </a:xfrm>
          <a:prstGeom prst="rect">
            <a:avLst/>
          </a:prstGeom>
        </p:spPr>
        <p:txBody>
          <a:bodyPr vert="vert270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28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1E016D-178E-6B8D-433B-CF60F96F9C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80960" y="0"/>
            <a:ext cx="451104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A7EC94F-3B54-7C7E-4884-1AE0ADEF4906}"/>
              </a:ext>
            </a:extLst>
          </p:cNvPr>
          <p:cNvSpPr/>
          <p:nvPr userDrawn="1"/>
        </p:nvSpPr>
        <p:spPr>
          <a:xfrm>
            <a:off x="7800392" y="790575"/>
            <a:ext cx="3381414" cy="5041237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9F49451-4838-088B-7C99-87EA8694A925}"/>
              </a:ext>
            </a:extLst>
          </p:cNvPr>
          <p:cNvCxnSpPr>
            <a:cxnSpLocks/>
          </p:cNvCxnSpPr>
          <p:nvPr userDrawn="1"/>
        </p:nvCxnSpPr>
        <p:spPr>
          <a:xfrm>
            <a:off x="8069105" y="4526202"/>
            <a:ext cx="2843989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61B1CCA4-4C72-BFF1-E5B3-0BBEF7DC8C9E}"/>
              </a:ext>
            </a:extLst>
          </p:cNvPr>
          <p:cNvSpPr txBox="1">
            <a:spLocks/>
          </p:cNvSpPr>
          <p:nvPr userDrawn="1"/>
        </p:nvSpPr>
        <p:spPr>
          <a:xfrm>
            <a:off x="7939829" y="3525960"/>
            <a:ext cx="2999761" cy="145495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FA02E4-7A24-DC79-27F8-84A6D6CE06DD}"/>
              </a:ext>
            </a:extLst>
          </p:cNvPr>
          <p:cNvSpPr/>
          <p:nvPr userDrawn="1"/>
        </p:nvSpPr>
        <p:spPr>
          <a:xfrm>
            <a:off x="7800392" y="5742352"/>
            <a:ext cx="3381414" cy="99252"/>
          </a:xfrm>
          <a:prstGeom prst="rect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44C827-5732-1C6F-F878-27CDCBDC3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0936" y="3523962"/>
            <a:ext cx="2843989" cy="8056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endParaRPr lang="en-ZA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D39E32D-B3AE-FCA9-F864-0AC25BD3972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4208" y="893432"/>
            <a:ext cx="6497033" cy="48355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46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8_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What is Leadership? Definition, Meaning &amp; Importance | Emeritus">
            <a:extLst>
              <a:ext uri="{FF2B5EF4-FFF2-40B4-BE49-F238E27FC236}">
                <a16:creationId xmlns:a16="http://schemas.microsoft.com/office/drawing/2014/main" id="{DE8FF530-6A83-43CF-B8FC-13EA7B2D3D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01"/>
          <a:stretch/>
        </p:blipFill>
        <p:spPr bwMode="auto">
          <a:xfrm>
            <a:off x="9450005" y="8130"/>
            <a:ext cx="2741995" cy="685258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6132E36-A78F-4C9C-ABC3-8E68AE7FDE31}"/>
              </a:ext>
            </a:extLst>
          </p:cNvPr>
          <p:cNvSpPr/>
          <p:nvPr/>
        </p:nvSpPr>
        <p:spPr>
          <a:xfrm>
            <a:off x="7678615" y="19335"/>
            <a:ext cx="4513385" cy="6852580"/>
          </a:xfrm>
          <a:prstGeom prst="rect">
            <a:avLst/>
          </a:prstGeom>
          <a:gradFill flip="none" rotWithShape="1">
            <a:gsLst>
              <a:gs pos="0">
                <a:srgbClr val="C4BDB7"/>
              </a:gs>
              <a:gs pos="50000">
                <a:srgbClr val="C4BEB9"/>
              </a:gs>
              <a:gs pos="100000">
                <a:srgbClr val="B3ADA7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B6F5EC2-528F-4E4C-8C59-EAF51F72D89C}"/>
              </a:ext>
            </a:extLst>
          </p:cNvPr>
          <p:cNvGrpSpPr/>
          <p:nvPr/>
        </p:nvGrpSpPr>
        <p:grpSpPr>
          <a:xfrm>
            <a:off x="8133806" y="2710"/>
            <a:ext cx="3048000" cy="5041237"/>
            <a:chOff x="8133806" y="2710"/>
            <a:chExt cx="3048000" cy="504123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8CB678C-FF1B-4F64-8715-248BBEEF0F49}"/>
                </a:ext>
              </a:extLst>
            </p:cNvPr>
            <p:cNvGrpSpPr/>
            <p:nvPr userDrawn="1"/>
          </p:nvGrpSpPr>
          <p:grpSpPr>
            <a:xfrm>
              <a:off x="8133806" y="2710"/>
              <a:ext cx="3048000" cy="5041237"/>
              <a:chOff x="8133806" y="991663"/>
              <a:chExt cx="3048000" cy="5041237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63CC313-81BF-4BB2-AE99-BB5E61977E8E}"/>
                  </a:ext>
                </a:extLst>
              </p:cNvPr>
              <p:cNvSpPr/>
              <p:nvPr userDrawn="1"/>
            </p:nvSpPr>
            <p:spPr>
              <a:xfrm>
                <a:off x="8133806" y="991663"/>
                <a:ext cx="3048000" cy="504123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211470AC-52B3-420C-BB52-814397DD45F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376023" y="1632673"/>
                <a:ext cx="2563566" cy="868210"/>
              </a:xfrm>
              <a:prstGeom prst="rect">
                <a:avLst/>
              </a:prstGeom>
            </p:spPr>
          </p:pic>
        </p:grp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3F31FC5-6DE2-4A0A-BE16-77FF8A93EA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376023" y="3694474"/>
              <a:ext cx="2563566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8D58E247-E860-4877-BE6F-EE05486B41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376023" y="4003768"/>
              <a:ext cx="2563566" cy="736417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8402CAD-F70F-4682-994F-105A34DFBD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3805" y="1548000"/>
            <a:ext cx="3047999" cy="1242825"/>
          </a:xfrm>
        </p:spPr>
        <p:txBody>
          <a:bodyPr anchor="t" anchorCtr="0">
            <a:normAutofit/>
          </a:bodyPr>
          <a:lstStyle>
            <a:lvl1pPr algn="ctr">
              <a:lnSpc>
                <a:spcPct val="100000"/>
              </a:lnSpc>
              <a:defRPr sz="2400" b="1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</a:t>
            </a:r>
            <a:endParaRPr lang="en-ZA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3919C5E2-2296-4BE6-90F8-0BA4C8786B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33803" y="2897507"/>
            <a:ext cx="3047999" cy="723591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2000" b="0" cap="none" baseline="0">
                <a:solidFill>
                  <a:schemeClr val="bg1"/>
                </a:solidFill>
                <a:latin typeface="+mj-lt"/>
              </a:defRPr>
            </a:lvl1pPr>
            <a:lvl2pPr algn="ctr">
              <a:defRPr sz="2800" b="0" cap="none" baseline="0"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6CC53BE-28D4-6269-05FB-C29D7BAD62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4575" y="5277860"/>
            <a:ext cx="6413500" cy="7242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3600" b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8BD76916-5786-A5EB-450D-BAFCABF9FA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4575" y="6011285"/>
            <a:ext cx="6413500" cy="7242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Name of Presenter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F2F885B2-B1C1-3E05-6877-4E6C506050B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27716" y="261363"/>
            <a:ext cx="6497033" cy="48355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299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401">
          <p15:clr>
            <a:srgbClr val="FBAE40"/>
          </p15:clr>
        </p15:guide>
        <p15:guide id="2" pos="3840">
          <p15:clr>
            <a:srgbClr val="FBAE40"/>
          </p15:clr>
        </p15:guide>
        <p15:guide id="3" pos="4271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Section Break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FD32C148-C5DE-4E30-8CD5-733434DD5B5B}"/>
              </a:ext>
            </a:extLst>
          </p:cNvPr>
          <p:cNvSpPr/>
          <p:nvPr/>
        </p:nvSpPr>
        <p:spPr>
          <a:xfrm>
            <a:off x="2838450" y="664845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08B2560-6D27-4AAA-8B2E-A7D32214909E}"/>
              </a:ext>
            </a:extLst>
          </p:cNvPr>
          <p:cNvSpPr/>
          <p:nvPr/>
        </p:nvSpPr>
        <p:spPr>
          <a:xfrm>
            <a:off x="2838450" y="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2D12F56-CB3C-431D-9BCE-BA8CF7FAE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64933" y="5163560"/>
            <a:ext cx="6497033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5FA78A3-ECAB-4E4E-AD2E-973A0B97C2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64933" y="5981700"/>
            <a:ext cx="6497033" cy="63000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Name of Presenter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401705-2464-44CC-AD25-0E0EB24F8F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8526" y="6495854"/>
            <a:ext cx="808088" cy="338497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B30290A-5095-586E-E1B8-267901945C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764933" y="232788"/>
            <a:ext cx="6497033" cy="48355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37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1E016D-178E-6B8D-433B-CF60F96F9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960" y="0"/>
            <a:ext cx="451104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A7EC94F-3B54-7C7E-4884-1AE0ADEF4906}"/>
              </a:ext>
            </a:extLst>
          </p:cNvPr>
          <p:cNvSpPr/>
          <p:nvPr/>
        </p:nvSpPr>
        <p:spPr>
          <a:xfrm>
            <a:off x="7800392" y="790575"/>
            <a:ext cx="3381414" cy="5041237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9F49451-4838-088B-7C99-87EA8694A925}"/>
              </a:ext>
            </a:extLst>
          </p:cNvPr>
          <p:cNvCxnSpPr>
            <a:cxnSpLocks/>
          </p:cNvCxnSpPr>
          <p:nvPr/>
        </p:nvCxnSpPr>
        <p:spPr>
          <a:xfrm>
            <a:off x="8069105" y="4526202"/>
            <a:ext cx="2843989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61B1CCA4-4C72-BFF1-E5B3-0BBEF7DC8C9E}"/>
              </a:ext>
            </a:extLst>
          </p:cNvPr>
          <p:cNvSpPr txBox="1">
            <a:spLocks/>
          </p:cNvSpPr>
          <p:nvPr/>
        </p:nvSpPr>
        <p:spPr>
          <a:xfrm>
            <a:off x="7939829" y="3525960"/>
            <a:ext cx="2999761" cy="145495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FA02E4-7A24-DC79-27F8-84A6D6CE06DD}"/>
              </a:ext>
            </a:extLst>
          </p:cNvPr>
          <p:cNvSpPr/>
          <p:nvPr/>
        </p:nvSpPr>
        <p:spPr>
          <a:xfrm>
            <a:off x="7800392" y="5742352"/>
            <a:ext cx="3381414" cy="99252"/>
          </a:xfrm>
          <a:prstGeom prst="rect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44C827-5732-1C6F-F878-27CDCBDC3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0936" y="3523962"/>
            <a:ext cx="2843989" cy="8056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endParaRPr lang="en-ZA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D39E32D-B3AE-FCA9-F864-0AC25BD3972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4208" y="893432"/>
            <a:ext cx="6497033" cy="48355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16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AAEFA-0C42-453D-A6E5-3F59F7670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20" y="169683"/>
            <a:ext cx="10900678" cy="8056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E45AA-0B43-4DFD-88B5-BE9999122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320" y="1171575"/>
            <a:ext cx="10900678" cy="532130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5F98D-B0F5-4530-9BB7-366EAC7FE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EEBB3-9C62-4929-8C97-A45554614B7B}" type="slidenum">
              <a:rPr kumimoji="0" lang="en-ZA" sz="1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34DF62C-0932-4E66-AC02-0FC5C817F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142" y="975360"/>
            <a:ext cx="631363" cy="4303777"/>
          </a:xfrm>
          <a:prstGeom prst="rect">
            <a:avLst/>
          </a:prstGeom>
        </p:spPr>
        <p:txBody>
          <a:bodyPr vert="vert270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46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AAEFA-0C42-453D-A6E5-3F59F7670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20" y="169683"/>
            <a:ext cx="10900678" cy="8056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E45AA-0B43-4DFD-88B5-BE9999122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320" y="1162050"/>
            <a:ext cx="10900678" cy="53308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5F98D-B0F5-4530-9BB7-366EAC7FE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EEBB3-9C62-4929-8C97-A45554614B7B}" type="slidenum">
              <a:rPr kumimoji="0" lang="en-ZA" sz="1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34DF62C-0932-4E66-AC02-0FC5C817F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142" y="975360"/>
            <a:ext cx="631363" cy="4303777"/>
          </a:xfrm>
          <a:prstGeom prst="rect">
            <a:avLst/>
          </a:prstGeom>
        </p:spPr>
        <p:txBody>
          <a:bodyPr vert="vert270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58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AAEFA-0C42-453D-A6E5-3F59F7670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20" y="169683"/>
            <a:ext cx="10900678" cy="8056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E45AA-0B43-4DFD-88B5-BE9999122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320" y="1148862"/>
            <a:ext cx="10900678" cy="53440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5F98D-B0F5-4530-9BB7-366EAC7FE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EEBB3-9C62-4929-8C97-A45554614B7B}" type="slidenum">
              <a:rPr kumimoji="0" lang="en-ZA" sz="1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34DF62C-0932-4E66-AC02-0FC5C817F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142" y="975360"/>
            <a:ext cx="631363" cy="4303777"/>
          </a:xfrm>
          <a:prstGeom prst="rect">
            <a:avLst/>
          </a:prstGeom>
        </p:spPr>
        <p:txBody>
          <a:bodyPr vert="vert270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53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What is Leadership? Definition, Meaning &amp; Importance | Emeritus">
            <a:extLst>
              <a:ext uri="{FF2B5EF4-FFF2-40B4-BE49-F238E27FC236}">
                <a16:creationId xmlns:a16="http://schemas.microsoft.com/office/drawing/2014/main" id="{DE8FF530-6A83-43CF-B8FC-13EA7B2D3D1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01"/>
          <a:stretch/>
        </p:blipFill>
        <p:spPr bwMode="auto">
          <a:xfrm>
            <a:off x="9450005" y="8130"/>
            <a:ext cx="2741995" cy="685258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6132E36-A78F-4C9C-ABC3-8E68AE7FDE31}"/>
              </a:ext>
            </a:extLst>
          </p:cNvPr>
          <p:cNvSpPr/>
          <p:nvPr userDrawn="1"/>
        </p:nvSpPr>
        <p:spPr>
          <a:xfrm>
            <a:off x="7678615" y="19335"/>
            <a:ext cx="4513385" cy="6852580"/>
          </a:xfrm>
          <a:prstGeom prst="rect">
            <a:avLst/>
          </a:prstGeom>
          <a:gradFill flip="none" rotWithShape="1">
            <a:gsLst>
              <a:gs pos="0">
                <a:srgbClr val="C4BDB7"/>
              </a:gs>
              <a:gs pos="50000">
                <a:srgbClr val="C4BEB9"/>
              </a:gs>
              <a:gs pos="100000">
                <a:srgbClr val="B3ADA7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B6F5EC2-528F-4E4C-8C59-EAF51F72D89C}"/>
              </a:ext>
            </a:extLst>
          </p:cNvPr>
          <p:cNvGrpSpPr/>
          <p:nvPr userDrawn="1"/>
        </p:nvGrpSpPr>
        <p:grpSpPr>
          <a:xfrm>
            <a:off x="8133806" y="2710"/>
            <a:ext cx="3048000" cy="5041237"/>
            <a:chOff x="8133806" y="2710"/>
            <a:chExt cx="3048000" cy="504123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8CB678C-FF1B-4F64-8715-248BBEEF0F49}"/>
                </a:ext>
              </a:extLst>
            </p:cNvPr>
            <p:cNvGrpSpPr/>
            <p:nvPr userDrawn="1"/>
          </p:nvGrpSpPr>
          <p:grpSpPr>
            <a:xfrm>
              <a:off x="8133806" y="2710"/>
              <a:ext cx="3048000" cy="5041237"/>
              <a:chOff x="8133806" y="991663"/>
              <a:chExt cx="3048000" cy="5041237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63CC313-81BF-4BB2-AE99-BB5E61977E8E}"/>
                  </a:ext>
                </a:extLst>
              </p:cNvPr>
              <p:cNvSpPr/>
              <p:nvPr userDrawn="1"/>
            </p:nvSpPr>
            <p:spPr>
              <a:xfrm>
                <a:off x="8133806" y="991663"/>
                <a:ext cx="3048000" cy="504123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211470AC-52B3-420C-BB52-814397DD45F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376023" y="1632673"/>
                <a:ext cx="2563566" cy="868210"/>
              </a:xfrm>
              <a:prstGeom prst="rect">
                <a:avLst/>
              </a:prstGeom>
            </p:spPr>
          </p:pic>
        </p:grp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3F31FC5-6DE2-4A0A-BE16-77FF8A93EA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376023" y="3694474"/>
              <a:ext cx="2563566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8D58E247-E860-4877-BE6F-EE05486B41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376023" y="4003768"/>
              <a:ext cx="2563566" cy="736417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8402CAD-F70F-4682-994F-105A34DFBD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3805" y="1548000"/>
            <a:ext cx="3047999" cy="1242825"/>
          </a:xfrm>
        </p:spPr>
        <p:txBody>
          <a:bodyPr anchor="t" anchorCtr="0">
            <a:normAutofit/>
          </a:bodyPr>
          <a:lstStyle>
            <a:lvl1pPr algn="ctr">
              <a:lnSpc>
                <a:spcPct val="100000"/>
              </a:lnSpc>
              <a:defRPr sz="2400" b="1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</a:t>
            </a:r>
            <a:endParaRPr lang="en-ZA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3919C5E2-2296-4BE6-90F8-0BA4C8786B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33803" y="2897507"/>
            <a:ext cx="3047999" cy="723591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2000" b="0" cap="none" baseline="0">
                <a:solidFill>
                  <a:schemeClr val="bg1"/>
                </a:solidFill>
                <a:latin typeface="+mj-lt"/>
              </a:defRPr>
            </a:lvl1pPr>
            <a:lvl2pPr algn="ctr">
              <a:defRPr sz="2800" b="0" cap="none" baseline="0"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6CC53BE-28D4-6269-05FB-C29D7BAD62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4575" y="5277860"/>
            <a:ext cx="6413500" cy="7242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3600" b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8BD76916-5786-A5EB-450D-BAFCABF9FA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4575" y="6011285"/>
            <a:ext cx="6413500" cy="7242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Name of Presenter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F2F885B2-B1C1-3E05-6877-4E6C506050B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27716" y="261363"/>
            <a:ext cx="6497033" cy="48355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300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401">
          <p15:clr>
            <a:srgbClr val="FBAE40"/>
          </p15:clr>
        </p15:guide>
        <p15:guide id="2" pos="3840">
          <p15:clr>
            <a:srgbClr val="FBAE40"/>
          </p15:clr>
        </p15:guide>
        <p15:guide id="3" pos="4271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Break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FD32C148-C5DE-4E30-8CD5-733434DD5B5B}"/>
              </a:ext>
            </a:extLst>
          </p:cNvPr>
          <p:cNvSpPr/>
          <p:nvPr userDrawn="1"/>
        </p:nvSpPr>
        <p:spPr>
          <a:xfrm>
            <a:off x="2838450" y="664845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08B2560-6D27-4AAA-8B2E-A7D32214909E}"/>
              </a:ext>
            </a:extLst>
          </p:cNvPr>
          <p:cNvSpPr/>
          <p:nvPr userDrawn="1"/>
        </p:nvSpPr>
        <p:spPr>
          <a:xfrm>
            <a:off x="2838450" y="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2D12F56-CB3C-431D-9BCE-BA8CF7FAE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64933" y="5163560"/>
            <a:ext cx="6497033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5FA78A3-ECAB-4E4E-AD2E-973A0B97C2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64933" y="5981700"/>
            <a:ext cx="6497033" cy="63000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Name of Presenter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401705-2464-44CC-AD25-0E0EB24F8F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8526" y="6495854"/>
            <a:ext cx="808088" cy="338497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B30290A-5095-586E-E1B8-267901945C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764933" y="232788"/>
            <a:ext cx="6497033" cy="48355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15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1E016D-178E-6B8D-433B-CF60F96F9C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80960" y="0"/>
            <a:ext cx="451104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A7EC94F-3B54-7C7E-4884-1AE0ADEF4906}"/>
              </a:ext>
            </a:extLst>
          </p:cNvPr>
          <p:cNvSpPr/>
          <p:nvPr userDrawn="1"/>
        </p:nvSpPr>
        <p:spPr>
          <a:xfrm>
            <a:off x="7800392" y="790575"/>
            <a:ext cx="3381414" cy="5041237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9F49451-4838-088B-7C99-87EA8694A925}"/>
              </a:ext>
            </a:extLst>
          </p:cNvPr>
          <p:cNvCxnSpPr>
            <a:cxnSpLocks/>
          </p:cNvCxnSpPr>
          <p:nvPr userDrawn="1"/>
        </p:nvCxnSpPr>
        <p:spPr>
          <a:xfrm>
            <a:off x="8069105" y="4526202"/>
            <a:ext cx="2843989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61B1CCA4-4C72-BFF1-E5B3-0BBEF7DC8C9E}"/>
              </a:ext>
            </a:extLst>
          </p:cNvPr>
          <p:cNvSpPr txBox="1">
            <a:spLocks/>
          </p:cNvSpPr>
          <p:nvPr userDrawn="1"/>
        </p:nvSpPr>
        <p:spPr>
          <a:xfrm>
            <a:off x="7939829" y="3525960"/>
            <a:ext cx="2999761" cy="145495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FA02E4-7A24-DC79-27F8-84A6D6CE06DD}"/>
              </a:ext>
            </a:extLst>
          </p:cNvPr>
          <p:cNvSpPr/>
          <p:nvPr userDrawn="1"/>
        </p:nvSpPr>
        <p:spPr>
          <a:xfrm>
            <a:off x="7800392" y="5742352"/>
            <a:ext cx="3381414" cy="99252"/>
          </a:xfrm>
          <a:prstGeom prst="rect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44C827-5732-1C6F-F878-27CDCBDC3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0936" y="3523962"/>
            <a:ext cx="2843989" cy="8056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endParaRPr lang="en-ZA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D39E32D-B3AE-FCA9-F864-0AC25BD3972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4208" y="893432"/>
            <a:ext cx="6497033" cy="48355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96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Break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FD32C148-C5DE-4E30-8CD5-733434DD5B5B}"/>
              </a:ext>
            </a:extLst>
          </p:cNvPr>
          <p:cNvSpPr/>
          <p:nvPr userDrawn="1"/>
        </p:nvSpPr>
        <p:spPr>
          <a:xfrm>
            <a:off x="2838450" y="664845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08B2560-6D27-4AAA-8B2E-A7D32214909E}"/>
              </a:ext>
            </a:extLst>
          </p:cNvPr>
          <p:cNvSpPr/>
          <p:nvPr userDrawn="1"/>
        </p:nvSpPr>
        <p:spPr>
          <a:xfrm>
            <a:off x="2838450" y="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2D12F56-CB3C-431D-9BCE-BA8CF7FAE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06700" y="2810885"/>
            <a:ext cx="64135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5FA78A3-ECAB-4E4E-AD2E-973A0B97C2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06700" y="3496685"/>
            <a:ext cx="64135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Name of Presenter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401705-2464-44CC-AD25-0E0EB24F8F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526" y="6495854"/>
            <a:ext cx="808088" cy="33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902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AAEFA-0C42-453D-A6E5-3F59F7670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930FE5C-017E-4D08-8182-35F05C0788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132"/>
          <a:stretch/>
        </p:blipFill>
        <p:spPr>
          <a:xfrm>
            <a:off x="431815" y="1503776"/>
            <a:ext cx="11760185" cy="463290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201C392-F9C6-4063-9E8C-B2E253EF1637}"/>
              </a:ext>
            </a:extLst>
          </p:cNvPr>
          <p:cNvSpPr/>
          <p:nvPr userDrawn="1"/>
        </p:nvSpPr>
        <p:spPr>
          <a:xfrm>
            <a:off x="0" y="0"/>
            <a:ext cx="70188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5F98D-B0F5-4530-9BB7-366EAC7FE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EEBB3-9C62-4929-8C97-A45554614B7B}" type="slidenum">
              <a:rPr kumimoji="0" lang="en-ZA" sz="1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34DF62C-0932-4E66-AC02-0FC5C817F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142" y="975360"/>
            <a:ext cx="631363" cy="4303777"/>
          </a:xfrm>
          <a:prstGeom prst="rect">
            <a:avLst/>
          </a:prstGeom>
        </p:spPr>
        <p:txBody>
          <a:bodyPr vert="vert270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prstClr val="white"/>
                </a:solidFill>
              </a:rPr>
              <a:t>Harmony Safety presentation</a:t>
            </a:r>
            <a:endParaRPr kumimoji="0" lang="en-ZA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D40E8D0-2580-4A3B-8CEE-E5CBF5639C4B}"/>
              </a:ext>
            </a:extLst>
          </p:cNvPr>
          <p:cNvGrpSpPr/>
          <p:nvPr userDrawn="1"/>
        </p:nvGrpSpPr>
        <p:grpSpPr>
          <a:xfrm>
            <a:off x="10561680" y="169683"/>
            <a:ext cx="1630320" cy="548066"/>
            <a:chOff x="9327454" y="890349"/>
            <a:chExt cx="1630320" cy="54806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2991E68-C427-4DED-B080-1A8AE43676EE}"/>
                </a:ext>
              </a:extLst>
            </p:cNvPr>
            <p:cNvSpPr/>
            <p:nvPr userDrawn="1"/>
          </p:nvSpPr>
          <p:spPr>
            <a:xfrm>
              <a:off x="9327454" y="890349"/>
              <a:ext cx="1630320" cy="5480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0AAD3015-EF27-4C2C-866C-DB5F13B94B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13764" y="1019802"/>
              <a:ext cx="1065049" cy="306605"/>
            </a:xfrm>
            <a:prstGeom prst="rect">
              <a:avLst/>
            </a:prstGeom>
          </p:spPr>
        </p:pic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3CA9573-B16A-4CFB-BE2A-B0C8132DC48E}"/>
              </a:ext>
            </a:extLst>
          </p:cNvPr>
          <p:cNvCxnSpPr>
            <a:cxnSpLocks/>
          </p:cNvCxnSpPr>
          <p:nvPr userDrawn="1"/>
        </p:nvCxnSpPr>
        <p:spPr>
          <a:xfrm>
            <a:off x="1036320" y="6655837"/>
            <a:ext cx="1113736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F347335-E935-42B3-B200-697FA884D43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301418" y="5874200"/>
            <a:ext cx="1132625" cy="38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5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Break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5CA3640-128F-4312-887B-316EBE458ED7}"/>
              </a:ext>
            </a:extLst>
          </p:cNvPr>
          <p:cNvSpPr/>
          <p:nvPr userDrawn="1"/>
        </p:nvSpPr>
        <p:spPr>
          <a:xfrm>
            <a:off x="0" y="4191000"/>
            <a:ext cx="12192000" cy="1657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BA9693B-28A2-4414-9A0C-BD58D05D8304}"/>
              </a:ext>
            </a:extLst>
          </p:cNvPr>
          <p:cNvSpPr/>
          <p:nvPr userDrawn="1"/>
        </p:nvSpPr>
        <p:spPr>
          <a:xfrm>
            <a:off x="2819400" y="4191000"/>
            <a:ext cx="6381750" cy="1657350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D32C148-C5DE-4E30-8CD5-733434DD5B5B}"/>
              </a:ext>
            </a:extLst>
          </p:cNvPr>
          <p:cNvSpPr/>
          <p:nvPr userDrawn="1"/>
        </p:nvSpPr>
        <p:spPr>
          <a:xfrm>
            <a:off x="2838450" y="664845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08B2560-6D27-4AAA-8B2E-A7D32214909E}"/>
              </a:ext>
            </a:extLst>
          </p:cNvPr>
          <p:cNvSpPr/>
          <p:nvPr userDrawn="1"/>
        </p:nvSpPr>
        <p:spPr>
          <a:xfrm>
            <a:off x="2838450" y="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2D12F56-CB3C-431D-9BCE-BA8CF7FAE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06700" y="4450499"/>
            <a:ext cx="64135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5FA78A3-ECAB-4E4E-AD2E-973A0B97C2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06700" y="5136299"/>
            <a:ext cx="64135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Name of Presenter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EB33-2CFC-4579-BB6E-9367C72BB1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06700" y="774700"/>
            <a:ext cx="6400800" cy="530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6D1DBE-64DD-4CF9-B982-AB1BF69C0E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526" y="6495854"/>
            <a:ext cx="808088" cy="33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0072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Break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5CA3640-128F-4312-887B-316EBE458ED7}"/>
              </a:ext>
            </a:extLst>
          </p:cNvPr>
          <p:cNvSpPr/>
          <p:nvPr userDrawn="1"/>
        </p:nvSpPr>
        <p:spPr>
          <a:xfrm>
            <a:off x="0" y="4191000"/>
            <a:ext cx="12192000" cy="16573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BA9693B-28A2-4414-9A0C-BD58D05D8304}"/>
              </a:ext>
            </a:extLst>
          </p:cNvPr>
          <p:cNvSpPr/>
          <p:nvPr userDrawn="1"/>
        </p:nvSpPr>
        <p:spPr>
          <a:xfrm>
            <a:off x="2819400" y="4191000"/>
            <a:ext cx="6381750" cy="1657350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D32C148-C5DE-4E30-8CD5-733434DD5B5B}"/>
              </a:ext>
            </a:extLst>
          </p:cNvPr>
          <p:cNvSpPr/>
          <p:nvPr userDrawn="1"/>
        </p:nvSpPr>
        <p:spPr>
          <a:xfrm>
            <a:off x="2838450" y="664845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08B2560-6D27-4AAA-8B2E-A7D32214909E}"/>
              </a:ext>
            </a:extLst>
          </p:cNvPr>
          <p:cNvSpPr/>
          <p:nvPr userDrawn="1"/>
        </p:nvSpPr>
        <p:spPr>
          <a:xfrm>
            <a:off x="2838450" y="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2D12F56-CB3C-431D-9BCE-BA8CF7FAE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06700" y="4450499"/>
            <a:ext cx="64135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5FA78A3-ECAB-4E4E-AD2E-973A0B97C2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06700" y="5136299"/>
            <a:ext cx="64135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Name of Presenter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EB33-2CFC-4579-BB6E-9367C72BB1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06700" y="774700"/>
            <a:ext cx="6400800" cy="530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3C796D-F44D-4B83-9143-D0085832D2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526" y="6495854"/>
            <a:ext cx="808088" cy="33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1726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5CA3640-128F-4312-887B-316EBE458ED7}"/>
              </a:ext>
            </a:extLst>
          </p:cNvPr>
          <p:cNvSpPr/>
          <p:nvPr userDrawn="1"/>
        </p:nvSpPr>
        <p:spPr>
          <a:xfrm>
            <a:off x="0" y="4191000"/>
            <a:ext cx="12192000" cy="16573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D32C148-C5DE-4E30-8CD5-733434DD5B5B}"/>
              </a:ext>
            </a:extLst>
          </p:cNvPr>
          <p:cNvSpPr/>
          <p:nvPr userDrawn="1"/>
        </p:nvSpPr>
        <p:spPr>
          <a:xfrm>
            <a:off x="2838450" y="664845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08B2560-6D27-4AAA-8B2E-A7D32214909E}"/>
              </a:ext>
            </a:extLst>
          </p:cNvPr>
          <p:cNvSpPr/>
          <p:nvPr userDrawn="1"/>
        </p:nvSpPr>
        <p:spPr>
          <a:xfrm>
            <a:off x="2838450" y="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EB33-2CFC-4579-BB6E-9367C72BB1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06700" y="774700"/>
            <a:ext cx="6400800" cy="530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388C2-9A35-45AF-8956-519760C453BF}"/>
              </a:ext>
            </a:extLst>
          </p:cNvPr>
          <p:cNvSpPr/>
          <p:nvPr userDrawn="1"/>
        </p:nvSpPr>
        <p:spPr>
          <a:xfrm>
            <a:off x="2819400" y="4191000"/>
            <a:ext cx="6381750" cy="1657350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0D481B-BAA0-4311-9613-36E961B429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06700" y="4450499"/>
            <a:ext cx="64135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3AC89209-28E3-47BF-81C7-6347BE4964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06700" y="5136299"/>
            <a:ext cx="64135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Name of Presenter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A25096-D547-4226-8A4B-51EC683020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526" y="6495854"/>
            <a:ext cx="808088" cy="33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8219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reak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5CA3640-128F-4312-887B-316EBE458ED7}"/>
              </a:ext>
            </a:extLst>
          </p:cNvPr>
          <p:cNvSpPr/>
          <p:nvPr userDrawn="1"/>
        </p:nvSpPr>
        <p:spPr>
          <a:xfrm>
            <a:off x="0" y="4191000"/>
            <a:ext cx="12192000" cy="16573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BA9693B-28A2-4414-9A0C-BD58D05D8304}"/>
              </a:ext>
            </a:extLst>
          </p:cNvPr>
          <p:cNvSpPr/>
          <p:nvPr userDrawn="1"/>
        </p:nvSpPr>
        <p:spPr>
          <a:xfrm>
            <a:off x="2819400" y="4191000"/>
            <a:ext cx="6381750" cy="1657350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D32C148-C5DE-4E30-8CD5-733434DD5B5B}"/>
              </a:ext>
            </a:extLst>
          </p:cNvPr>
          <p:cNvSpPr/>
          <p:nvPr userDrawn="1"/>
        </p:nvSpPr>
        <p:spPr>
          <a:xfrm>
            <a:off x="2838450" y="664845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08B2560-6D27-4AAA-8B2E-A7D32214909E}"/>
              </a:ext>
            </a:extLst>
          </p:cNvPr>
          <p:cNvSpPr/>
          <p:nvPr userDrawn="1"/>
        </p:nvSpPr>
        <p:spPr>
          <a:xfrm>
            <a:off x="2838450" y="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2D12F56-CB3C-431D-9BCE-BA8CF7FAE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06700" y="4450499"/>
            <a:ext cx="64135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5FA78A3-ECAB-4E4E-AD2E-973A0B97C2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06700" y="5136299"/>
            <a:ext cx="64135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Name of Presenter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EB33-2CFC-4579-BB6E-9367C72BB1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06700" y="774700"/>
            <a:ext cx="6400800" cy="530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A30CCD-8520-4875-B8C2-44765EA5AD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526" y="6495854"/>
            <a:ext cx="808088" cy="33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66925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Break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5CA3640-128F-4312-887B-316EBE458ED7}"/>
              </a:ext>
            </a:extLst>
          </p:cNvPr>
          <p:cNvSpPr/>
          <p:nvPr userDrawn="1"/>
        </p:nvSpPr>
        <p:spPr>
          <a:xfrm>
            <a:off x="0" y="4191000"/>
            <a:ext cx="12192000" cy="16573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BA9693B-28A2-4414-9A0C-BD58D05D8304}"/>
              </a:ext>
            </a:extLst>
          </p:cNvPr>
          <p:cNvSpPr/>
          <p:nvPr userDrawn="1"/>
        </p:nvSpPr>
        <p:spPr>
          <a:xfrm>
            <a:off x="2819400" y="4191000"/>
            <a:ext cx="6381750" cy="1657350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D32C148-C5DE-4E30-8CD5-733434DD5B5B}"/>
              </a:ext>
            </a:extLst>
          </p:cNvPr>
          <p:cNvSpPr/>
          <p:nvPr userDrawn="1"/>
        </p:nvSpPr>
        <p:spPr>
          <a:xfrm>
            <a:off x="2838450" y="664845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08B2560-6D27-4AAA-8B2E-A7D32214909E}"/>
              </a:ext>
            </a:extLst>
          </p:cNvPr>
          <p:cNvSpPr/>
          <p:nvPr userDrawn="1"/>
        </p:nvSpPr>
        <p:spPr>
          <a:xfrm>
            <a:off x="2838450" y="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2D12F56-CB3C-431D-9BCE-BA8CF7FAE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06700" y="4450499"/>
            <a:ext cx="64135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5FA78A3-ECAB-4E4E-AD2E-973A0B97C2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06700" y="5136299"/>
            <a:ext cx="64135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Name of Presenter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EB33-2CFC-4579-BB6E-9367C72BB1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06700" y="774700"/>
            <a:ext cx="6400800" cy="5308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97D7FF-3DA4-46F9-8A3D-D3CCFEC865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526" y="6495854"/>
            <a:ext cx="808088" cy="33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810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8150" y="320459"/>
            <a:ext cx="113919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SLIDE HEADING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D465A9-BE52-482E-AD17-46250AD43776}"/>
              </a:ext>
            </a:extLst>
          </p:cNvPr>
          <p:cNvSpPr/>
          <p:nvPr userDrawn="1"/>
        </p:nvSpPr>
        <p:spPr>
          <a:xfrm>
            <a:off x="2838450" y="664845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02CF9A-313C-4547-AFE6-CC3B24263FFF}"/>
              </a:ext>
            </a:extLst>
          </p:cNvPr>
          <p:cNvSpPr/>
          <p:nvPr userDrawn="1"/>
        </p:nvSpPr>
        <p:spPr>
          <a:xfrm>
            <a:off x="2838450" y="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6F78F2-39EF-4774-9416-08CC6C214F51}"/>
              </a:ext>
            </a:extLst>
          </p:cNvPr>
          <p:cNvSpPr/>
          <p:nvPr userDrawn="1"/>
        </p:nvSpPr>
        <p:spPr>
          <a:xfrm flipV="1">
            <a:off x="0" y="1085850"/>
            <a:ext cx="1219200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F0F73930-21EC-4974-8658-726B8C659A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2898" y="1284510"/>
            <a:ext cx="11506202" cy="26114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/>
            </a:lvl1pPr>
            <a:lvl2pPr marL="282575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/>
            </a:lvl2pPr>
          </a:lstStyle>
          <a:p>
            <a:r>
              <a:rPr lang="en-US" dirty="0"/>
              <a:t>Start text here (minimum size is 18pt)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Bullet lists (always use the black dot for bullets – minimum size is 16pt)</a:t>
            </a:r>
          </a:p>
          <a:p>
            <a:pPr marL="576263" lvl="1" indent="-293688">
              <a:buFont typeface="Arial" panose="020B0604020202020204" pitchFamily="34" charset="0"/>
              <a:buChar char="•"/>
            </a:pPr>
            <a:r>
              <a:rPr lang="en-US" dirty="0"/>
              <a:t>Secondary bullet list</a:t>
            </a:r>
          </a:p>
          <a:p>
            <a:pPr marL="576263" lvl="1" indent="-293688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91E1A9-F5F7-4100-A8FE-03A325E206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526" y="6495854"/>
            <a:ext cx="808088" cy="33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538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  <p15:guide id="2" pos="3840">
          <p15:clr>
            <a:srgbClr val="FBAE40"/>
          </p15:clr>
        </p15:guide>
        <p15:guide id="3" pos="264">
          <p15:clr>
            <a:srgbClr val="FBAE40"/>
          </p15:clr>
        </p15:guide>
        <p15:guide id="4" pos="7464">
          <p15:clr>
            <a:srgbClr val="FBAE40"/>
          </p15:clr>
        </p15:guide>
        <p15:guide id="5" orient="horz" pos="912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AAEFA-0C42-453D-A6E5-3F59F7670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20" y="169683"/>
            <a:ext cx="10900678" cy="8056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E45AA-0B43-4DFD-88B5-BE9999122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320" y="1171575"/>
            <a:ext cx="10900678" cy="532130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5F98D-B0F5-4530-9BB7-366EAC7FE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EEBB3-9C62-4929-8C97-A45554614B7B}" type="slidenum">
              <a:rPr kumimoji="0" lang="en-ZA" sz="1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34DF62C-0932-4E66-AC02-0FC5C817F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142" y="975360"/>
            <a:ext cx="631363" cy="4303777"/>
          </a:xfrm>
          <a:prstGeom prst="rect">
            <a:avLst/>
          </a:prstGeom>
        </p:spPr>
        <p:txBody>
          <a:bodyPr vert="vert270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85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AAEFA-0C42-453D-A6E5-3F59F7670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20" y="169683"/>
            <a:ext cx="10900678" cy="8056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E45AA-0B43-4DFD-88B5-BE9999122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320" y="1162050"/>
            <a:ext cx="10900678" cy="53308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5F98D-B0F5-4530-9BB7-366EAC7FE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EEBB3-9C62-4929-8C97-A45554614B7B}" type="slidenum">
              <a:rPr kumimoji="0" lang="en-ZA" sz="1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34DF62C-0932-4E66-AC02-0FC5C817F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142" y="975360"/>
            <a:ext cx="631363" cy="4303777"/>
          </a:xfrm>
          <a:prstGeom prst="rect">
            <a:avLst/>
          </a:prstGeom>
        </p:spPr>
        <p:txBody>
          <a:bodyPr vert="vert270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69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AAEFA-0C42-453D-A6E5-3F59F7670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20" y="169683"/>
            <a:ext cx="10900678" cy="8056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E45AA-0B43-4DFD-88B5-BE9999122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320" y="1148862"/>
            <a:ext cx="10900678" cy="53440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5F98D-B0F5-4530-9BB7-366EAC7FE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EEBB3-9C62-4929-8C97-A45554614B7B}" type="slidenum">
              <a:rPr kumimoji="0" lang="en-ZA" sz="1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34DF62C-0932-4E66-AC02-0FC5C817F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142" y="975360"/>
            <a:ext cx="631363" cy="4303777"/>
          </a:xfrm>
          <a:prstGeom prst="rect">
            <a:avLst/>
          </a:prstGeom>
        </p:spPr>
        <p:txBody>
          <a:bodyPr vert="vert270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229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What is Leadership? Definition, Meaning &amp; Importance | Emeritus">
            <a:extLst>
              <a:ext uri="{FF2B5EF4-FFF2-40B4-BE49-F238E27FC236}">
                <a16:creationId xmlns:a16="http://schemas.microsoft.com/office/drawing/2014/main" id="{DE8FF530-6A83-43CF-B8FC-13EA7B2D3D1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01"/>
          <a:stretch/>
        </p:blipFill>
        <p:spPr bwMode="auto">
          <a:xfrm>
            <a:off x="9450005" y="8130"/>
            <a:ext cx="2741995" cy="685258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6132E36-A78F-4C9C-ABC3-8E68AE7FDE31}"/>
              </a:ext>
            </a:extLst>
          </p:cNvPr>
          <p:cNvSpPr/>
          <p:nvPr userDrawn="1"/>
        </p:nvSpPr>
        <p:spPr>
          <a:xfrm>
            <a:off x="7678615" y="19335"/>
            <a:ext cx="4513385" cy="6852580"/>
          </a:xfrm>
          <a:prstGeom prst="rect">
            <a:avLst/>
          </a:prstGeom>
          <a:gradFill flip="none" rotWithShape="1">
            <a:gsLst>
              <a:gs pos="0">
                <a:srgbClr val="C4BDB7"/>
              </a:gs>
              <a:gs pos="50000">
                <a:srgbClr val="C4BEB9"/>
              </a:gs>
              <a:gs pos="100000">
                <a:srgbClr val="B3ADA7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B6F5EC2-528F-4E4C-8C59-EAF51F72D89C}"/>
              </a:ext>
            </a:extLst>
          </p:cNvPr>
          <p:cNvGrpSpPr/>
          <p:nvPr userDrawn="1"/>
        </p:nvGrpSpPr>
        <p:grpSpPr>
          <a:xfrm>
            <a:off x="8133806" y="2710"/>
            <a:ext cx="3048000" cy="5041237"/>
            <a:chOff x="8133806" y="2710"/>
            <a:chExt cx="3048000" cy="504123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8CB678C-FF1B-4F64-8715-248BBEEF0F49}"/>
                </a:ext>
              </a:extLst>
            </p:cNvPr>
            <p:cNvGrpSpPr/>
            <p:nvPr userDrawn="1"/>
          </p:nvGrpSpPr>
          <p:grpSpPr>
            <a:xfrm>
              <a:off x="8133806" y="2710"/>
              <a:ext cx="3048000" cy="5041237"/>
              <a:chOff x="8133806" y="991663"/>
              <a:chExt cx="3048000" cy="5041237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63CC313-81BF-4BB2-AE99-BB5E61977E8E}"/>
                  </a:ext>
                </a:extLst>
              </p:cNvPr>
              <p:cNvSpPr/>
              <p:nvPr userDrawn="1"/>
            </p:nvSpPr>
            <p:spPr>
              <a:xfrm>
                <a:off x="8133806" y="991663"/>
                <a:ext cx="3048000" cy="504123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211470AC-52B3-420C-BB52-814397DD45F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376023" y="1632673"/>
                <a:ext cx="2563566" cy="868210"/>
              </a:xfrm>
              <a:prstGeom prst="rect">
                <a:avLst/>
              </a:prstGeom>
            </p:spPr>
          </p:pic>
        </p:grp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3F31FC5-6DE2-4A0A-BE16-77FF8A93EA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376023" y="3694474"/>
              <a:ext cx="2563566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8D58E247-E860-4877-BE6F-EE05486B41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376023" y="4003768"/>
              <a:ext cx="2563566" cy="736417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8402CAD-F70F-4682-994F-105A34DFBD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3805" y="1548000"/>
            <a:ext cx="3047999" cy="1242825"/>
          </a:xfrm>
        </p:spPr>
        <p:txBody>
          <a:bodyPr anchor="t" anchorCtr="0">
            <a:normAutofit/>
          </a:bodyPr>
          <a:lstStyle>
            <a:lvl1pPr algn="ctr">
              <a:lnSpc>
                <a:spcPct val="100000"/>
              </a:lnSpc>
              <a:defRPr sz="2400" b="1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</a:t>
            </a:r>
            <a:endParaRPr lang="en-ZA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3919C5E2-2296-4BE6-90F8-0BA4C8786B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33803" y="2897507"/>
            <a:ext cx="3047999" cy="723591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2000" b="0" cap="none" baseline="0">
                <a:solidFill>
                  <a:schemeClr val="bg1"/>
                </a:solidFill>
                <a:latin typeface="+mj-lt"/>
              </a:defRPr>
            </a:lvl1pPr>
            <a:lvl2pPr algn="ctr">
              <a:defRPr sz="2800" b="0" cap="none" baseline="0"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GB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6CC53BE-28D4-6269-05FB-C29D7BAD62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4575" y="5277860"/>
            <a:ext cx="6413500" cy="7242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3600" b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8BD76916-5786-A5EB-450D-BAFCABF9FA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4575" y="6011285"/>
            <a:ext cx="6413500" cy="7242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Name of Presenter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F2F885B2-B1C1-3E05-6877-4E6C506050B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27716" y="261363"/>
            <a:ext cx="6497033" cy="48355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1323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401">
          <p15:clr>
            <a:srgbClr val="FBAE40"/>
          </p15:clr>
        </p15:guide>
        <p15:guide id="2" pos="3840">
          <p15:clr>
            <a:srgbClr val="FBAE40"/>
          </p15:clr>
        </p15:guide>
        <p15:guide id="3" pos="427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AAEFA-0C42-453D-A6E5-3F59F7670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20" y="169683"/>
            <a:ext cx="10900678" cy="805677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E45AA-0B43-4DFD-88B5-BE9999122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320" y="1171575"/>
            <a:ext cx="10900678" cy="532130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5F98D-B0F5-4530-9BB7-366EAC7FE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EEBB3-9C62-4929-8C97-A45554614B7B}" type="slidenum">
              <a:rPr kumimoji="0" lang="en-ZA" sz="1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34DF62C-0932-4E66-AC02-0FC5C817F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142" y="975360"/>
            <a:ext cx="631363" cy="4303777"/>
          </a:xfrm>
          <a:prstGeom prst="rect">
            <a:avLst/>
          </a:prstGeom>
        </p:spPr>
        <p:txBody>
          <a:bodyPr vert="vert270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71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Break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FD32C148-C5DE-4E30-8CD5-733434DD5B5B}"/>
              </a:ext>
            </a:extLst>
          </p:cNvPr>
          <p:cNvSpPr/>
          <p:nvPr userDrawn="1"/>
        </p:nvSpPr>
        <p:spPr>
          <a:xfrm>
            <a:off x="2838450" y="664845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08B2560-6D27-4AAA-8B2E-A7D32214909E}"/>
              </a:ext>
            </a:extLst>
          </p:cNvPr>
          <p:cNvSpPr/>
          <p:nvPr userDrawn="1"/>
        </p:nvSpPr>
        <p:spPr>
          <a:xfrm>
            <a:off x="2838450" y="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2D12F56-CB3C-431D-9BCE-BA8CF7FAEA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64933" y="5163560"/>
            <a:ext cx="6497033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5FA78A3-ECAB-4E4E-AD2E-973A0B97C2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64933" y="5981700"/>
            <a:ext cx="6497033" cy="63000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Name of Presenter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401705-2464-44CC-AD25-0E0EB24F8F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8526" y="6495854"/>
            <a:ext cx="808088" cy="338497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B30290A-5095-586E-E1B8-267901945C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764933" y="232788"/>
            <a:ext cx="6497033" cy="48355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47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1E016D-178E-6B8D-433B-CF60F96F9C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80960" y="0"/>
            <a:ext cx="451104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A7EC94F-3B54-7C7E-4884-1AE0ADEF4906}"/>
              </a:ext>
            </a:extLst>
          </p:cNvPr>
          <p:cNvSpPr/>
          <p:nvPr userDrawn="1"/>
        </p:nvSpPr>
        <p:spPr>
          <a:xfrm>
            <a:off x="7800392" y="790575"/>
            <a:ext cx="3381414" cy="5041237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9F49451-4838-088B-7C99-87EA8694A925}"/>
              </a:ext>
            </a:extLst>
          </p:cNvPr>
          <p:cNvCxnSpPr>
            <a:cxnSpLocks/>
          </p:cNvCxnSpPr>
          <p:nvPr userDrawn="1"/>
        </p:nvCxnSpPr>
        <p:spPr>
          <a:xfrm>
            <a:off x="8069105" y="4526202"/>
            <a:ext cx="2843989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61B1CCA4-4C72-BFF1-E5B3-0BBEF7DC8C9E}"/>
              </a:ext>
            </a:extLst>
          </p:cNvPr>
          <p:cNvSpPr txBox="1">
            <a:spLocks/>
          </p:cNvSpPr>
          <p:nvPr userDrawn="1"/>
        </p:nvSpPr>
        <p:spPr>
          <a:xfrm>
            <a:off x="7939829" y="3525960"/>
            <a:ext cx="2999761" cy="145495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FA02E4-7A24-DC79-27F8-84A6D6CE06DD}"/>
              </a:ext>
            </a:extLst>
          </p:cNvPr>
          <p:cNvSpPr/>
          <p:nvPr userDrawn="1"/>
        </p:nvSpPr>
        <p:spPr>
          <a:xfrm>
            <a:off x="7800392" y="5742352"/>
            <a:ext cx="3381414" cy="99252"/>
          </a:xfrm>
          <a:prstGeom prst="rect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44C827-5732-1C6F-F878-27CDCBDC3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0936" y="3523962"/>
            <a:ext cx="2843989" cy="8056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endParaRPr lang="en-ZA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D39E32D-B3AE-FCA9-F864-0AC25BD3972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4208" y="893432"/>
            <a:ext cx="6497033" cy="48355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77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AAEFA-0C42-453D-A6E5-3F59F7670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20" y="169683"/>
            <a:ext cx="10900678" cy="805677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E45AA-0B43-4DFD-88B5-BE9999122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320" y="1162050"/>
            <a:ext cx="10900678" cy="533082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5F98D-B0F5-4530-9BB7-366EAC7FE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EEBB3-9C62-4929-8C97-A45554614B7B}" type="slidenum">
              <a:rPr kumimoji="0" lang="en-ZA" sz="1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34DF62C-0932-4E66-AC02-0FC5C817F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142" y="975360"/>
            <a:ext cx="631363" cy="4303777"/>
          </a:xfrm>
          <a:prstGeom prst="rect">
            <a:avLst/>
          </a:prstGeom>
        </p:spPr>
        <p:txBody>
          <a:bodyPr vert="vert270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720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59.xml"/><Relationship Id="rId7" Type="http://schemas.openxmlformats.org/officeDocument/2006/relationships/theme" Target="../theme/theme10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4.sv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60.xml"/><Relationship Id="rId9" Type="http://schemas.openxmlformats.org/officeDocument/2006/relationships/image" Target="../media/image2.sv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65.xml"/><Relationship Id="rId7" Type="http://schemas.openxmlformats.org/officeDocument/2006/relationships/theme" Target="../theme/theme11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image" Target="../media/image4.svg"/><Relationship Id="rId5" Type="http://schemas.openxmlformats.org/officeDocument/2006/relationships/slideLayout" Target="../slideLayouts/slideLayout67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66.xml"/><Relationship Id="rId9" Type="http://schemas.openxmlformats.org/officeDocument/2006/relationships/image" Target="../media/image2.sv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heme" Target="../theme/theme12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8.xml"/><Relationship Id="rId7" Type="http://schemas.openxmlformats.org/officeDocument/2006/relationships/theme" Target="../theme/theme13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image" Target="../media/image4.svg"/><Relationship Id="rId5" Type="http://schemas.openxmlformats.org/officeDocument/2006/relationships/slideLayout" Target="../slideLayouts/slideLayout80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9.xml"/><Relationship Id="rId9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.sv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4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2.sv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2.sv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.pn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50.xml"/><Relationship Id="rId9" Type="http://schemas.openxmlformats.org/officeDocument/2006/relationships/image" Target="../media/image4.sv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image" Target="../media/image4.svg"/><Relationship Id="rId5" Type="http://schemas.openxmlformats.org/officeDocument/2006/relationships/slideLayout" Target="../slideLayouts/slideLayout5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374D3D-283B-47FD-99C3-73170D274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20" y="169683"/>
            <a:ext cx="10900678" cy="805677"/>
          </a:xfrm>
          <a:prstGeom prst="rect">
            <a:avLst/>
          </a:prstGeom>
        </p:spPr>
        <p:txBody>
          <a:bodyPr vert="horz" lIns="0" tIns="10800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9A7C5-7134-485A-AF07-206B4F5A5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6320" y="1181100"/>
            <a:ext cx="10900678" cy="53117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050597-614B-418D-ACD7-79CA21FC73E6}"/>
              </a:ext>
            </a:extLst>
          </p:cNvPr>
          <p:cNvSpPr/>
          <p:nvPr userDrawn="1"/>
        </p:nvSpPr>
        <p:spPr>
          <a:xfrm rot="16200000">
            <a:off x="-22403" y="4620808"/>
            <a:ext cx="759072" cy="2042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Harmony </a:t>
            </a:r>
            <a:r>
              <a:rPr kumimoji="0" lang="en-ZA" sz="800" b="0" i="0" u="none" strike="noStrike" kern="1200" cap="none" spc="0" normalizeH="0" baseline="0" noProof="0">
                <a:ln>
                  <a:noFill/>
                </a:ln>
                <a:solidFill>
                  <a:srgbClr val="8B8F9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endParaRPr kumimoji="0" lang="en-ZA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56A48-0637-4959-AB90-56C865F355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69" y="365125"/>
            <a:ext cx="58758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>
                <a:solidFill>
                  <a:srgbClr val="FF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EEBB3-9C62-4929-8C97-A45554614B7B}" type="slidenum">
              <a:rPr kumimoji="0" lang="en-ZA" sz="1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6F22B-1410-4B25-A1A6-38709EED69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142" y="975360"/>
            <a:ext cx="631363" cy="4303777"/>
          </a:xfrm>
          <a:prstGeom prst="rect">
            <a:avLst/>
          </a:prstGeom>
        </p:spPr>
        <p:txBody>
          <a:bodyPr vert="vert270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ZA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D774B7A-DF7E-44F7-B8C6-DE8F54FCB163}"/>
              </a:ext>
            </a:extLst>
          </p:cNvPr>
          <p:cNvGrpSpPr/>
          <p:nvPr userDrawn="1"/>
        </p:nvGrpSpPr>
        <p:grpSpPr>
          <a:xfrm>
            <a:off x="10561680" y="169683"/>
            <a:ext cx="1630320" cy="548066"/>
            <a:chOff x="9327454" y="890349"/>
            <a:chExt cx="1630320" cy="54806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2741BB5-EEB1-4CD0-9AEB-E483DEFCBCC0}"/>
                </a:ext>
              </a:extLst>
            </p:cNvPr>
            <p:cNvSpPr/>
            <p:nvPr userDrawn="1"/>
          </p:nvSpPr>
          <p:spPr>
            <a:xfrm>
              <a:off x="9327454" y="890349"/>
              <a:ext cx="1630320" cy="5480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AF327BD1-F8CA-43E4-AFE9-1B04E96AB7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513764" y="1019802"/>
              <a:ext cx="1065049" cy="306605"/>
            </a:xfrm>
            <a:prstGeom prst="rect">
              <a:avLst/>
            </a:prstGeom>
          </p:spPr>
        </p:pic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C41841F-EA17-4C63-A82A-D97650D27D54}"/>
              </a:ext>
            </a:extLst>
          </p:cNvPr>
          <p:cNvCxnSpPr/>
          <p:nvPr userDrawn="1"/>
        </p:nvCxnSpPr>
        <p:spPr>
          <a:xfrm>
            <a:off x="677505" y="0"/>
            <a:ext cx="0" cy="685800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43A4B4A6-3CCB-4480-9562-D1E8FAB376B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6200000">
            <a:off x="-215037" y="5733843"/>
            <a:ext cx="1134000" cy="38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859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3" r:id="rId2"/>
    <p:sldLayoutId id="2147483920" r:id="rId3"/>
    <p:sldLayoutId id="2147483970" r:id="rId4"/>
    <p:sldLayoutId id="2147484046" r:id="rId5"/>
    <p:sldLayoutId id="2147484053" r:id="rId6"/>
    <p:sldLayoutId id="2147484096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 cap="all" baseline="0">
          <a:solidFill>
            <a:schemeClr val="tx1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374D3D-283B-47FD-99C3-73170D274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20" y="169683"/>
            <a:ext cx="10900678" cy="805677"/>
          </a:xfrm>
          <a:prstGeom prst="rect">
            <a:avLst/>
          </a:prstGeom>
        </p:spPr>
        <p:txBody>
          <a:bodyPr vert="horz" lIns="0" tIns="10800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9A7C5-7134-485A-AF07-206B4F5A5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6320" y="1181100"/>
            <a:ext cx="10900678" cy="53117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050597-614B-418D-ACD7-79CA21FC73E6}"/>
              </a:ext>
            </a:extLst>
          </p:cNvPr>
          <p:cNvSpPr/>
          <p:nvPr/>
        </p:nvSpPr>
        <p:spPr>
          <a:xfrm rot="16200000">
            <a:off x="-22403" y="4620808"/>
            <a:ext cx="759072" cy="2042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Harmony </a:t>
            </a:r>
            <a:r>
              <a:rPr kumimoji="0" lang="en-ZA" sz="800" b="0" i="0" u="none" strike="noStrike" kern="1200" cap="none" spc="0" normalizeH="0" baseline="0" noProof="0">
                <a:ln>
                  <a:noFill/>
                </a:ln>
                <a:solidFill>
                  <a:srgbClr val="8B8F9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endParaRPr kumimoji="0" lang="en-ZA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56A48-0637-4959-AB90-56C865F355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69" y="365125"/>
            <a:ext cx="58758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>
                <a:solidFill>
                  <a:srgbClr val="FF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EEBB3-9C62-4929-8C97-A45554614B7B}" type="slidenum">
              <a:rPr kumimoji="0" lang="en-ZA" sz="1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6F22B-1410-4B25-A1A6-38709EED69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142" y="975360"/>
            <a:ext cx="631363" cy="4303777"/>
          </a:xfrm>
          <a:prstGeom prst="rect">
            <a:avLst/>
          </a:prstGeom>
        </p:spPr>
        <p:txBody>
          <a:bodyPr vert="vert270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ZA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D774B7A-DF7E-44F7-B8C6-DE8F54FCB163}"/>
              </a:ext>
            </a:extLst>
          </p:cNvPr>
          <p:cNvGrpSpPr/>
          <p:nvPr/>
        </p:nvGrpSpPr>
        <p:grpSpPr>
          <a:xfrm>
            <a:off x="10561680" y="169683"/>
            <a:ext cx="1630320" cy="548066"/>
            <a:chOff x="9327454" y="890349"/>
            <a:chExt cx="1630320" cy="54806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2741BB5-EEB1-4CD0-9AEB-E483DEFCBCC0}"/>
                </a:ext>
              </a:extLst>
            </p:cNvPr>
            <p:cNvSpPr/>
            <p:nvPr userDrawn="1"/>
          </p:nvSpPr>
          <p:spPr>
            <a:xfrm>
              <a:off x="9327454" y="890349"/>
              <a:ext cx="1630320" cy="5480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AF327BD1-F8CA-43E4-AFE9-1B04E96AB7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513764" y="1019802"/>
              <a:ext cx="1065049" cy="306605"/>
            </a:xfrm>
            <a:prstGeom prst="rect">
              <a:avLst/>
            </a:prstGeom>
          </p:spPr>
        </p:pic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C41841F-EA17-4C63-A82A-D97650D27D54}"/>
              </a:ext>
            </a:extLst>
          </p:cNvPr>
          <p:cNvCxnSpPr/>
          <p:nvPr/>
        </p:nvCxnSpPr>
        <p:spPr>
          <a:xfrm>
            <a:off x="677505" y="0"/>
            <a:ext cx="0" cy="685800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43A4B4A6-3CCB-4480-9562-D1E8FAB376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6200000">
            <a:off x="-215037" y="5733843"/>
            <a:ext cx="1134000" cy="38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916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  <p:sldLayoutId id="2147484136" r:id="rId2"/>
    <p:sldLayoutId id="2147484137" r:id="rId3"/>
    <p:sldLayoutId id="2147484138" r:id="rId4"/>
    <p:sldLayoutId id="2147484139" r:id="rId5"/>
    <p:sldLayoutId id="2147484140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 cap="all" baseline="0">
          <a:solidFill>
            <a:schemeClr val="tx1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374D3D-283B-47FD-99C3-73170D274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20" y="169683"/>
            <a:ext cx="10900678" cy="805677"/>
          </a:xfrm>
          <a:prstGeom prst="rect">
            <a:avLst/>
          </a:prstGeom>
        </p:spPr>
        <p:txBody>
          <a:bodyPr vert="horz" lIns="0" tIns="10800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9A7C5-7134-485A-AF07-206B4F5A5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6320" y="1181100"/>
            <a:ext cx="10900678" cy="53117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050597-614B-418D-ACD7-79CA21FC73E6}"/>
              </a:ext>
            </a:extLst>
          </p:cNvPr>
          <p:cNvSpPr/>
          <p:nvPr userDrawn="1"/>
        </p:nvSpPr>
        <p:spPr>
          <a:xfrm rot="16200000">
            <a:off x="-22403" y="4620808"/>
            <a:ext cx="759072" cy="2042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Harmony </a:t>
            </a:r>
            <a:r>
              <a:rPr kumimoji="0" lang="en-ZA" sz="800" b="0" i="0" u="none" strike="noStrike" kern="1200" cap="none" spc="0" normalizeH="0" baseline="0" noProof="0">
                <a:ln>
                  <a:noFill/>
                </a:ln>
                <a:solidFill>
                  <a:srgbClr val="8B8F9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endParaRPr kumimoji="0" lang="en-ZA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56A48-0637-4959-AB90-56C865F355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69" y="365125"/>
            <a:ext cx="58758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>
                <a:solidFill>
                  <a:srgbClr val="FF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EEBB3-9C62-4929-8C97-A45554614B7B}" type="slidenum">
              <a:rPr kumimoji="0" lang="en-ZA" sz="1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6F22B-1410-4B25-A1A6-38709EED69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142" y="975360"/>
            <a:ext cx="631363" cy="4303777"/>
          </a:xfrm>
          <a:prstGeom prst="rect">
            <a:avLst/>
          </a:prstGeom>
        </p:spPr>
        <p:txBody>
          <a:bodyPr vert="vert270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ZA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D774B7A-DF7E-44F7-B8C6-DE8F54FCB163}"/>
              </a:ext>
            </a:extLst>
          </p:cNvPr>
          <p:cNvGrpSpPr/>
          <p:nvPr userDrawn="1"/>
        </p:nvGrpSpPr>
        <p:grpSpPr>
          <a:xfrm>
            <a:off x="10561680" y="169683"/>
            <a:ext cx="1630320" cy="548066"/>
            <a:chOff x="9327454" y="890349"/>
            <a:chExt cx="1630320" cy="54806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2741BB5-EEB1-4CD0-9AEB-E483DEFCBCC0}"/>
                </a:ext>
              </a:extLst>
            </p:cNvPr>
            <p:cNvSpPr/>
            <p:nvPr userDrawn="1"/>
          </p:nvSpPr>
          <p:spPr>
            <a:xfrm>
              <a:off x="9327454" y="890349"/>
              <a:ext cx="1630320" cy="5480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AF327BD1-F8CA-43E4-AFE9-1B04E96AB7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513764" y="1019802"/>
              <a:ext cx="1065049" cy="306605"/>
            </a:xfrm>
            <a:prstGeom prst="rect">
              <a:avLst/>
            </a:prstGeom>
          </p:spPr>
        </p:pic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C41841F-EA17-4C63-A82A-D97650D27D54}"/>
              </a:ext>
            </a:extLst>
          </p:cNvPr>
          <p:cNvCxnSpPr/>
          <p:nvPr userDrawn="1"/>
        </p:nvCxnSpPr>
        <p:spPr>
          <a:xfrm>
            <a:off x="677505" y="0"/>
            <a:ext cx="0" cy="685800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43A4B4A6-3CCB-4480-9562-D1E8FAB376B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6200000">
            <a:off x="-215037" y="5733843"/>
            <a:ext cx="1134000" cy="38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598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4" r:id="rId1"/>
    <p:sldLayoutId id="2147484145" r:id="rId2"/>
    <p:sldLayoutId id="2147484146" r:id="rId3"/>
    <p:sldLayoutId id="2147484147" r:id="rId4"/>
    <p:sldLayoutId id="2147484148" r:id="rId5"/>
    <p:sldLayoutId id="2147484149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 cap="all" baseline="0">
          <a:solidFill>
            <a:schemeClr val="tx1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9370F4F1-720F-4B53-B529-363D7A87ED2C}"/>
              </a:ext>
            </a:extLst>
          </p:cNvPr>
          <p:cNvSpPr txBox="1">
            <a:spLocks/>
          </p:cNvSpPr>
          <p:nvPr userDrawn="1"/>
        </p:nvSpPr>
        <p:spPr>
          <a:xfrm>
            <a:off x="436227" y="6653009"/>
            <a:ext cx="323850" cy="204991"/>
          </a:xfrm>
          <a:prstGeom prst="rect">
            <a:avLst/>
          </a:prstGeom>
          <a:solidFill>
            <a:schemeClr val="accent1"/>
          </a:solidFill>
        </p:spPr>
        <p:txBody>
          <a:bodyPr lIns="0" tIns="0" rIns="0" bIns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4B7E4EF-A1BD-40F4-AB7B-04F084DD991D}" type="slidenum">
              <a:rPr lang="en-US" sz="800" b="1" smtClean="0">
                <a:solidFill>
                  <a:schemeClr val="bg1"/>
                </a:solidFill>
              </a:rPr>
              <a:pPr algn="ctr"/>
              <a:t>‹#›</a:t>
            </a:fld>
            <a:endParaRPr lang="en-US" sz="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071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2" r:id="rId1"/>
    <p:sldLayoutId id="2147484153" r:id="rId2"/>
    <p:sldLayoutId id="2147484154" r:id="rId3"/>
    <p:sldLayoutId id="2147484155" r:id="rId4"/>
    <p:sldLayoutId id="2147484156" r:id="rId5"/>
    <p:sldLayoutId id="2147484157" r:id="rId6"/>
    <p:sldLayoutId id="2147484158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374D3D-283B-47FD-99C3-73170D274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20" y="169683"/>
            <a:ext cx="10900678" cy="805677"/>
          </a:xfrm>
          <a:prstGeom prst="rect">
            <a:avLst/>
          </a:prstGeom>
        </p:spPr>
        <p:txBody>
          <a:bodyPr vert="horz" lIns="0" tIns="10800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9A7C5-7134-485A-AF07-206B4F5A5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6320" y="1181100"/>
            <a:ext cx="10900678" cy="53117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050597-614B-418D-ACD7-79CA21FC73E6}"/>
              </a:ext>
            </a:extLst>
          </p:cNvPr>
          <p:cNvSpPr/>
          <p:nvPr userDrawn="1"/>
        </p:nvSpPr>
        <p:spPr>
          <a:xfrm rot="16200000">
            <a:off x="-22403" y="4620808"/>
            <a:ext cx="759072" cy="2042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Harmony </a:t>
            </a:r>
            <a:r>
              <a:rPr kumimoji="0" lang="en-ZA" sz="800" b="0" i="0" u="none" strike="noStrike" kern="1200" cap="none" spc="0" normalizeH="0" baseline="0" noProof="0">
                <a:ln>
                  <a:noFill/>
                </a:ln>
                <a:solidFill>
                  <a:srgbClr val="8B8F9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endParaRPr kumimoji="0" lang="en-ZA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56A48-0637-4959-AB90-56C865F355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69" y="365125"/>
            <a:ext cx="58758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>
                <a:solidFill>
                  <a:srgbClr val="FF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EEBB3-9C62-4929-8C97-A45554614B7B}" type="slidenum">
              <a:rPr kumimoji="0" lang="en-ZA" sz="1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6F22B-1410-4B25-A1A6-38709EED69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142" y="975360"/>
            <a:ext cx="631363" cy="4303777"/>
          </a:xfrm>
          <a:prstGeom prst="rect">
            <a:avLst/>
          </a:prstGeom>
        </p:spPr>
        <p:txBody>
          <a:bodyPr vert="vert270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ZA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D774B7A-DF7E-44F7-B8C6-DE8F54FCB163}"/>
              </a:ext>
            </a:extLst>
          </p:cNvPr>
          <p:cNvGrpSpPr/>
          <p:nvPr userDrawn="1"/>
        </p:nvGrpSpPr>
        <p:grpSpPr>
          <a:xfrm>
            <a:off x="10561680" y="169683"/>
            <a:ext cx="1630320" cy="548066"/>
            <a:chOff x="9327454" y="890349"/>
            <a:chExt cx="1630320" cy="54806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2741BB5-EEB1-4CD0-9AEB-E483DEFCBCC0}"/>
                </a:ext>
              </a:extLst>
            </p:cNvPr>
            <p:cNvSpPr/>
            <p:nvPr userDrawn="1"/>
          </p:nvSpPr>
          <p:spPr>
            <a:xfrm>
              <a:off x="9327454" y="890349"/>
              <a:ext cx="1630320" cy="5480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AF327BD1-F8CA-43E4-AFE9-1B04E96AB7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513764" y="1019802"/>
              <a:ext cx="1065049" cy="306605"/>
            </a:xfrm>
            <a:prstGeom prst="rect">
              <a:avLst/>
            </a:prstGeom>
          </p:spPr>
        </p:pic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C41841F-EA17-4C63-A82A-D97650D27D54}"/>
              </a:ext>
            </a:extLst>
          </p:cNvPr>
          <p:cNvCxnSpPr/>
          <p:nvPr userDrawn="1"/>
        </p:nvCxnSpPr>
        <p:spPr>
          <a:xfrm>
            <a:off x="677505" y="0"/>
            <a:ext cx="0" cy="685800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43A4B4A6-3CCB-4480-9562-D1E8FAB376B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6200000">
            <a:off x="-215037" y="5733843"/>
            <a:ext cx="1134000" cy="38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43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0" r:id="rId1"/>
    <p:sldLayoutId id="2147484161" r:id="rId2"/>
    <p:sldLayoutId id="2147484162" r:id="rId3"/>
    <p:sldLayoutId id="2147484163" r:id="rId4"/>
    <p:sldLayoutId id="2147484164" r:id="rId5"/>
    <p:sldLayoutId id="2147484165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 cap="all" baseline="0">
          <a:solidFill>
            <a:schemeClr val="tx1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374D3D-283B-47FD-99C3-73170D274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20" y="169683"/>
            <a:ext cx="10900678" cy="805677"/>
          </a:xfrm>
          <a:prstGeom prst="rect">
            <a:avLst/>
          </a:prstGeom>
        </p:spPr>
        <p:txBody>
          <a:bodyPr vert="horz" lIns="0" tIns="10800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9A7C5-7134-485A-AF07-206B4F5A5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6320" y="1181100"/>
            <a:ext cx="10900678" cy="53117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050597-614B-418D-ACD7-79CA21FC73E6}"/>
              </a:ext>
            </a:extLst>
          </p:cNvPr>
          <p:cNvSpPr/>
          <p:nvPr userDrawn="1"/>
        </p:nvSpPr>
        <p:spPr>
          <a:xfrm rot="16200000">
            <a:off x="-22403" y="4620808"/>
            <a:ext cx="759072" cy="2042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Harmony </a:t>
            </a:r>
            <a:r>
              <a:rPr kumimoji="0" lang="en-ZA" sz="800" b="0" i="0" u="none" strike="noStrike" kern="1200" cap="none" spc="0" normalizeH="0" baseline="0" noProof="0" dirty="0">
                <a:ln>
                  <a:noFill/>
                </a:ln>
                <a:solidFill>
                  <a:srgbClr val="8B8F9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endParaRPr kumimoji="0" lang="en-ZA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56A48-0637-4959-AB90-56C865F355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69" y="365125"/>
            <a:ext cx="58758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>
                <a:solidFill>
                  <a:srgbClr val="FF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EEBB3-9C62-4929-8C97-A45554614B7B}" type="slidenum">
              <a:rPr kumimoji="0" lang="en-ZA" sz="1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6F22B-1410-4B25-A1A6-38709EED69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142" y="975360"/>
            <a:ext cx="631363" cy="4303777"/>
          </a:xfrm>
          <a:prstGeom prst="rect">
            <a:avLst/>
          </a:prstGeom>
        </p:spPr>
        <p:txBody>
          <a:bodyPr vert="vert270" lIns="91440" tIns="45720" rIns="91440" bIns="45720" rtlCol="0" anchor="ctr"/>
          <a:lstStyle>
            <a:lvl1pPr algn="ctr">
              <a:defRPr sz="1000">
                <a:solidFill>
                  <a:sysClr val="windowText" lastClr="000000"/>
                </a:solidFill>
              </a:defRPr>
            </a:lvl1pPr>
          </a:lstStyle>
          <a:p>
            <a:pPr>
              <a:defRPr/>
            </a:pPr>
            <a:endParaRPr lang="en-ZA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D774B7A-DF7E-44F7-B8C6-DE8F54FCB163}"/>
              </a:ext>
            </a:extLst>
          </p:cNvPr>
          <p:cNvGrpSpPr/>
          <p:nvPr userDrawn="1"/>
        </p:nvGrpSpPr>
        <p:grpSpPr>
          <a:xfrm>
            <a:off x="10561680" y="169683"/>
            <a:ext cx="1630320" cy="548066"/>
            <a:chOff x="9327454" y="890349"/>
            <a:chExt cx="1630320" cy="54806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2741BB5-EEB1-4CD0-9AEB-E483DEFCBCC0}"/>
                </a:ext>
              </a:extLst>
            </p:cNvPr>
            <p:cNvSpPr/>
            <p:nvPr userDrawn="1"/>
          </p:nvSpPr>
          <p:spPr>
            <a:xfrm>
              <a:off x="9327454" y="890349"/>
              <a:ext cx="1630320" cy="5480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AF327BD1-F8CA-43E4-AFE9-1B04E96AB7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513764" y="1019802"/>
              <a:ext cx="1065049" cy="306605"/>
            </a:xfrm>
            <a:prstGeom prst="rect">
              <a:avLst/>
            </a:prstGeom>
          </p:spPr>
        </p:pic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BAC4928-B98B-44C9-94CD-1C0C10ADD546}"/>
              </a:ext>
            </a:extLst>
          </p:cNvPr>
          <p:cNvCxnSpPr/>
          <p:nvPr userDrawn="1"/>
        </p:nvCxnSpPr>
        <p:spPr>
          <a:xfrm>
            <a:off x="677505" y="0"/>
            <a:ext cx="0" cy="685800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>
            <a:extLst>
              <a:ext uri="{FF2B5EF4-FFF2-40B4-BE49-F238E27FC236}">
                <a16:creationId xmlns:a16="http://schemas.microsoft.com/office/drawing/2014/main" id="{B016362D-BBD3-4023-8883-88D1EF7FA9A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200000">
            <a:off x="-215037" y="5733843"/>
            <a:ext cx="1134000" cy="38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91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  <p:sldLayoutId id="2147484057" r:id="rId2"/>
    <p:sldLayoutId id="2147484058" r:id="rId3"/>
    <p:sldLayoutId id="2147484063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 cap="all" baseline="0">
          <a:solidFill>
            <a:schemeClr val="tx1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9370F4F1-720F-4B53-B529-363D7A87ED2C}"/>
              </a:ext>
            </a:extLst>
          </p:cNvPr>
          <p:cNvSpPr txBox="1">
            <a:spLocks/>
          </p:cNvSpPr>
          <p:nvPr userDrawn="1"/>
        </p:nvSpPr>
        <p:spPr>
          <a:xfrm>
            <a:off x="436227" y="6653009"/>
            <a:ext cx="323850" cy="204991"/>
          </a:xfrm>
          <a:prstGeom prst="rect">
            <a:avLst/>
          </a:prstGeom>
          <a:solidFill>
            <a:schemeClr val="accent1"/>
          </a:solidFill>
        </p:spPr>
        <p:txBody>
          <a:bodyPr lIns="0" tIns="0" rIns="0" bIns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4B7E4EF-A1BD-40F4-AB7B-04F084DD991D}" type="slidenum">
              <a:rPr lang="en-US" sz="800" b="1" smtClean="0">
                <a:solidFill>
                  <a:schemeClr val="bg1"/>
                </a:solidFill>
              </a:rPr>
              <a:pPr algn="ctr"/>
              <a:t>‹#›</a:t>
            </a:fld>
            <a:endParaRPr lang="en-US" sz="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28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70" r:id="rId6"/>
    <p:sldLayoutId id="2147484071" r:id="rId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6F41612-3101-4003-BB14-F7DBF07F48C6}"/>
              </a:ext>
            </a:extLst>
          </p:cNvPr>
          <p:cNvSpPr/>
          <p:nvPr userDrawn="1"/>
        </p:nvSpPr>
        <p:spPr>
          <a:xfrm>
            <a:off x="2838450" y="6648450"/>
            <a:ext cx="6381750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335AB3-DAC5-433E-9E84-79B8FD4AE926}"/>
              </a:ext>
            </a:extLst>
          </p:cNvPr>
          <p:cNvSpPr/>
          <p:nvPr userDrawn="1"/>
        </p:nvSpPr>
        <p:spPr>
          <a:xfrm flipV="1">
            <a:off x="0" y="1085850"/>
            <a:ext cx="1219200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Placeholder 5">
            <a:extLst>
              <a:ext uri="{FF2B5EF4-FFF2-40B4-BE49-F238E27FC236}">
                <a16:creationId xmlns:a16="http://schemas.microsoft.com/office/drawing/2014/main" id="{73BB77C9-C799-441E-A5E4-698792E49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49"/>
            <a:ext cx="10515600" cy="1062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A480CB0-40B9-4375-A45E-B1272AA85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82276"/>
            <a:ext cx="10515600" cy="50373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1B653A38-945F-4A6D-9381-36B4705C7DD4}"/>
              </a:ext>
            </a:extLst>
          </p:cNvPr>
          <p:cNvSpPr txBox="1">
            <a:spLocks/>
          </p:cNvSpPr>
          <p:nvPr userDrawn="1"/>
        </p:nvSpPr>
        <p:spPr>
          <a:xfrm>
            <a:off x="863986" y="6629360"/>
            <a:ext cx="323850" cy="204991"/>
          </a:xfrm>
          <a:prstGeom prst="rect">
            <a:avLst/>
          </a:prstGeom>
          <a:solidFill>
            <a:schemeClr val="accent1"/>
          </a:solidFill>
        </p:spPr>
        <p:txBody>
          <a:bodyPr lIns="0" tIns="0" rIns="0" bIns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4B7E4EF-A1BD-40F4-AB7B-04F084DD991D}" type="slidenum">
              <a:rPr lang="en-US" sz="800" b="1" smtClean="0">
                <a:solidFill>
                  <a:schemeClr val="bg1"/>
                </a:solidFill>
              </a:rPr>
              <a:pPr algn="ctr"/>
              <a:t>‹#›</a:t>
            </a:fld>
            <a:endParaRPr lang="en-US" sz="800" b="1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765EA6-3C4F-41E2-B737-FDAC414C7C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526" y="6495854"/>
            <a:ext cx="808088" cy="33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868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9370F4F1-720F-4B53-B529-363D7A87ED2C}"/>
              </a:ext>
            </a:extLst>
          </p:cNvPr>
          <p:cNvSpPr txBox="1">
            <a:spLocks/>
          </p:cNvSpPr>
          <p:nvPr userDrawn="1"/>
        </p:nvSpPr>
        <p:spPr>
          <a:xfrm>
            <a:off x="436227" y="6653009"/>
            <a:ext cx="323850" cy="204991"/>
          </a:xfrm>
          <a:prstGeom prst="rect">
            <a:avLst/>
          </a:prstGeom>
          <a:solidFill>
            <a:schemeClr val="accent1"/>
          </a:solidFill>
        </p:spPr>
        <p:txBody>
          <a:bodyPr lIns="0" tIns="0" rIns="0" bIns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4B7E4EF-A1BD-40F4-AB7B-04F084DD991D}" type="slidenum">
              <a:rPr lang="en-US" sz="800" b="1" smtClean="0">
                <a:solidFill>
                  <a:schemeClr val="bg1"/>
                </a:solidFill>
              </a:rPr>
              <a:pPr algn="ctr"/>
              <a:t>‹#›</a:t>
            </a:fld>
            <a:endParaRPr lang="en-US" sz="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883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374D3D-283B-47FD-99C3-73170D274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20" y="169683"/>
            <a:ext cx="10900678" cy="805677"/>
          </a:xfrm>
          <a:prstGeom prst="rect">
            <a:avLst/>
          </a:prstGeom>
        </p:spPr>
        <p:txBody>
          <a:bodyPr vert="horz" lIns="0" tIns="10800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9A7C5-7134-485A-AF07-206B4F5A5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6320" y="1181100"/>
            <a:ext cx="10900678" cy="53117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050597-614B-418D-ACD7-79CA21FC73E6}"/>
              </a:ext>
            </a:extLst>
          </p:cNvPr>
          <p:cNvSpPr/>
          <p:nvPr userDrawn="1"/>
        </p:nvSpPr>
        <p:spPr>
          <a:xfrm rot="16200000">
            <a:off x="-22403" y="4620808"/>
            <a:ext cx="759072" cy="2042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Harmony </a:t>
            </a:r>
            <a:r>
              <a:rPr kumimoji="0" lang="en-ZA" sz="800" b="0" i="0" u="none" strike="noStrike" kern="1200" cap="none" spc="0" normalizeH="0" baseline="0" noProof="0">
                <a:ln>
                  <a:noFill/>
                </a:ln>
                <a:solidFill>
                  <a:srgbClr val="8B8F9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endParaRPr kumimoji="0" lang="en-ZA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92C3D3-52B4-47E2-BDBE-E1AA26551AE5}"/>
              </a:ext>
            </a:extLst>
          </p:cNvPr>
          <p:cNvSpPr/>
          <p:nvPr userDrawn="1"/>
        </p:nvSpPr>
        <p:spPr>
          <a:xfrm>
            <a:off x="0" y="0"/>
            <a:ext cx="70188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52EBB6-25DD-4FA4-9208-1FB3569BE72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301418" y="5874200"/>
            <a:ext cx="1132625" cy="38873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56A48-0637-4959-AB90-56C865F355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69" y="365125"/>
            <a:ext cx="58758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>
                <a:solidFill>
                  <a:srgbClr val="FF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EEBB3-9C62-4929-8C97-A45554614B7B}" type="slidenum">
              <a:rPr kumimoji="0" lang="en-ZA" sz="1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6F22B-1410-4B25-A1A6-38709EED69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142" y="975360"/>
            <a:ext cx="631363" cy="4303777"/>
          </a:xfrm>
          <a:prstGeom prst="rect">
            <a:avLst/>
          </a:prstGeom>
        </p:spPr>
        <p:txBody>
          <a:bodyPr vert="vert270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D774B7A-DF7E-44F7-B8C6-DE8F54FCB163}"/>
              </a:ext>
            </a:extLst>
          </p:cNvPr>
          <p:cNvGrpSpPr/>
          <p:nvPr userDrawn="1"/>
        </p:nvGrpSpPr>
        <p:grpSpPr>
          <a:xfrm>
            <a:off x="10561680" y="169683"/>
            <a:ext cx="1630320" cy="548066"/>
            <a:chOff x="9327454" y="890349"/>
            <a:chExt cx="1630320" cy="54806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2741BB5-EEB1-4CD0-9AEB-E483DEFCBCC0}"/>
                </a:ext>
              </a:extLst>
            </p:cNvPr>
            <p:cNvSpPr/>
            <p:nvPr userDrawn="1"/>
          </p:nvSpPr>
          <p:spPr>
            <a:xfrm>
              <a:off x="9327454" y="890349"/>
              <a:ext cx="1630320" cy="5480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AF327BD1-F8CA-43E4-AFE9-1B04E96AB7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513764" y="1019802"/>
              <a:ext cx="1065049" cy="3066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3160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88" r:id="rId3"/>
    <p:sldLayoutId id="2147484089" r:id="rId4"/>
    <p:sldLayoutId id="2147484090" r:id="rId5"/>
    <p:sldLayoutId id="2147484091" r:id="rId6"/>
    <p:sldLayoutId id="2147484092" r:id="rId7"/>
    <p:sldLayoutId id="2147484093" r:id="rId8"/>
    <p:sldLayoutId id="2147484094" r:id="rId9"/>
    <p:sldLayoutId id="2147484095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 cap="all" baseline="0">
          <a:solidFill>
            <a:schemeClr val="tx1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9370F4F1-720F-4B53-B529-363D7A87ED2C}"/>
              </a:ext>
            </a:extLst>
          </p:cNvPr>
          <p:cNvSpPr txBox="1">
            <a:spLocks/>
          </p:cNvSpPr>
          <p:nvPr userDrawn="1"/>
        </p:nvSpPr>
        <p:spPr>
          <a:xfrm>
            <a:off x="436227" y="6653009"/>
            <a:ext cx="323850" cy="204991"/>
          </a:xfrm>
          <a:prstGeom prst="rect">
            <a:avLst/>
          </a:prstGeom>
          <a:solidFill>
            <a:schemeClr val="accent1"/>
          </a:solidFill>
        </p:spPr>
        <p:txBody>
          <a:bodyPr lIns="0" tIns="0" rIns="0" bIns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B7E4EF-A1BD-40F4-AB7B-04F084DD991D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388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374D3D-283B-47FD-99C3-73170D274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20" y="169683"/>
            <a:ext cx="10900678" cy="805677"/>
          </a:xfrm>
          <a:prstGeom prst="rect">
            <a:avLst/>
          </a:prstGeom>
        </p:spPr>
        <p:txBody>
          <a:bodyPr vert="horz" lIns="0" tIns="10800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9A7C5-7134-485A-AF07-206B4F5A5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6320" y="1181100"/>
            <a:ext cx="10900678" cy="53117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050597-614B-418D-ACD7-79CA21FC73E6}"/>
              </a:ext>
            </a:extLst>
          </p:cNvPr>
          <p:cNvSpPr/>
          <p:nvPr userDrawn="1"/>
        </p:nvSpPr>
        <p:spPr>
          <a:xfrm rot="16200000">
            <a:off x="-22403" y="4620808"/>
            <a:ext cx="759072" cy="2042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Harmony </a:t>
            </a:r>
            <a:r>
              <a:rPr kumimoji="0" lang="en-ZA" sz="800" b="0" i="0" u="none" strike="noStrike" kern="1200" cap="none" spc="0" normalizeH="0" baseline="0" noProof="0" dirty="0">
                <a:ln>
                  <a:noFill/>
                </a:ln>
                <a:solidFill>
                  <a:srgbClr val="8B8F9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endParaRPr kumimoji="0" lang="en-ZA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56A48-0637-4959-AB90-56C865F355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69" y="365125"/>
            <a:ext cx="58758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>
                <a:solidFill>
                  <a:srgbClr val="FF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EEBB3-9C62-4929-8C97-A45554614B7B}" type="slidenum">
              <a:rPr kumimoji="0" lang="en-ZA" sz="1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6F22B-1410-4B25-A1A6-38709EED69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142" y="975360"/>
            <a:ext cx="631363" cy="4303777"/>
          </a:xfrm>
          <a:prstGeom prst="rect">
            <a:avLst/>
          </a:prstGeom>
        </p:spPr>
        <p:txBody>
          <a:bodyPr vert="vert270" lIns="91440" tIns="45720" rIns="91440" bIns="45720" rtlCol="0" anchor="ctr"/>
          <a:lstStyle>
            <a:lvl1pPr algn="ctr">
              <a:defRPr sz="1000">
                <a:solidFill>
                  <a:sysClr val="windowText" lastClr="000000"/>
                </a:solidFill>
              </a:defRPr>
            </a:lvl1pPr>
          </a:lstStyle>
          <a:p>
            <a:pPr>
              <a:defRPr/>
            </a:pPr>
            <a:endParaRPr lang="en-ZA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D774B7A-DF7E-44F7-B8C6-DE8F54FCB163}"/>
              </a:ext>
            </a:extLst>
          </p:cNvPr>
          <p:cNvGrpSpPr/>
          <p:nvPr userDrawn="1"/>
        </p:nvGrpSpPr>
        <p:grpSpPr>
          <a:xfrm>
            <a:off x="10561680" y="169683"/>
            <a:ext cx="1630320" cy="548066"/>
            <a:chOff x="9327454" y="890349"/>
            <a:chExt cx="1630320" cy="54806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2741BB5-EEB1-4CD0-9AEB-E483DEFCBCC0}"/>
                </a:ext>
              </a:extLst>
            </p:cNvPr>
            <p:cNvSpPr/>
            <p:nvPr userDrawn="1"/>
          </p:nvSpPr>
          <p:spPr>
            <a:xfrm>
              <a:off x="9327454" y="890349"/>
              <a:ext cx="1630320" cy="5480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AF327BD1-F8CA-43E4-AFE9-1B04E96AB7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513764" y="1019802"/>
              <a:ext cx="1065049" cy="306605"/>
            </a:xfrm>
            <a:prstGeom prst="rect">
              <a:avLst/>
            </a:prstGeom>
          </p:spPr>
        </p:pic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BAC4928-B98B-44C9-94CD-1C0C10ADD546}"/>
              </a:ext>
            </a:extLst>
          </p:cNvPr>
          <p:cNvCxnSpPr/>
          <p:nvPr userDrawn="1"/>
        </p:nvCxnSpPr>
        <p:spPr>
          <a:xfrm>
            <a:off x="677505" y="0"/>
            <a:ext cx="0" cy="685800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>
            <a:extLst>
              <a:ext uri="{FF2B5EF4-FFF2-40B4-BE49-F238E27FC236}">
                <a16:creationId xmlns:a16="http://schemas.microsoft.com/office/drawing/2014/main" id="{B016362D-BBD3-4023-8883-88D1EF7FA9A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200000">
            <a:off x="-215037" y="5733843"/>
            <a:ext cx="1134000" cy="38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799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0" r:id="rId2"/>
    <p:sldLayoutId id="2147484121" r:id="rId3"/>
    <p:sldLayoutId id="2147484122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 cap="all" baseline="0">
          <a:solidFill>
            <a:schemeClr val="tx1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374D3D-283B-47FD-99C3-73170D274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20" y="169683"/>
            <a:ext cx="10900678" cy="805677"/>
          </a:xfrm>
          <a:prstGeom prst="rect">
            <a:avLst/>
          </a:prstGeom>
        </p:spPr>
        <p:txBody>
          <a:bodyPr vert="horz" lIns="0" tIns="10800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9A7C5-7134-485A-AF07-206B4F5A5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6320" y="1181100"/>
            <a:ext cx="10900678" cy="53117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050597-614B-418D-ACD7-79CA21FC73E6}"/>
              </a:ext>
            </a:extLst>
          </p:cNvPr>
          <p:cNvSpPr/>
          <p:nvPr userDrawn="1"/>
        </p:nvSpPr>
        <p:spPr>
          <a:xfrm rot="16200000">
            <a:off x="-22403" y="4620808"/>
            <a:ext cx="759072" cy="2042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Harmony </a:t>
            </a:r>
            <a:r>
              <a:rPr kumimoji="0" lang="en-ZA" sz="800" b="0" i="0" u="none" strike="noStrike" kern="1200" cap="none" spc="0" normalizeH="0" baseline="0" noProof="0" dirty="0">
                <a:ln>
                  <a:noFill/>
                </a:ln>
                <a:solidFill>
                  <a:srgbClr val="8B8F9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endParaRPr kumimoji="0" lang="en-ZA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56A48-0637-4959-AB90-56C865F355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69" y="365125"/>
            <a:ext cx="58758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>
                <a:solidFill>
                  <a:srgbClr val="FF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EEBB3-9C62-4929-8C97-A45554614B7B}" type="slidenum">
              <a:rPr kumimoji="0" lang="en-ZA" sz="1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6F22B-1410-4B25-A1A6-38709EED69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142" y="975360"/>
            <a:ext cx="631363" cy="4303777"/>
          </a:xfrm>
          <a:prstGeom prst="rect">
            <a:avLst/>
          </a:prstGeom>
        </p:spPr>
        <p:txBody>
          <a:bodyPr vert="vert270" lIns="91440" tIns="45720" rIns="91440" bIns="45720" rtlCol="0" anchor="ctr"/>
          <a:lstStyle>
            <a:lvl1pPr algn="ctr">
              <a:defRPr sz="1000">
                <a:solidFill>
                  <a:sysClr val="windowText" lastClr="000000"/>
                </a:solidFill>
              </a:defRPr>
            </a:lvl1pPr>
          </a:lstStyle>
          <a:p>
            <a:pPr>
              <a:defRPr/>
            </a:pPr>
            <a:endParaRPr lang="en-ZA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D774B7A-DF7E-44F7-B8C6-DE8F54FCB163}"/>
              </a:ext>
            </a:extLst>
          </p:cNvPr>
          <p:cNvGrpSpPr/>
          <p:nvPr userDrawn="1"/>
        </p:nvGrpSpPr>
        <p:grpSpPr>
          <a:xfrm>
            <a:off x="10561680" y="169683"/>
            <a:ext cx="1630320" cy="548066"/>
            <a:chOff x="9327454" y="890349"/>
            <a:chExt cx="1630320" cy="54806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2741BB5-EEB1-4CD0-9AEB-E483DEFCBCC0}"/>
                </a:ext>
              </a:extLst>
            </p:cNvPr>
            <p:cNvSpPr/>
            <p:nvPr userDrawn="1"/>
          </p:nvSpPr>
          <p:spPr>
            <a:xfrm>
              <a:off x="9327454" y="890349"/>
              <a:ext cx="1630320" cy="5480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AF327BD1-F8CA-43E4-AFE9-1B04E96AB7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513764" y="1019802"/>
              <a:ext cx="1065049" cy="306605"/>
            </a:xfrm>
            <a:prstGeom prst="rect">
              <a:avLst/>
            </a:prstGeom>
          </p:spPr>
        </p:pic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BAC4928-B98B-44C9-94CD-1C0C10ADD546}"/>
              </a:ext>
            </a:extLst>
          </p:cNvPr>
          <p:cNvCxnSpPr/>
          <p:nvPr userDrawn="1"/>
        </p:nvCxnSpPr>
        <p:spPr>
          <a:xfrm>
            <a:off x="677505" y="0"/>
            <a:ext cx="0" cy="685800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>
            <a:extLst>
              <a:ext uri="{FF2B5EF4-FFF2-40B4-BE49-F238E27FC236}">
                <a16:creationId xmlns:a16="http://schemas.microsoft.com/office/drawing/2014/main" id="{B016362D-BBD3-4023-8883-88D1EF7FA9A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6200000">
            <a:off x="-215037" y="5733843"/>
            <a:ext cx="1134000" cy="38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280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  <p:sldLayoutId id="2147484129" r:id="rId4"/>
    <p:sldLayoutId id="2147484130" r:id="rId5"/>
    <p:sldLayoutId id="2147484131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 cap="all" baseline="0">
          <a:solidFill>
            <a:schemeClr val="tx1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8.xml"/><Relationship Id="rId4" Type="http://schemas.openxmlformats.org/officeDocument/2006/relationships/chart" Target="../charts/char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chart" Target="../charts/char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7" Type="http://schemas.openxmlformats.org/officeDocument/2006/relationships/chart" Target="../charts/chart1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8.jpeg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8.xml"/><Relationship Id="rId4" Type="http://schemas.openxmlformats.org/officeDocument/2006/relationships/chart" Target="../charts/char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0.xml"/><Relationship Id="rId3" Type="http://schemas.openxmlformats.org/officeDocument/2006/relationships/chart" Target="../charts/chart15.xml"/><Relationship Id="rId7" Type="http://schemas.openxmlformats.org/officeDocument/2006/relationships/chart" Target="../charts/chart1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8.xml"/><Relationship Id="rId6" Type="http://schemas.openxmlformats.org/officeDocument/2006/relationships/chart" Target="../charts/chart18.xml"/><Relationship Id="rId5" Type="http://schemas.openxmlformats.org/officeDocument/2006/relationships/chart" Target="../charts/chart17.xml"/><Relationship Id="rId10" Type="http://schemas.openxmlformats.org/officeDocument/2006/relationships/chart" Target="../charts/chart22.xml"/><Relationship Id="rId4" Type="http://schemas.openxmlformats.org/officeDocument/2006/relationships/chart" Target="../charts/chart16.xml"/><Relationship Id="rId9" Type="http://schemas.openxmlformats.org/officeDocument/2006/relationships/chart" Target="../charts/char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39.emf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4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AE63B-4486-B04B-6EB0-AB6FDE88E4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ZA" sz="2800" dirty="0"/>
              <a:t>Project GIJIMA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C13E53-40B2-EFF8-4A72-A49AF17ACF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ZA" dirty="0"/>
              <a:t>14 March 2024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B5983C-BCE4-34AE-FF74-78F0D38886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Kusasalethu Mine</a:t>
            </a:r>
            <a:endParaRPr lang="en-US" altLang="ko-KR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D5EDE8-7CCF-D0EA-A2C9-253E5B0F4DEB}"/>
              </a:ext>
            </a:extLst>
          </p:cNvPr>
          <p:cNvSpPr txBox="1"/>
          <p:nvPr/>
        </p:nvSpPr>
        <p:spPr>
          <a:xfrm>
            <a:off x="2210652" y="3753592"/>
            <a:ext cx="447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solidFill>
                  <a:srgbClr val="FF0000"/>
                </a:solidFill>
              </a:rPr>
              <a:t>Note: Add Mine specific photo</a:t>
            </a:r>
          </a:p>
        </p:txBody>
      </p:sp>
      <p:pic>
        <p:nvPicPr>
          <p:cNvPr id="8" name="Picture Placeholder 3">
            <a:extLst>
              <a:ext uri="{FF2B5EF4-FFF2-40B4-BE49-F238E27FC236}">
                <a16:creationId xmlns:a16="http://schemas.microsoft.com/office/drawing/2014/main" id="{D033D95E-3694-1868-0AF0-8294A1A2598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" b="387"/>
          <a:stretch>
            <a:fillRect/>
          </a:stretch>
        </p:blipFill>
        <p:spPr>
          <a:xfrm>
            <a:off x="1027113" y="261938"/>
            <a:ext cx="6497637" cy="4835525"/>
          </a:xfrm>
        </p:spPr>
      </p:pic>
    </p:spTree>
    <p:extLst>
      <p:ext uri="{BB962C8B-B14F-4D97-AF65-F5344CB8AC3E}">
        <p14:creationId xmlns:p14="http://schemas.microsoft.com/office/powerpoint/2010/main" val="373203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28B14-02FA-7239-D37B-9D7DAAABA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2400" b="1" dirty="0"/>
              <a:t>1. Provision of a healthy and safe working environment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B4C2BE-808F-321B-4FCB-C392DA0BF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1.3 S 300 – 26</a:t>
            </a:r>
            <a:r>
              <a:rPr kumimoji="0" lang="en-GB" sz="1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°C</a:t>
            </a:r>
            <a:r>
              <a:rPr lang="en-US" b="1" dirty="0"/>
              <a:t>@15m</a:t>
            </a:r>
            <a:r>
              <a:rPr lang="en-US" b="1" baseline="30000" dirty="0"/>
              <a:t>3</a:t>
            </a:r>
            <a:r>
              <a:rPr lang="en-US" b="1" dirty="0"/>
              <a:t>/s  </a:t>
            </a:r>
            <a:r>
              <a:rPr lang="en-ZA" dirty="0"/>
              <a:t>Intake Quantity action plan</a:t>
            </a:r>
            <a:endParaRPr lang="en-US" b="1" dirty="0"/>
          </a:p>
          <a:p>
            <a:pPr marL="0" indent="0">
              <a:buNone/>
            </a:pPr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6D4208-AB50-FCFA-64E1-E30A742D7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EEBB3-9C62-4929-8C97-A45554614B7B}" type="slidenum">
              <a:rPr kumimoji="0" lang="en-ZA" sz="1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B2112-BF45-C284-A4E2-293FB3F4A9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18CBB9DC-3797-BC96-B0AE-38CF622E9E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4232362"/>
              </p:ext>
            </p:extLst>
          </p:nvPr>
        </p:nvGraphicFramePr>
        <p:xfrm>
          <a:off x="7034542" y="1555535"/>
          <a:ext cx="5111315" cy="5140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3516">
                  <a:extLst>
                    <a:ext uri="{9D8B030D-6E8A-4147-A177-3AD203B41FA5}">
                      <a16:colId xmlns:a16="http://schemas.microsoft.com/office/drawing/2014/main" val="3233092160"/>
                    </a:ext>
                  </a:extLst>
                </a:gridCol>
                <a:gridCol w="870431">
                  <a:extLst>
                    <a:ext uri="{9D8B030D-6E8A-4147-A177-3AD203B41FA5}">
                      <a16:colId xmlns:a16="http://schemas.microsoft.com/office/drawing/2014/main" val="825568968"/>
                    </a:ext>
                  </a:extLst>
                </a:gridCol>
                <a:gridCol w="1174069">
                  <a:extLst>
                    <a:ext uri="{9D8B030D-6E8A-4147-A177-3AD203B41FA5}">
                      <a16:colId xmlns:a16="http://schemas.microsoft.com/office/drawing/2014/main" val="2815712557"/>
                    </a:ext>
                  </a:extLst>
                </a:gridCol>
                <a:gridCol w="1538435">
                  <a:extLst>
                    <a:ext uri="{9D8B030D-6E8A-4147-A177-3AD203B41FA5}">
                      <a16:colId xmlns:a16="http://schemas.microsoft.com/office/drawing/2014/main" val="2692877194"/>
                    </a:ext>
                  </a:extLst>
                </a:gridCol>
                <a:gridCol w="764864">
                  <a:extLst>
                    <a:ext uri="{9D8B030D-6E8A-4147-A177-3AD203B41FA5}">
                      <a16:colId xmlns:a16="http://schemas.microsoft.com/office/drawing/2014/main" val="1808062317"/>
                    </a:ext>
                  </a:extLst>
                </a:gridCol>
              </a:tblGrid>
              <a:tr h="499602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Item</a:t>
                      </a:r>
                      <a:endParaRPr lang="en-ZA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Location</a:t>
                      </a:r>
                      <a:endParaRPr lang="en-ZA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Action</a:t>
                      </a:r>
                      <a:endParaRPr lang="en-ZA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Benefit</a:t>
                      </a:r>
                      <a:endParaRPr lang="en-ZA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Status</a:t>
                      </a:r>
                      <a:endParaRPr lang="en-ZA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66801709"/>
                  </a:ext>
                </a:extLst>
              </a:tr>
              <a:tr h="120659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00" b="1" kern="1200" dirty="0">
                          <a:solidFill>
                            <a:schemeClr val="tx1"/>
                          </a:solidFill>
                        </a:rPr>
                        <a:t>Point 1</a:t>
                      </a:r>
                      <a:endParaRPr lang="en-US" sz="10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</a:rPr>
                        <a:t>105L XC17</a:t>
                      </a:r>
                      <a:endParaRPr lang="en-US" sz="1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</a:rPr>
                        <a:t>Disconnect 102L XC17 15kW fan in order to increase flow from bottom and seal 105L XC18.</a:t>
                      </a:r>
                      <a:endParaRPr lang="en-US" sz="1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</a:rPr>
                        <a:t>Increase  available quantity for 105L XC17.</a:t>
                      </a:r>
                      <a:endParaRPr lang="en-ZA" sz="1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</a:rPr>
                        <a:t>09/02/2024</a:t>
                      </a:r>
                      <a:endParaRPr lang="en-US" sz="1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731386486"/>
                  </a:ext>
                </a:extLst>
              </a:tr>
              <a:tr h="80737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00" b="1" kern="1200" dirty="0">
                          <a:solidFill>
                            <a:schemeClr val="tx1"/>
                          </a:solidFill>
                        </a:rPr>
                        <a:t>Point 2</a:t>
                      </a:r>
                      <a:endParaRPr lang="en-US" sz="10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</a:rPr>
                        <a:t>102L XC15</a:t>
                      </a:r>
                      <a:endParaRPr lang="en-US" sz="1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</a:rPr>
                        <a:t>Seal 102L XC18.</a:t>
                      </a:r>
                      <a:endParaRPr lang="en-US" sz="1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</a:rPr>
                        <a:t>Increase available quantity for 102L XC15.</a:t>
                      </a:r>
                      <a:endParaRPr lang="en-ZA" sz="1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</a:rPr>
                        <a:t>12/02/2024</a:t>
                      </a:r>
                      <a:endParaRPr lang="en-US" sz="1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70857571"/>
                  </a:ext>
                </a:extLst>
              </a:tr>
              <a:tr h="80737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00" b="1" kern="1200" dirty="0">
                          <a:solidFill>
                            <a:schemeClr val="tx1"/>
                          </a:solidFill>
                        </a:rPr>
                        <a:t>Point 3</a:t>
                      </a:r>
                      <a:endParaRPr lang="en-US" sz="10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</a:rPr>
                        <a:t>105L XC27</a:t>
                      </a:r>
                      <a:endParaRPr lang="en-ZA" sz="1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</a:rPr>
                        <a:t>Seal 105L XC18.</a:t>
                      </a:r>
                      <a:endParaRPr lang="en-US" sz="1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</a:rPr>
                        <a:t>Increase available quantity for 105L XC27.</a:t>
                      </a:r>
                      <a:endParaRPr lang="en-ZA" sz="1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</a:rPr>
                        <a:t>12/02/2024</a:t>
                      </a:r>
                      <a:endParaRPr lang="en-US" sz="1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767685321"/>
                  </a:ext>
                </a:extLst>
              </a:tr>
              <a:tr h="80737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00" b="1" kern="1200" dirty="0">
                          <a:solidFill>
                            <a:schemeClr val="tx1"/>
                          </a:solidFill>
                        </a:rPr>
                        <a:t>Point 4</a:t>
                      </a:r>
                      <a:endParaRPr lang="en-US" sz="10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</a:rPr>
                        <a:t>113L XC32</a:t>
                      </a:r>
                      <a:endParaRPr lang="en-ZA" sz="1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</a:rPr>
                        <a:t>Regulate 113L XC30S and 113L XC29N.</a:t>
                      </a:r>
                      <a:endParaRPr lang="en-US" sz="1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</a:rPr>
                        <a:t>Increase available quantity for 113L XC32.</a:t>
                      </a:r>
                      <a:endParaRPr lang="en-ZA" sz="1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</a:rPr>
                        <a:t>09/02/2024</a:t>
                      </a:r>
                      <a:endParaRPr lang="en-US" sz="1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801248216"/>
                  </a:ext>
                </a:extLst>
              </a:tr>
              <a:tr h="10117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kern="1200" dirty="0">
                          <a:solidFill>
                            <a:schemeClr val="tx1"/>
                          </a:solidFill>
                        </a:rPr>
                        <a:t>Point 5</a:t>
                      </a:r>
                      <a:endParaRPr lang="en-US" sz="10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</a:rPr>
                        <a:t>109L XC21</a:t>
                      </a:r>
                      <a:endParaRPr lang="en-ZA" sz="1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</a:rPr>
                        <a:t>Installation of 2x 45kW exhaust fans on 98L XC21.</a:t>
                      </a:r>
                      <a:endParaRPr lang="en-US" sz="1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</a:rPr>
                        <a:t>Increase pull at 109L XC21.</a:t>
                      </a:r>
                      <a:endParaRPr lang="en-ZA" sz="1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</a:rPr>
                        <a:t>Completed installation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</a:rPr>
                        <a:t>Re-audit area</a:t>
                      </a:r>
                      <a:endParaRPr lang="en-US" sz="1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593959305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D127A8B8-8663-6D91-2DA0-1D573864E9DA}"/>
              </a:ext>
            </a:extLst>
          </p:cNvPr>
          <p:cNvSpPr/>
          <p:nvPr/>
        </p:nvSpPr>
        <p:spPr>
          <a:xfrm>
            <a:off x="1694320" y="1928601"/>
            <a:ext cx="253364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75% of Working Places &gt; 15 m3/s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BF442748-2AAF-CE9D-C943-D708DC9398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0027597"/>
              </p:ext>
            </p:extLst>
          </p:nvPr>
        </p:nvGraphicFramePr>
        <p:xfrm>
          <a:off x="751438" y="1555536"/>
          <a:ext cx="6192570" cy="52310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3147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28B14-02FA-7239-D37B-9D7DAAABA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: Power SAVING INITIATIVES</a:t>
            </a:r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6D4208-AB50-FCFA-64E1-E30A742D7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EEBB3-9C62-4929-8C97-A45554614B7B}" type="slidenum">
              <a:rPr kumimoji="0" lang="en-ZA" sz="1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ZA" sz="1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B2112-BF45-C284-A4E2-293FB3F4A9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6165510"/>
              </p:ext>
            </p:extLst>
          </p:nvPr>
        </p:nvGraphicFramePr>
        <p:xfrm>
          <a:off x="1033537" y="975360"/>
          <a:ext cx="703904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FECF36D-98B2-E870-1D33-AE966E5043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1695477"/>
              </p:ext>
            </p:extLst>
          </p:nvPr>
        </p:nvGraphicFramePr>
        <p:xfrm>
          <a:off x="1036320" y="3816626"/>
          <a:ext cx="7036261" cy="2602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C0F3DDD1-233E-4134-A021-CED49425CAF0}"/>
              </a:ext>
            </a:extLst>
          </p:cNvPr>
          <p:cNvSpPr txBox="1"/>
          <p:nvPr/>
        </p:nvSpPr>
        <p:spPr>
          <a:xfrm>
            <a:off x="8156715" y="975360"/>
            <a:ext cx="3673335" cy="5443913"/>
          </a:xfrm>
          <a:prstGeom prst="rect">
            <a:avLst/>
          </a:prstGeom>
          <a:solidFill>
            <a:srgbClr val="FFFFFF"/>
          </a:solidFill>
          <a:ln w="15875" cmpd="sng">
            <a:solidFill>
              <a:srgbClr val="000000"/>
            </a:solidFill>
          </a:ln>
          <a:effectLst/>
        </p:spPr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Energy saving initiatives: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Compressed  Air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Air valve REMS control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Compressor setpoint and consumption reduction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Pumping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Return water system control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Water valves to mining REMS control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Pumping load shift and reduction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Refrigeration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Underground refrigeration load shifts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Surface refrigeration load shift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Main Fans 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Surface fan IGVs installed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Hoisting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Sub Shaft and Surface rock winder load shift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Energy saving initiatives planned FY24: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29L turbine refurbishment in progress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92L turbine refurbishment commissioned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*YTD Energy Savings R14m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B75CFB0-F848-164D-B02D-9FF085839D30}"/>
              </a:ext>
            </a:extLst>
          </p:cNvPr>
          <p:cNvGrpSpPr/>
          <p:nvPr/>
        </p:nvGrpSpPr>
        <p:grpSpPr>
          <a:xfrm>
            <a:off x="10723442" y="5805912"/>
            <a:ext cx="325881" cy="266700"/>
            <a:chOff x="5313138" y="5105399"/>
            <a:chExt cx="434508" cy="355600"/>
          </a:xfrm>
          <a:solidFill>
            <a:srgbClr val="92D050"/>
          </a:solidFill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87ADD6E-C140-D9B4-128C-BC5F082C0593}"/>
                </a:ext>
              </a:extLst>
            </p:cNvPr>
            <p:cNvSpPr/>
            <p:nvPr/>
          </p:nvSpPr>
          <p:spPr>
            <a:xfrm>
              <a:off x="5313138" y="5105399"/>
              <a:ext cx="434508" cy="355600"/>
            </a:xfrm>
            <a:prstGeom prst="ellipse">
              <a:avLst/>
            </a:prstGeom>
            <a:grp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2B3DD42-3BD3-3676-91FA-9D0F81D6DB49}"/>
                </a:ext>
              </a:extLst>
            </p:cNvPr>
            <p:cNvSpPr/>
            <p:nvPr/>
          </p:nvSpPr>
          <p:spPr>
            <a:xfrm>
              <a:off x="5441633" y="5201189"/>
              <a:ext cx="45719" cy="93637"/>
            </a:xfrm>
            <a:prstGeom prst="ellipse">
              <a:avLst/>
            </a:prstGeom>
            <a:grp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Block Arc 12">
              <a:extLst>
                <a:ext uri="{FF2B5EF4-FFF2-40B4-BE49-F238E27FC236}">
                  <a16:creationId xmlns:a16="http://schemas.microsoft.com/office/drawing/2014/main" id="{BB76DF35-A104-78C1-D7CD-5BF550780E27}"/>
                </a:ext>
              </a:extLst>
            </p:cNvPr>
            <p:cNvSpPr/>
            <p:nvPr/>
          </p:nvSpPr>
          <p:spPr>
            <a:xfrm flipV="1">
              <a:off x="5404060" y="5294828"/>
              <a:ext cx="252664" cy="114410"/>
            </a:xfrm>
            <a:prstGeom prst="blockArc">
              <a:avLst/>
            </a:prstGeom>
            <a:grp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70732A3-371D-B3D7-FD63-21CB7F422E70}"/>
                </a:ext>
              </a:extLst>
            </p:cNvPr>
            <p:cNvSpPr/>
            <p:nvPr/>
          </p:nvSpPr>
          <p:spPr>
            <a:xfrm>
              <a:off x="5573533" y="5196255"/>
              <a:ext cx="45719" cy="98572"/>
            </a:xfrm>
            <a:prstGeom prst="ellipse">
              <a:avLst/>
            </a:prstGeom>
            <a:grp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420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28B14-02FA-7239-D37B-9D7DAAABA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225" y="169683"/>
            <a:ext cx="11013773" cy="805677"/>
          </a:xfrm>
        </p:spPr>
        <p:txBody>
          <a:bodyPr/>
          <a:lstStyle/>
          <a:p>
            <a:r>
              <a:rPr lang="en-US" dirty="0">
                <a:latin typeface="+mj-lt"/>
              </a:rPr>
              <a:t>Energy : turbines (R4.0M Saving)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6D4208-AB50-FCFA-64E1-E30A742D7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EEBB3-9C62-4929-8C97-A45554614B7B}" type="slidenum">
              <a:rPr kumimoji="0" lang="en-ZA" sz="1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ZA" sz="1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B2112-BF45-C284-A4E2-293FB3F4A9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4E30C33E-1406-4229-A7F9-B21266F68E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8112228"/>
              </p:ext>
            </p:extLst>
          </p:nvPr>
        </p:nvGraphicFramePr>
        <p:xfrm>
          <a:off x="923225" y="975359"/>
          <a:ext cx="5476320" cy="2741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E0250679-B325-2A5A-B3FC-731A87ED92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0282419"/>
              </p:ext>
            </p:extLst>
          </p:nvPr>
        </p:nvGraphicFramePr>
        <p:xfrm>
          <a:off x="6486659" y="975359"/>
          <a:ext cx="5450888" cy="2741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Freeform 3">
            <a:extLst>
              <a:ext uri="{FF2B5EF4-FFF2-40B4-BE49-F238E27FC236}">
                <a16:creationId xmlns:a16="http://schemas.microsoft.com/office/drawing/2014/main" id="{7168340B-BDA9-362E-4407-C17EEE629A20}"/>
              </a:ext>
            </a:extLst>
          </p:cNvPr>
          <p:cNvSpPr>
            <a:spLocks/>
          </p:cNvSpPr>
          <p:nvPr/>
        </p:nvSpPr>
        <p:spPr bwMode="gray">
          <a:xfrm>
            <a:off x="2537435" y="1027603"/>
            <a:ext cx="2247900" cy="222230"/>
          </a:xfrm>
          <a:custGeom>
            <a:avLst/>
            <a:gdLst/>
            <a:ahLst/>
            <a:cxnLst>
              <a:cxn ang="0">
                <a:pos x="222" y="20"/>
              </a:cxn>
              <a:cxn ang="0">
                <a:pos x="476" y="6"/>
              </a:cxn>
              <a:cxn ang="0">
                <a:pos x="671" y="35"/>
              </a:cxn>
              <a:cxn ang="0">
                <a:pos x="901" y="27"/>
              </a:cxn>
              <a:cxn ang="0">
                <a:pos x="1105" y="7"/>
              </a:cxn>
              <a:cxn ang="0">
                <a:pos x="1351" y="13"/>
              </a:cxn>
              <a:cxn ang="0">
                <a:pos x="1750" y="16"/>
              </a:cxn>
              <a:cxn ang="0">
                <a:pos x="1962" y="33"/>
              </a:cxn>
              <a:cxn ang="0">
                <a:pos x="2433" y="23"/>
              </a:cxn>
              <a:cxn ang="0">
                <a:pos x="2648" y="30"/>
              </a:cxn>
              <a:cxn ang="0">
                <a:pos x="3022" y="30"/>
              </a:cxn>
              <a:cxn ang="0">
                <a:pos x="3305" y="38"/>
              </a:cxn>
              <a:cxn ang="0">
                <a:pos x="3683" y="43"/>
              </a:cxn>
              <a:cxn ang="0">
                <a:pos x="3921" y="44"/>
              </a:cxn>
              <a:cxn ang="0">
                <a:pos x="4152" y="45"/>
              </a:cxn>
              <a:cxn ang="0">
                <a:pos x="4193" y="98"/>
              </a:cxn>
              <a:cxn ang="0">
                <a:pos x="4229" y="146"/>
              </a:cxn>
              <a:cxn ang="0">
                <a:pos x="4183" y="224"/>
              </a:cxn>
              <a:cxn ang="0">
                <a:pos x="4218" y="282"/>
              </a:cxn>
              <a:cxn ang="0">
                <a:pos x="4286" y="348"/>
              </a:cxn>
              <a:cxn ang="0">
                <a:pos x="4353" y="404"/>
              </a:cxn>
              <a:cxn ang="0">
                <a:pos x="4419" y="474"/>
              </a:cxn>
              <a:cxn ang="0">
                <a:pos x="4413" y="546"/>
              </a:cxn>
              <a:cxn ang="0">
                <a:pos x="4443" y="645"/>
              </a:cxn>
              <a:cxn ang="0">
                <a:pos x="4461" y="711"/>
              </a:cxn>
              <a:cxn ang="0">
                <a:pos x="4462" y="811"/>
              </a:cxn>
              <a:cxn ang="0">
                <a:pos x="4483" y="869"/>
              </a:cxn>
              <a:cxn ang="0">
                <a:pos x="4526" y="953"/>
              </a:cxn>
              <a:cxn ang="0">
                <a:pos x="4448" y="999"/>
              </a:cxn>
              <a:cxn ang="0">
                <a:pos x="4203" y="989"/>
              </a:cxn>
              <a:cxn ang="0">
                <a:pos x="3829" y="970"/>
              </a:cxn>
              <a:cxn ang="0">
                <a:pos x="3619" y="991"/>
              </a:cxn>
              <a:cxn ang="0">
                <a:pos x="3434" y="1006"/>
              </a:cxn>
              <a:cxn ang="0">
                <a:pos x="3180" y="1017"/>
              </a:cxn>
              <a:cxn ang="0">
                <a:pos x="2821" y="994"/>
              </a:cxn>
              <a:cxn ang="0">
                <a:pos x="2467" y="999"/>
              </a:cxn>
              <a:cxn ang="0">
                <a:pos x="2091" y="994"/>
              </a:cxn>
              <a:cxn ang="0">
                <a:pos x="1782" y="991"/>
              </a:cxn>
              <a:cxn ang="0">
                <a:pos x="1496" y="977"/>
              </a:cxn>
              <a:cxn ang="0">
                <a:pos x="1284" y="965"/>
              </a:cxn>
              <a:cxn ang="0">
                <a:pos x="907" y="976"/>
              </a:cxn>
              <a:cxn ang="0">
                <a:pos x="483" y="966"/>
              </a:cxn>
              <a:cxn ang="0">
                <a:pos x="297" y="969"/>
              </a:cxn>
              <a:cxn ang="0">
                <a:pos x="285" y="922"/>
              </a:cxn>
              <a:cxn ang="0">
                <a:pos x="364" y="872"/>
              </a:cxn>
              <a:cxn ang="0">
                <a:pos x="324" y="814"/>
              </a:cxn>
              <a:cxn ang="0">
                <a:pos x="286" y="763"/>
              </a:cxn>
              <a:cxn ang="0">
                <a:pos x="289" y="701"/>
              </a:cxn>
              <a:cxn ang="0">
                <a:pos x="103" y="623"/>
              </a:cxn>
              <a:cxn ang="0">
                <a:pos x="158" y="566"/>
              </a:cxn>
              <a:cxn ang="0">
                <a:pos x="116" y="496"/>
              </a:cxn>
              <a:cxn ang="0">
                <a:pos x="74" y="435"/>
              </a:cxn>
              <a:cxn ang="0">
                <a:pos x="100" y="365"/>
              </a:cxn>
              <a:cxn ang="0">
                <a:pos x="87" y="306"/>
              </a:cxn>
              <a:cxn ang="0">
                <a:pos x="13" y="221"/>
              </a:cxn>
              <a:cxn ang="0">
                <a:pos x="21" y="159"/>
              </a:cxn>
              <a:cxn ang="0">
                <a:pos x="0" y="98"/>
              </a:cxn>
              <a:cxn ang="0">
                <a:pos x="28" y="35"/>
              </a:cxn>
            </a:cxnLst>
            <a:rect l="0" t="0" r="r" b="b"/>
            <a:pathLst>
              <a:path w="4537" h="1018">
                <a:moveTo>
                  <a:pt x="71" y="0"/>
                </a:moveTo>
                <a:lnTo>
                  <a:pt x="147" y="13"/>
                </a:lnTo>
                <a:lnTo>
                  <a:pt x="222" y="20"/>
                </a:lnTo>
                <a:lnTo>
                  <a:pt x="315" y="17"/>
                </a:lnTo>
                <a:lnTo>
                  <a:pt x="380" y="6"/>
                </a:lnTo>
                <a:lnTo>
                  <a:pt x="476" y="6"/>
                </a:lnTo>
                <a:lnTo>
                  <a:pt x="547" y="11"/>
                </a:lnTo>
                <a:lnTo>
                  <a:pt x="597" y="30"/>
                </a:lnTo>
                <a:lnTo>
                  <a:pt x="671" y="35"/>
                </a:lnTo>
                <a:lnTo>
                  <a:pt x="760" y="31"/>
                </a:lnTo>
                <a:lnTo>
                  <a:pt x="830" y="26"/>
                </a:lnTo>
                <a:lnTo>
                  <a:pt x="901" y="27"/>
                </a:lnTo>
                <a:lnTo>
                  <a:pt x="996" y="21"/>
                </a:lnTo>
                <a:lnTo>
                  <a:pt x="1034" y="4"/>
                </a:lnTo>
                <a:lnTo>
                  <a:pt x="1105" y="7"/>
                </a:lnTo>
                <a:lnTo>
                  <a:pt x="1203" y="7"/>
                </a:lnTo>
                <a:lnTo>
                  <a:pt x="1274" y="6"/>
                </a:lnTo>
                <a:lnTo>
                  <a:pt x="1351" y="13"/>
                </a:lnTo>
                <a:lnTo>
                  <a:pt x="1511" y="14"/>
                </a:lnTo>
                <a:lnTo>
                  <a:pt x="1651" y="16"/>
                </a:lnTo>
                <a:lnTo>
                  <a:pt x="1750" y="16"/>
                </a:lnTo>
                <a:lnTo>
                  <a:pt x="1818" y="16"/>
                </a:lnTo>
                <a:lnTo>
                  <a:pt x="1891" y="31"/>
                </a:lnTo>
                <a:lnTo>
                  <a:pt x="1962" y="33"/>
                </a:lnTo>
                <a:lnTo>
                  <a:pt x="2103" y="31"/>
                </a:lnTo>
                <a:lnTo>
                  <a:pt x="2242" y="27"/>
                </a:lnTo>
                <a:lnTo>
                  <a:pt x="2433" y="23"/>
                </a:lnTo>
                <a:lnTo>
                  <a:pt x="2503" y="18"/>
                </a:lnTo>
                <a:lnTo>
                  <a:pt x="2574" y="20"/>
                </a:lnTo>
                <a:lnTo>
                  <a:pt x="2648" y="30"/>
                </a:lnTo>
                <a:lnTo>
                  <a:pt x="2740" y="37"/>
                </a:lnTo>
                <a:lnTo>
                  <a:pt x="2878" y="33"/>
                </a:lnTo>
                <a:lnTo>
                  <a:pt x="3022" y="30"/>
                </a:lnTo>
                <a:lnTo>
                  <a:pt x="3160" y="26"/>
                </a:lnTo>
                <a:lnTo>
                  <a:pt x="3231" y="26"/>
                </a:lnTo>
                <a:lnTo>
                  <a:pt x="3305" y="38"/>
                </a:lnTo>
                <a:lnTo>
                  <a:pt x="3403" y="47"/>
                </a:lnTo>
                <a:lnTo>
                  <a:pt x="3594" y="45"/>
                </a:lnTo>
                <a:lnTo>
                  <a:pt x="3683" y="43"/>
                </a:lnTo>
                <a:lnTo>
                  <a:pt x="3752" y="41"/>
                </a:lnTo>
                <a:lnTo>
                  <a:pt x="3847" y="44"/>
                </a:lnTo>
                <a:lnTo>
                  <a:pt x="3921" y="44"/>
                </a:lnTo>
                <a:lnTo>
                  <a:pt x="3989" y="40"/>
                </a:lnTo>
                <a:lnTo>
                  <a:pt x="4084" y="40"/>
                </a:lnTo>
                <a:lnTo>
                  <a:pt x="4152" y="45"/>
                </a:lnTo>
                <a:lnTo>
                  <a:pt x="4204" y="64"/>
                </a:lnTo>
                <a:lnTo>
                  <a:pt x="4215" y="79"/>
                </a:lnTo>
                <a:lnTo>
                  <a:pt x="4193" y="98"/>
                </a:lnTo>
                <a:lnTo>
                  <a:pt x="4173" y="115"/>
                </a:lnTo>
                <a:lnTo>
                  <a:pt x="4198" y="130"/>
                </a:lnTo>
                <a:lnTo>
                  <a:pt x="4229" y="146"/>
                </a:lnTo>
                <a:lnTo>
                  <a:pt x="4211" y="163"/>
                </a:lnTo>
                <a:lnTo>
                  <a:pt x="4173" y="209"/>
                </a:lnTo>
                <a:lnTo>
                  <a:pt x="4183" y="224"/>
                </a:lnTo>
                <a:lnTo>
                  <a:pt x="4210" y="241"/>
                </a:lnTo>
                <a:lnTo>
                  <a:pt x="4214" y="258"/>
                </a:lnTo>
                <a:lnTo>
                  <a:pt x="4218" y="282"/>
                </a:lnTo>
                <a:lnTo>
                  <a:pt x="4232" y="315"/>
                </a:lnTo>
                <a:lnTo>
                  <a:pt x="4235" y="333"/>
                </a:lnTo>
                <a:lnTo>
                  <a:pt x="4286" y="348"/>
                </a:lnTo>
                <a:lnTo>
                  <a:pt x="4342" y="365"/>
                </a:lnTo>
                <a:lnTo>
                  <a:pt x="4348" y="389"/>
                </a:lnTo>
                <a:lnTo>
                  <a:pt x="4353" y="404"/>
                </a:lnTo>
                <a:lnTo>
                  <a:pt x="4335" y="428"/>
                </a:lnTo>
                <a:lnTo>
                  <a:pt x="4339" y="451"/>
                </a:lnTo>
                <a:lnTo>
                  <a:pt x="4419" y="474"/>
                </a:lnTo>
                <a:lnTo>
                  <a:pt x="4452" y="509"/>
                </a:lnTo>
                <a:lnTo>
                  <a:pt x="4433" y="532"/>
                </a:lnTo>
                <a:lnTo>
                  <a:pt x="4413" y="546"/>
                </a:lnTo>
                <a:lnTo>
                  <a:pt x="4395" y="565"/>
                </a:lnTo>
                <a:lnTo>
                  <a:pt x="4431" y="608"/>
                </a:lnTo>
                <a:lnTo>
                  <a:pt x="4443" y="645"/>
                </a:lnTo>
                <a:lnTo>
                  <a:pt x="4447" y="660"/>
                </a:lnTo>
                <a:lnTo>
                  <a:pt x="4456" y="694"/>
                </a:lnTo>
                <a:lnTo>
                  <a:pt x="4461" y="711"/>
                </a:lnTo>
                <a:lnTo>
                  <a:pt x="4473" y="756"/>
                </a:lnTo>
                <a:lnTo>
                  <a:pt x="4452" y="772"/>
                </a:lnTo>
                <a:lnTo>
                  <a:pt x="4462" y="811"/>
                </a:lnTo>
                <a:lnTo>
                  <a:pt x="4472" y="828"/>
                </a:lnTo>
                <a:lnTo>
                  <a:pt x="4498" y="851"/>
                </a:lnTo>
                <a:lnTo>
                  <a:pt x="4483" y="869"/>
                </a:lnTo>
                <a:lnTo>
                  <a:pt x="4487" y="885"/>
                </a:lnTo>
                <a:lnTo>
                  <a:pt x="4494" y="908"/>
                </a:lnTo>
                <a:lnTo>
                  <a:pt x="4526" y="953"/>
                </a:lnTo>
                <a:lnTo>
                  <a:pt x="4536" y="976"/>
                </a:lnTo>
                <a:lnTo>
                  <a:pt x="4519" y="991"/>
                </a:lnTo>
                <a:lnTo>
                  <a:pt x="4448" y="999"/>
                </a:lnTo>
                <a:lnTo>
                  <a:pt x="4380" y="1013"/>
                </a:lnTo>
                <a:lnTo>
                  <a:pt x="4279" y="1001"/>
                </a:lnTo>
                <a:lnTo>
                  <a:pt x="4203" y="989"/>
                </a:lnTo>
                <a:lnTo>
                  <a:pt x="4062" y="979"/>
                </a:lnTo>
                <a:lnTo>
                  <a:pt x="3990" y="972"/>
                </a:lnTo>
                <a:lnTo>
                  <a:pt x="3829" y="970"/>
                </a:lnTo>
                <a:lnTo>
                  <a:pt x="3762" y="974"/>
                </a:lnTo>
                <a:lnTo>
                  <a:pt x="3690" y="984"/>
                </a:lnTo>
                <a:lnTo>
                  <a:pt x="3619" y="991"/>
                </a:lnTo>
                <a:lnTo>
                  <a:pt x="3577" y="1006"/>
                </a:lnTo>
                <a:lnTo>
                  <a:pt x="3508" y="1013"/>
                </a:lnTo>
                <a:lnTo>
                  <a:pt x="3434" y="1006"/>
                </a:lnTo>
                <a:lnTo>
                  <a:pt x="3365" y="999"/>
                </a:lnTo>
                <a:lnTo>
                  <a:pt x="3266" y="1004"/>
                </a:lnTo>
                <a:lnTo>
                  <a:pt x="3180" y="1017"/>
                </a:lnTo>
                <a:lnTo>
                  <a:pt x="3109" y="1014"/>
                </a:lnTo>
                <a:lnTo>
                  <a:pt x="3010" y="1008"/>
                </a:lnTo>
                <a:lnTo>
                  <a:pt x="2821" y="994"/>
                </a:lnTo>
                <a:lnTo>
                  <a:pt x="2630" y="991"/>
                </a:lnTo>
                <a:lnTo>
                  <a:pt x="2562" y="991"/>
                </a:lnTo>
                <a:lnTo>
                  <a:pt x="2467" y="999"/>
                </a:lnTo>
                <a:lnTo>
                  <a:pt x="2299" y="996"/>
                </a:lnTo>
                <a:lnTo>
                  <a:pt x="2160" y="994"/>
                </a:lnTo>
                <a:lnTo>
                  <a:pt x="2091" y="994"/>
                </a:lnTo>
                <a:lnTo>
                  <a:pt x="1949" y="991"/>
                </a:lnTo>
                <a:lnTo>
                  <a:pt x="1853" y="993"/>
                </a:lnTo>
                <a:lnTo>
                  <a:pt x="1782" y="991"/>
                </a:lnTo>
                <a:lnTo>
                  <a:pt x="1642" y="990"/>
                </a:lnTo>
                <a:lnTo>
                  <a:pt x="1570" y="979"/>
                </a:lnTo>
                <a:lnTo>
                  <a:pt x="1496" y="977"/>
                </a:lnTo>
                <a:lnTo>
                  <a:pt x="1432" y="987"/>
                </a:lnTo>
                <a:lnTo>
                  <a:pt x="1334" y="984"/>
                </a:lnTo>
                <a:lnTo>
                  <a:pt x="1284" y="965"/>
                </a:lnTo>
                <a:lnTo>
                  <a:pt x="1214" y="974"/>
                </a:lnTo>
                <a:lnTo>
                  <a:pt x="1051" y="976"/>
                </a:lnTo>
                <a:lnTo>
                  <a:pt x="907" y="976"/>
                </a:lnTo>
                <a:lnTo>
                  <a:pt x="770" y="982"/>
                </a:lnTo>
                <a:lnTo>
                  <a:pt x="679" y="973"/>
                </a:lnTo>
                <a:lnTo>
                  <a:pt x="483" y="966"/>
                </a:lnTo>
                <a:lnTo>
                  <a:pt x="414" y="970"/>
                </a:lnTo>
                <a:lnTo>
                  <a:pt x="350" y="987"/>
                </a:lnTo>
                <a:lnTo>
                  <a:pt x="297" y="969"/>
                </a:lnTo>
                <a:lnTo>
                  <a:pt x="268" y="953"/>
                </a:lnTo>
                <a:lnTo>
                  <a:pt x="262" y="938"/>
                </a:lnTo>
                <a:lnTo>
                  <a:pt x="285" y="922"/>
                </a:lnTo>
                <a:lnTo>
                  <a:pt x="349" y="904"/>
                </a:lnTo>
                <a:lnTo>
                  <a:pt x="368" y="888"/>
                </a:lnTo>
                <a:lnTo>
                  <a:pt x="364" y="872"/>
                </a:lnTo>
                <a:lnTo>
                  <a:pt x="335" y="854"/>
                </a:lnTo>
                <a:lnTo>
                  <a:pt x="332" y="831"/>
                </a:lnTo>
                <a:lnTo>
                  <a:pt x="324" y="814"/>
                </a:lnTo>
                <a:lnTo>
                  <a:pt x="320" y="799"/>
                </a:lnTo>
                <a:lnTo>
                  <a:pt x="314" y="780"/>
                </a:lnTo>
                <a:lnTo>
                  <a:pt x="286" y="763"/>
                </a:lnTo>
                <a:lnTo>
                  <a:pt x="280" y="739"/>
                </a:lnTo>
                <a:lnTo>
                  <a:pt x="299" y="725"/>
                </a:lnTo>
                <a:lnTo>
                  <a:pt x="289" y="701"/>
                </a:lnTo>
                <a:lnTo>
                  <a:pt x="135" y="657"/>
                </a:lnTo>
                <a:lnTo>
                  <a:pt x="112" y="641"/>
                </a:lnTo>
                <a:lnTo>
                  <a:pt x="103" y="623"/>
                </a:lnTo>
                <a:lnTo>
                  <a:pt x="123" y="606"/>
                </a:lnTo>
                <a:lnTo>
                  <a:pt x="165" y="587"/>
                </a:lnTo>
                <a:lnTo>
                  <a:pt x="158" y="566"/>
                </a:lnTo>
                <a:lnTo>
                  <a:pt x="149" y="543"/>
                </a:lnTo>
                <a:lnTo>
                  <a:pt x="144" y="522"/>
                </a:lnTo>
                <a:lnTo>
                  <a:pt x="116" y="496"/>
                </a:lnTo>
                <a:lnTo>
                  <a:pt x="109" y="477"/>
                </a:lnTo>
                <a:lnTo>
                  <a:pt x="78" y="452"/>
                </a:lnTo>
                <a:lnTo>
                  <a:pt x="74" y="435"/>
                </a:lnTo>
                <a:lnTo>
                  <a:pt x="85" y="396"/>
                </a:lnTo>
                <a:lnTo>
                  <a:pt x="106" y="380"/>
                </a:lnTo>
                <a:lnTo>
                  <a:pt x="100" y="365"/>
                </a:lnTo>
                <a:lnTo>
                  <a:pt x="98" y="345"/>
                </a:lnTo>
                <a:lnTo>
                  <a:pt x="93" y="328"/>
                </a:lnTo>
                <a:lnTo>
                  <a:pt x="87" y="306"/>
                </a:lnTo>
                <a:lnTo>
                  <a:pt x="47" y="261"/>
                </a:lnTo>
                <a:lnTo>
                  <a:pt x="20" y="238"/>
                </a:lnTo>
                <a:lnTo>
                  <a:pt x="13" y="221"/>
                </a:lnTo>
                <a:lnTo>
                  <a:pt x="8" y="199"/>
                </a:lnTo>
                <a:lnTo>
                  <a:pt x="32" y="182"/>
                </a:lnTo>
                <a:lnTo>
                  <a:pt x="21" y="159"/>
                </a:lnTo>
                <a:lnTo>
                  <a:pt x="10" y="136"/>
                </a:lnTo>
                <a:lnTo>
                  <a:pt x="10" y="122"/>
                </a:lnTo>
                <a:lnTo>
                  <a:pt x="0" y="98"/>
                </a:lnTo>
                <a:lnTo>
                  <a:pt x="22" y="77"/>
                </a:lnTo>
                <a:lnTo>
                  <a:pt x="15" y="58"/>
                </a:lnTo>
                <a:lnTo>
                  <a:pt x="28" y="35"/>
                </a:lnTo>
                <a:lnTo>
                  <a:pt x="7" y="17"/>
                </a:lnTo>
                <a:lnTo>
                  <a:pt x="71" y="0"/>
                </a:lnTo>
              </a:path>
            </a:pathLst>
          </a:custGeom>
          <a:solidFill>
            <a:schemeClr val="accent1"/>
          </a:solidFill>
          <a:ln w="9525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0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Turbine project savings</a:t>
            </a:r>
            <a:endParaRPr kumimoji="0" lang="en-US" sz="105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Rectangle: Rounded Corners 9">
            <a:extLst>
              <a:ext uri="{FF2B5EF4-FFF2-40B4-BE49-F238E27FC236}">
                <a16:creationId xmlns:a16="http://schemas.microsoft.com/office/drawing/2014/main" id="{70C70111-DB1E-517C-CA2E-1329B15C083F}"/>
              </a:ext>
            </a:extLst>
          </p:cNvPr>
          <p:cNvSpPr/>
          <p:nvPr/>
        </p:nvSpPr>
        <p:spPr>
          <a:xfrm>
            <a:off x="923226" y="3944905"/>
            <a:ext cx="5476320" cy="2500998"/>
          </a:xfrm>
          <a:prstGeom prst="roundRect">
            <a:avLst>
              <a:gd name="adj" fmla="val 3964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ectangle: Rounded Corners 50">
            <a:extLst>
              <a:ext uri="{FF2B5EF4-FFF2-40B4-BE49-F238E27FC236}">
                <a16:creationId xmlns:a16="http://schemas.microsoft.com/office/drawing/2014/main" id="{4BDBBBB0-218E-107A-1B3B-934520381443}"/>
              </a:ext>
            </a:extLst>
          </p:cNvPr>
          <p:cNvSpPr/>
          <p:nvPr/>
        </p:nvSpPr>
        <p:spPr>
          <a:xfrm>
            <a:off x="6486659" y="3944905"/>
            <a:ext cx="5450339" cy="2500998"/>
          </a:xfrm>
          <a:prstGeom prst="roundRect">
            <a:avLst>
              <a:gd name="adj" fmla="val 3964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9293" y="4012719"/>
            <a:ext cx="2401561" cy="23653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418D04-6676-FE77-15FE-416EB724E0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532" y="4012718"/>
            <a:ext cx="2740069" cy="2365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8B19077-FECD-8248-0D25-AC490376BB3D}"/>
              </a:ext>
            </a:extLst>
          </p:cNvPr>
          <p:cNvSpPr txBox="1"/>
          <p:nvPr/>
        </p:nvSpPr>
        <p:spPr>
          <a:xfrm>
            <a:off x="7412808" y="4228766"/>
            <a:ext cx="35980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Expected savings for 29L, 52L, 71L, 92L turbines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(R5.0M monthly)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29L turbine expected to be operational April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52L, 71L &amp; 92L turbine operational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Decrease water temp to mining (-1.5°C)</a:t>
            </a:r>
            <a:endParaRPr kumimoji="0" lang="en-ZA" sz="1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Heptagon 15">
            <a:extLst>
              <a:ext uri="{FF2B5EF4-FFF2-40B4-BE49-F238E27FC236}">
                <a16:creationId xmlns:a16="http://schemas.microsoft.com/office/drawing/2014/main" id="{D9C6C466-34DA-893F-FA31-EF4FA2EAC875}"/>
              </a:ext>
            </a:extLst>
          </p:cNvPr>
          <p:cNvSpPr/>
          <p:nvPr/>
        </p:nvSpPr>
        <p:spPr>
          <a:xfrm>
            <a:off x="7027355" y="4285554"/>
            <a:ext cx="190500" cy="180975"/>
          </a:xfrm>
          <a:prstGeom prst="heptagon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sp>
        <p:nvSpPr>
          <p:cNvPr id="17" name="Heptagon 16">
            <a:extLst>
              <a:ext uri="{FF2B5EF4-FFF2-40B4-BE49-F238E27FC236}">
                <a16:creationId xmlns:a16="http://schemas.microsoft.com/office/drawing/2014/main" id="{A5F836C7-AE51-4E64-6406-3D2B5B4B0C77}"/>
              </a:ext>
            </a:extLst>
          </p:cNvPr>
          <p:cNvSpPr/>
          <p:nvPr/>
        </p:nvSpPr>
        <p:spPr>
          <a:xfrm>
            <a:off x="7026173" y="4652612"/>
            <a:ext cx="190500" cy="180975"/>
          </a:xfrm>
          <a:prstGeom prst="heptagon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18" name="Heptagon 17">
            <a:extLst>
              <a:ext uri="{FF2B5EF4-FFF2-40B4-BE49-F238E27FC236}">
                <a16:creationId xmlns:a16="http://schemas.microsoft.com/office/drawing/2014/main" id="{7A2005B1-D309-7CF8-E05B-0B29D3609082}"/>
              </a:ext>
            </a:extLst>
          </p:cNvPr>
          <p:cNvSpPr/>
          <p:nvPr/>
        </p:nvSpPr>
        <p:spPr>
          <a:xfrm>
            <a:off x="7027355" y="5018118"/>
            <a:ext cx="190500" cy="180975"/>
          </a:xfrm>
          <a:prstGeom prst="heptagon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  <p:sp>
        <p:nvSpPr>
          <p:cNvPr id="19" name="Heptagon 18">
            <a:extLst>
              <a:ext uri="{FF2B5EF4-FFF2-40B4-BE49-F238E27FC236}">
                <a16:creationId xmlns:a16="http://schemas.microsoft.com/office/drawing/2014/main" id="{4E65E104-5B6C-9046-7F10-5CF7CA10DF39}"/>
              </a:ext>
            </a:extLst>
          </p:cNvPr>
          <p:cNvSpPr/>
          <p:nvPr/>
        </p:nvSpPr>
        <p:spPr>
          <a:xfrm>
            <a:off x="7026173" y="5345027"/>
            <a:ext cx="190500" cy="180975"/>
          </a:xfrm>
          <a:prstGeom prst="heptagon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</a:p>
        </p:txBody>
      </p:sp>
      <p:sp>
        <p:nvSpPr>
          <p:cNvPr id="40" name="Heptagon 39">
            <a:extLst>
              <a:ext uri="{FF2B5EF4-FFF2-40B4-BE49-F238E27FC236}">
                <a16:creationId xmlns:a16="http://schemas.microsoft.com/office/drawing/2014/main" id="{A5F836C7-AE51-4E64-6406-3D2B5B4B0C77}"/>
              </a:ext>
            </a:extLst>
          </p:cNvPr>
          <p:cNvSpPr/>
          <p:nvPr/>
        </p:nvSpPr>
        <p:spPr>
          <a:xfrm>
            <a:off x="3959479" y="4266132"/>
            <a:ext cx="190500" cy="180975"/>
          </a:xfrm>
          <a:prstGeom prst="heptagon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41" name="Heptagon 40">
            <a:extLst>
              <a:ext uri="{FF2B5EF4-FFF2-40B4-BE49-F238E27FC236}">
                <a16:creationId xmlns:a16="http://schemas.microsoft.com/office/drawing/2014/main" id="{D9C6C466-34DA-893F-FA31-EF4FA2EAC875}"/>
              </a:ext>
            </a:extLst>
          </p:cNvPr>
          <p:cNvSpPr/>
          <p:nvPr/>
        </p:nvSpPr>
        <p:spPr>
          <a:xfrm>
            <a:off x="3939132" y="5253516"/>
            <a:ext cx="190500" cy="180975"/>
          </a:xfrm>
          <a:prstGeom prst="heptagon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7D64A4D-B614-D943-3A55-A6C493DEE8CF}"/>
              </a:ext>
            </a:extLst>
          </p:cNvPr>
          <p:cNvSpPr>
            <a:spLocks/>
          </p:cNvSpPr>
          <p:nvPr/>
        </p:nvSpPr>
        <p:spPr bwMode="gray">
          <a:xfrm>
            <a:off x="8087878" y="1022009"/>
            <a:ext cx="2247900" cy="222230"/>
          </a:xfrm>
          <a:custGeom>
            <a:avLst/>
            <a:gdLst/>
            <a:ahLst/>
            <a:cxnLst>
              <a:cxn ang="0">
                <a:pos x="222" y="20"/>
              </a:cxn>
              <a:cxn ang="0">
                <a:pos x="476" y="6"/>
              </a:cxn>
              <a:cxn ang="0">
                <a:pos x="671" y="35"/>
              </a:cxn>
              <a:cxn ang="0">
                <a:pos x="901" y="27"/>
              </a:cxn>
              <a:cxn ang="0">
                <a:pos x="1105" y="7"/>
              </a:cxn>
              <a:cxn ang="0">
                <a:pos x="1351" y="13"/>
              </a:cxn>
              <a:cxn ang="0">
                <a:pos x="1750" y="16"/>
              </a:cxn>
              <a:cxn ang="0">
                <a:pos x="1962" y="33"/>
              </a:cxn>
              <a:cxn ang="0">
                <a:pos x="2433" y="23"/>
              </a:cxn>
              <a:cxn ang="0">
                <a:pos x="2648" y="30"/>
              </a:cxn>
              <a:cxn ang="0">
                <a:pos x="3022" y="30"/>
              </a:cxn>
              <a:cxn ang="0">
                <a:pos x="3305" y="38"/>
              </a:cxn>
              <a:cxn ang="0">
                <a:pos x="3683" y="43"/>
              </a:cxn>
              <a:cxn ang="0">
                <a:pos x="3921" y="44"/>
              </a:cxn>
              <a:cxn ang="0">
                <a:pos x="4152" y="45"/>
              </a:cxn>
              <a:cxn ang="0">
                <a:pos x="4193" y="98"/>
              </a:cxn>
              <a:cxn ang="0">
                <a:pos x="4229" y="146"/>
              </a:cxn>
              <a:cxn ang="0">
                <a:pos x="4183" y="224"/>
              </a:cxn>
              <a:cxn ang="0">
                <a:pos x="4218" y="282"/>
              </a:cxn>
              <a:cxn ang="0">
                <a:pos x="4286" y="348"/>
              </a:cxn>
              <a:cxn ang="0">
                <a:pos x="4353" y="404"/>
              </a:cxn>
              <a:cxn ang="0">
                <a:pos x="4419" y="474"/>
              </a:cxn>
              <a:cxn ang="0">
                <a:pos x="4413" y="546"/>
              </a:cxn>
              <a:cxn ang="0">
                <a:pos x="4443" y="645"/>
              </a:cxn>
              <a:cxn ang="0">
                <a:pos x="4461" y="711"/>
              </a:cxn>
              <a:cxn ang="0">
                <a:pos x="4462" y="811"/>
              </a:cxn>
              <a:cxn ang="0">
                <a:pos x="4483" y="869"/>
              </a:cxn>
              <a:cxn ang="0">
                <a:pos x="4526" y="953"/>
              </a:cxn>
              <a:cxn ang="0">
                <a:pos x="4448" y="999"/>
              </a:cxn>
              <a:cxn ang="0">
                <a:pos x="4203" y="989"/>
              </a:cxn>
              <a:cxn ang="0">
                <a:pos x="3829" y="970"/>
              </a:cxn>
              <a:cxn ang="0">
                <a:pos x="3619" y="991"/>
              </a:cxn>
              <a:cxn ang="0">
                <a:pos x="3434" y="1006"/>
              </a:cxn>
              <a:cxn ang="0">
                <a:pos x="3180" y="1017"/>
              </a:cxn>
              <a:cxn ang="0">
                <a:pos x="2821" y="994"/>
              </a:cxn>
              <a:cxn ang="0">
                <a:pos x="2467" y="999"/>
              </a:cxn>
              <a:cxn ang="0">
                <a:pos x="2091" y="994"/>
              </a:cxn>
              <a:cxn ang="0">
                <a:pos x="1782" y="991"/>
              </a:cxn>
              <a:cxn ang="0">
                <a:pos x="1496" y="977"/>
              </a:cxn>
              <a:cxn ang="0">
                <a:pos x="1284" y="965"/>
              </a:cxn>
              <a:cxn ang="0">
                <a:pos x="907" y="976"/>
              </a:cxn>
              <a:cxn ang="0">
                <a:pos x="483" y="966"/>
              </a:cxn>
              <a:cxn ang="0">
                <a:pos x="297" y="969"/>
              </a:cxn>
              <a:cxn ang="0">
                <a:pos x="285" y="922"/>
              </a:cxn>
              <a:cxn ang="0">
                <a:pos x="364" y="872"/>
              </a:cxn>
              <a:cxn ang="0">
                <a:pos x="324" y="814"/>
              </a:cxn>
              <a:cxn ang="0">
                <a:pos x="286" y="763"/>
              </a:cxn>
              <a:cxn ang="0">
                <a:pos x="289" y="701"/>
              </a:cxn>
              <a:cxn ang="0">
                <a:pos x="103" y="623"/>
              </a:cxn>
              <a:cxn ang="0">
                <a:pos x="158" y="566"/>
              </a:cxn>
              <a:cxn ang="0">
                <a:pos x="116" y="496"/>
              </a:cxn>
              <a:cxn ang="0">
                <a:pos x="74" y="435"/>
              </a:cxn>
              <a:cxn ang="0">
                <a:pos x="100" y="365"/>
              </a:cxn>
              <a:cxn ang="0">
                <a:pos x="87" y="306"/>
              </a:cxn>
              <a:cxn ang="0">
                <a:pos x="13" y="221"/>
              </a:cxn>
              <a:cxn ang="0">
                <a:pos x="21" y="159"/>
              </a:cxn>
              <a:cxn ang="0">
                <a:pos x="0" y="98"/>
              </a:cxn>
              <a:cxn ang="0">
                <a:pos x="28" y="35"/>
              </a:cxn>
            </a:cxnLst>
            <a:rect l="0" t="0" r="r" b="b"/>
            <a:pathLst>
              <a:path w="4537" h="1018">
                <a:moveTo>
                  <a:pt x="71" y="0"/>
                </a:moveTo>
                <a:lnTo>
                  <a:pt x="147" y="13"/>
                </a:lnTo>
                <a:lnTo>
                  <a:pt x="222" y="20"/>
                </a:lnTo>
                <a:lnTo>
                  <a:pt x="315" y="17"/>
                </a:lnTo>
                <a:lnTo>
                  <a:pt x="380" y="6"/>
                </a:lnTo>
                <a:lnTo>
                  <a:pt x="476" y="6"/>
                </a:lnTo>
                <a:lnTo>
                  <a:pt x="547" y="11"/>
                </a:lnTo>
                <a:lnTo>
                  <a:pt x="597" y="30"/>
                </a:lnTo>
                <a:lnTo>
                  <a:pt x="671" y="35"/>
                </a:lnTo>
                <a:lnTo>
                  <a:pt x="760" y="31"/>
                </a:lnTo>
                <a:lnTo>
                  <a:pt x="830" y="26"/>
                </a:lnTo>
                <a:lnTo>
                  <a:pt x="901" y="27"/>
                </a:lnTo>
                <a:lnTo>
                  <a:pt x="996" y="21"/>
                </a:lnTo>
                <a:lnTo>
                  <a:pt x="1034" y="4"/>
                </a:lnTo>
                <a:lnTo>
                  <a:pt x="1105" y="7"/>
                </a:lnTo>
                <a:lnTo>
                  <a:pt x="1203" y="7"/>
                </a:lnTo>
                <a:lnTo>
                  <a:pt x="1274" y="6"/>
                </a:lnTo>
                <a:lnTo>
                  <a:pt x="1351" y="13"/>
                </a:lnTo>
                <a:lnTo>
                  <a:pt x="1511" y="14"/>
                </a:lnTo>
                <a:lnTo>
                  <a:pt x="1651" y="16"/>
                </a:lnTo>
                <a:lnTo>
                  <a:pt x="1750" y="16"/>
                </a:lnTo>
                <a:lnTo>
                  <a:pt x="1818" y="16"/>
                </a:lnTo>
                <a:lnTo>
                  <a:pt x="1891" y="31"/>
                </a:lnTo>
                <a:lnTo>
                  <a:pt x="1962" y="33"/>
                </a:lnTo>
                <a:lnTo>
                  <a:pt x="2103" y="31"/>
                </a:lnTo>
                <a:lnTo>
                  <a:pt x="2242" y="27"/>
                </a:lnTo>
                <a:lnTo>
                  <a:pt x="2433" y="23"/>
                </a:lnTo>
                <a:lnTo>
                  <a:pt x="2503" y="18"/>
                </a:lnTo>
                <a:lnTo>
                  <a:pt x="2574" y="20"/>
                </a:lnTo>
                <a:lnTo>
                  <a:pt x="2648" y="30"/>
                </a:lnTo>
                <a:lnTo>
                  <a:pt x="2740" y="37"/>
                </a:lnTo>
                <a:lnTo>
                  <a:pt x="2878" y="33"/>
                </a:lnTo>
                <a:lnTo>
                  <a:pt x="3022" y="30"/>
                </a:lnTo>
                <a:lnTo>
                  <a:pt x="3160" y="26"/>
                </a:lnTo>
                <a:lnTo>
                  <a:pt x="3231" y="26"/>
                </a:lnTo>
                <a:lnTo>
                  <a:pt x="3305" y="38"/>
                </a:lnTo>
                <a:lnTo>
                  <a:pt x="3403" y="47"/>
                </a:lnTo>
                <a:lnTo>
                  <a:pt x="3594" y="45"/>
                </a:lnTo>
                <a:lnTo>
                  <a:pt x="3683" y="43"/>
                </a:lnTo>
                <a:lnTo>
                  <a:pt x="3752" y="41"/>
                </a:lnTo>
                <a:lnTo>
                  <a:pt x="3847" y="44"/>
                </a:lnTo>
                <a:lnTo>
                  <a:pt x="3921" y="44"/>
                </a:lnTo>
                <a:lnTo>
                  <a:pt x="3989" y="40"/>
                </a:lnTo>
                <a:lnTo>
                  <a:pt x="4084" y="40"/>
                </a:lnTo>
                <a:lnTo>
                  <a:pt x="4152" y="45"/>
                </a:lnTo>
                <a:lnTo>
                  <a:pt x="4204" y="64"/>
                </a:lnTo>
                <a:lnTo>
                  <a:pt x="4215" y="79"/>
                </a:lnTo>
                <a:lnTo>
                  <a:pt x="4193" y="98"/>
                </a:lnTo>
                <a:lnTo>
                  <a:pt x="4173" y="115"/>
                </a:lnTo>
                <a:lnTo>
                  <a:pt x="4198" y="130"/>
                </a:lnTo>
                <a:lnTo>
                  <a:pt x="4229" y="146"/>
                </a:lnTo>
                <a:lnTo>
                  <a:pt x="4211" y="163"/>
                </a:lnTo>
                <a:lnTo>
                  <a:pt x="4173" y="209"/>
                </a:lnTo>
                <a:lnTo>
                  <a:pt x="4183" y="224"/>
                </a:lnTo>
                <a:lnTo>
                  <a:pt x="4210" y="241"/>
                </a:lnTo>
                <a:lnTo>
                  <a:pt x="4214" y="258"/>
                </a:lnTo>
                <a:lnTo>
                  <a:pt x="4218" y="282"/>
                </a:lnTo>
                <a:lnTo>
                  <a:pt x="4232" y="315"/>
                </a:lnTo>
                <a:lnTo>
                  <a:pt x="4235" y="333"/>
                </a:lnTo>
                <a:lnTo>
                  <a:pt x="4286" y="348"/>
                </a:lnTo>
                <a:lnTo>
                  <a:pt x="4342" y="365"/>
                </a:lnTo>
                <a:lnTo>
                  <a:pt x="4348" y="389"/>
                </a:lnTo>
                <a:lnTo>
                  <a:pt x="4353" y="404"/>
                </a:lnTo>
                <a:lnTo>
                  <a:pt x="4335" y="428"/>
                </a:lnTo>
                <a:lnTo>
                  <a:pt x="4339" y="451"/>
                </a:lnTo>
                <a:lnTo>
                  <a:pt x="4419" y="474"/>
                </a:lnTo>
                <a:lnTo>
                  <a:pt x="4452" y="509"/>
                </a:lnTo>
                <a:lnTo>
                  <a:pt x="4433" y="532"/>
                </a:lnTo>
                <a:lnTo>
                  <a:pt x="4413" y="546"/>
                </a:lnTo>
                <a:lnTo>
                  <a:pt x="4395" y="565"/>
                </a:lnTo>
                <a:lnTo>
                  <a:pt x="4431" y="608"/>
                </a:lnTo>
                <a:lnTo>
                  <a:pt x="4443" y="645"/>
                </a:lnTo>
                <a:lnTo>
                  <a:pt x="4447" y="660"/>
                </a:lnTo>
                <a:lnTo>
                  <a:pt x="4456" y="694"/>
                </a:lnTo>
                <a:lnTo>
                  <a:pt x="4461" y="711"/>
                </a:lnTo>
                <a:lnTo>
                  <a:pt x="4473" y="756"/>
                </a:lnTo>
                <a:lnTo>
                  <a:pt x="4452" y="772"/>
                </a:lnTo>
                <a:lnTo>
                  <a:pt x="4462" y="811"/>
                </a:lnTo>
                <a:lnTo>
                  <a:pt x="4472" y="828"/>
                </a:lnTo>
                <a:lnTo>
                  <a:pt x="4498" y="851"/>
                </a:lnTo>
                <a:lnTo>
                  <a:pt x="4483" y="869"/>
                </a:lnTo>
                <a:lnTo>
                  <a:pt x="4487" y="885"/>
                </a:lnTo>
                <a:lnTo>
                  <a:pt x="4494" y="908"/>
                </a:lnTo>
                <a:lnTo>
                  <a:pt x="4526" y="953"/>
                </a:lnTo>
                <a:lnTo>
                  <a:pt x="4536" y="976"/>
                </a:lnTo>
                <a:lnTo>
                  <a:pt x="4519" y="991"/>
                </a:lnTo>
                <a:lnTo>
                  <a:pt x="4448" y="999"/>
                </a:lnTo>
                <a:lnTo>
                  <a:pt x="4380" y="1013"/>
                </a:lnTo>
                <a:lnTo>
                  <a:pt x="4279" y="1001"/>
                </a:lnTo>
                <a:lnTo>
                  <a:pt x="4203" y="989"/>
                </a:lnTo>
                <a:lnTo>
                  <a:pt x="4062" y="979"/>
                </a:lnTo>
                <a:lnTo>
                  <a:pt x="3990" y="972"/>
                </a:lnTo>
                <a:lnTo>
                  <a:pt x="3829" y="970"/>
                </a:lnTo>
                <a:lnTo>
                  <a:pt x="3762" y="974"/>
                </a:lnTo>
                <a:lnTo>
                  <a:pt x="3690" y="984"/>
                </a:lnTo>
                <a:lnTo>
                  <a:pt x="3619" y="991"/>
                </a:lnTo>
                <a:lnTo>
                  <a:pt x="3577" y="1006"/>
                </a:lnTo>
                <a:lnTo>
                  <a:pt x="3508" y="1013"/>
                </a:lnTo>
                <a:lnTo>
                  <a:pt x="3434" y="1006"/>
                </a:lnTo>
                <a:lnTo>
                  <a:pt x="3365" y="999"/>
                </a:lnTo>
                <a:lnTo>
                  <a:pt x="3266" y="1004"/>
                </a:lnTo>
                <a:lnTo>
                  <a:pt x="3180" y="1017"/>
                </a:lnTo>
                <a:lnTo>
                  <a:pt x="3109" y="1014"/>
                </a:lnTo>
                <a:lnTo>
                  <a:pt x="3010" y="1008"/>
                </a:lnTo>
                <a:lnTo>
                  <a:pt x="2821" y="994"/>
                </a:lnTo>
                <a:lnTo>
                  <a:pt x="2630" y="991"/>
                </a:lnTo>
                <a:lnTo>
                  <a:pt x="2562" y="991"/>
                </a:lnTo>
                <a:lnTo>
                  <a:pt x="2467" y="999"/>
                </a:lnTo>
                <a:lnTo>
                  <a:pt x="2299" y="996"/>
                </a:lnTo>
                <a:lnTo>
                  <a:pt x="2160" y="994"/>
                </a:lnTo>
                <a:lnTo>
                  <a:pt x="2091" y="994"/>
                </a:lnTo>
                <a:lnTo>
                  <a:pt x="1949" y="991"/>
                </a:lnTo>
                <a:lnTo>
                  <a:pt x="1853" y="993"/>
                </a:lnTo>
                <a:lnTo>
                  <a:pt x="1782" y="991"/>
                </a:lnTo>
                <a:lnTo>
                  <a:pt x="1642" y="990"/>
                </a:lnTo>
                <a:lnTo>
                  <a:pt x="1570" y="979"/>
                </a:lnTo>
                <a:lnTo>
                  <a:pt x="1496" y="977"/>
                </a:lnTo>
                <a:lnTo>
                  <a:pt x="1432" y="987"/>
                </a:lnTo>
                <a:lnTo>
                  <a:pt x="1334" y="984"/>
                </a:lnTo>
                <a:lnTo>
                  <a:pt x="1284" y="965"/>
                </a:lnTo>
                <a:lnTo>
                  <a:pt x="1214" y="974"/>
                </a:lnTo>
                <a:lnTo>
                  <a:pt x="1051" y="976"/>
                </a:lnTo>
                <a:lnTo>
                  <a:pt x="907" y="976"/>
                </a:lnTo>
                <a:lnTo>
                  <a:pt x="770" y="982"/>
                </a:lnTo>
                <a:lnTo>
                  <a:pt x="679" y="973"/>
                </a:lnTo>
                <a:lnTo>
                  <a:pt x="483" y="966"/>
                </a:lnTo>
                <a:lnTo>
                  <a:pt x="414" y="970"/>
                </a:lnTo>
                <a:lnTo>
                  <a:pt x="350" y="987"/>
                </a:lnTo>
                <a:lnTo>
                  <a:pt x="297" y="969"/>
                </a:lnTo>
                <a:lnTo>
                  <a:pt x="268" y="953"/>
                </a:lnTo>
                <a:lnTo>
                  <a:pt x="262" y="938"/>
                </a:lnTo>
                <a:lnTo>
                  <a:pt x="285" y="922"/>
                </a:lnTo>
                <a:lnTo>
                  <a:pt x="349" y="904"/>
                </a:lnTo>
                <a:lnTo>
                  <a:pt x="368" y="888"/>
                </a:lnTo>
                <a:lnTo>
                  <a:pt x="364" y="872"/>
                </a:lnTo>
                <a:lnTo>
                  <a:pt x="335" y="854"/>
                </a:lnTo>
                <a:lnTo>
                  <a:pt x="332" y="831"/>
                </a:lnTo>
                <a:lnTo>
                  <a:pt x="324" y="814"/>
                </a:lnTo>
                <a:lnTo>
                  <a:pt x="320" y="799"/>
                </a:lnTo>
                <a:lnTo>
                  <a:pt x="314" y="780"/>
                </a:lnTo>
                <a:lnTo>
                  <a:pt x="286" y="763"/>
                </a:lnTo>
                <a:lnTo>
                  <a:pt x="280" y="739"/>
                </a:lnTo>
                <a:lnTo>
                  <a:pt x="299" y="725"/>
                </a:lnTo>
                <a:lnTo>
                  <a:pt x="289" y="701"/>
                </a:lnTo>
                <a:lnTo>
                  <a:pt x="135" y="657"/>
                </a:lnTo>
                <a:lnTo>
                  <a:pt x="112" y="641"/>
                </a:lnTo>
                <a:lnTo>
                  <a:pt x="103" y="623"/>
                </a:lnTo>
                <a:lnTo>
                  <a:pt x="123" y="606"/>
                </a:lnTo>
                <a:lnTo>
                  <a:pt x="165" y="587"/>
                </a:lnTo>
                <a:lnTo>
                  <a:pt x="158" y="566"/>
                </a:lnTo>
                <a:lnTo>
                  <a:pt x="149" y="543"/>
                </a:lnTo>
                <a:lnTo>
                  <a:pt x="144" y="522"/>
                </a:lnTo>
                <a:lnTo>
                  <a:pt x="116" y="496"/>
                </a:lnTo>
                <a:lnTo>
                  <a:pt x="109" y="477"/>
                </a:lnTo>
                <a:lnTo>
                  <a:pt x="78" y="452"/>
                </a:lnTo>
                <a:lnTo>
                  <a:pt x="74" y="435"/>
                </a:lnTo>
                <a:lnTo>
                  <a:pt x="85" y="396"/>
                </a:lnTo>
                <a:lnTo>
                  <a:pt x="106" y="380"/>
                </a:lnTo>
                <a:lnTo>
                  <a:pt x="100" y="365"/>
                </a:lnTo>
                <a:lnTo>
                  <a:pt x="98" y="345"/>
                </a:lnTo>
                <a:lnTo>
                  <a:pt x="93" y="328"/>
                </a:lnTo>
                <a:lnTo>
                  <a:pt x="87" y="306"/>
                </a:lnTo>
                <a:lnTo>
                  <a:pt x="47" y="261"/>
                </a:lnTo>
                <a:lnTo>
                  <a:pt x="20" y="238"/>
                </a:lnTo>
                <a:lnTo>
                  <a:pt x="13" y="221"/>
                </a:lnTo>
                <a:lnTo>
                  <a:pt x="8" y="199"/>
                </a:lnTo>
                <a:lnTo>
                  <a:pt x="32" y="182"/>
                </a:lnTo>
                <a:lnTo>
                  <a:pt x="21" y="159"/>
                </a:lnTo>
                <a:lnTo>
                  <a:pt x="10" y="136"/>
                </a:lnTo>
                <a:lnTo>
                  <a:pt x="10" y="122"/>
                </a:lnTo>
                <a:lnTo>
                  <a:pt x="0" y="98"/>
                </a:lnTo>
                <a:lnTo>
                  <a:pt x="22" y="77"/>
                </a:lnTo>
                <a:lnTo>
                  <a:pt x="15" y="58"/>
                </a:lnTo>
                <a:lnTo>
                  <a:pt x="28" y="35"/>
                </a:lnTo>
                <a:lnTo>
                  <a:pt x="7" y="17"/>
                </a:lnTo>
                <a:lnTo>
                  <a:pt x="71" y="0"/>
                </a:lnTo>
              </a:path>
            </a:pathLst>
          </a:custGeom>
          <a:solidFill>
            <a:schemeClr val="accent1"/>
          </a:solidFill>
          <a:ln w="9525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0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Turbine power generated</a:t>
            </a:r>
            <a:endParaRPr kumimoji="0" lang="en-US" sz="105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6AB330-7A4A-2640-9B6A-6EBE8C8024A9}"/>
              </a:ext>
            </a:extLst>
          </p:cNvPr>
          <p:cNvSpPr/>
          <p:nvPr/>
        </p:nvSpPr>
        <p:spPr>
          <a:xfrm rot="10800000">
            <a:off x="10990443" y="4708754"/>
            <a:ext cx="401843" cy="4018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C409BF-DE48-420A-819E-C1E562BCA66E}"/>
              </a:ext>
            </a:extLst>
          </p:cNvPr>
          <p:cNvSpPr txBox="1"/>
          <p:nvPr/>
        </p:nvSpPr>
        <p:spPr>
          <a:xfrm>
            <a:off x="10950546" y="4668741"/>
            <a:ext cx="4018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ctr"/>
            <a:r>
              <a:rPr lang="en-ZA" sz="3200" b="1" i="0" u="none" strike="noStrike" dirty="0">
                <a:solidFill>
                  <a:schemeClr val="bg1"/>
                </a:solidFill>
                <a:effectLst/>
                <a:latin typeface="Wingdings 2" panose="05020102010507070707" pitchFamily="18" charset="2"/>
              </a:rPr>
              <a:t>P</a:t>
            </a:r>
          </a:p>
        </p:txBody>
      </p:sp>
      <p:sp>
        <p:nvSpPr>
          <p:cNvPr id="42" name="Heptagon 41">
            <a:extLst>
              <a:ext uri="{FF2B5EF4-FFF2-40B4-BE49-F238E27FC236}">
                <a16:creationId xmlns:a16="http://schemas.microsoft.com/office/drawing/2014/main" id="{26EC13BE-CD04-691A-3637-C555E963C140}"/>
              </a:ext>
            </a:extLst>
          </p:cNvPr>
          <p:cNvSpPr/>
          <p:nvPr/>
        </p:nvSpPr>
        <p:spPr>
          <a:xfrm>
            <a:off x="5905500" y="1308860"/>
            <a:ext cx="190500" cy="180975"/>
          </a:xfrm>
          <a:prstGeom prst="heptagon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5155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28B14-02FA-7239-D37B-9D7DAAABA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ENGINEERING INFRASTRUCTURE:  Pump Life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6D4208-AB50-FCFA-64E1-E30A742D7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EEBB3-9C62-4929-8C97-A45554614B7B}" type="slidenum">
              <a:rPr kumimoji="0" lang="en-ZA" sz="1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ZA" sz="1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B2112-BF45-C284-A4E2-293FB3F4A9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A9412E0-E208-42E4-B247-DBCE2C92F6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1885018"/>
              </p:ext>
            </p:extLst>
          </p:nvPr>
        </p:nvGraphicFramePr>
        <p:xfrm>
          <a:off x="838862" y="975360"/>
          <a:ext cx="5240693" cy="16088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CBD9C523-59AC-43F5-93E1-F9F30B69B6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4573973"/>
              </p:ext>
            </p:extLst>
          </p:nvPr>
        </p:nvGraphicFramePr>
        <p:xfrm>
          <a:off x="838862" y="2764267"/>
          <a:ext cx="5240693" cy="1838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6B817419-34EF-4743-93E5-AAAB5FBA6B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8712110"/>
              </p:ext>
            </p:extLst>
          </p:nvPr>
        </p:nvGraphicFramePr>
        <p:xfrm>
          <a:off x="838862" y="4879734"/>
          <a:ext cx="5240693" cy="17415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Rectangle: Rounded Corners 23">
            <a:extLst>
              <a:ext uri="{FF2B5EF4-FFF2-40B4-BE49-F238E27FC236}">
                <a16:creationId xmlns:a16="http://schemas.microsoft.com/office/drawing/2014/main" id="{BD65C198-9024-469F-9DF3-8F75E29DA91C}"/>
              </a:ext>
            </a:extLst>
          </p:cNvPr>
          <p:cNvSpPr/>
          <p:nvPr/>
        </p:nvSpPr>
        <p:spPr>
          <a:xfrm>
            <a:off x="6322042" y="3960877"/>
            <a:ext cx="5614956" cy="2636520"/>
          </a:xfrm>
          <a:prstGeom prst="roundRect">
            <a:avLst>
              <a:gd name="adj" fmla="val 3964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1CEFCD-29CE-461B-B402-1CE9E31ECB2D}"/>
              </a:ext>
            </a:extLst>
          </p:cNvPr>
          <p:cNvSpPr txBox="1"/>
          <p:nvPr/>
        </p:nvSpPr>
        <p:spPr>
          <a:xfrm>
            <a:off x="6840523" y="4380864"/>
            <a:ext cx="33868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MM shaft - 2off pumps changed (21756hrs)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115L - 2off pumps changed (12115hrs)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Less pump failures, Pumps changed to normalize to 4-6 pumps per year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Reduced Balance Disc wear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Good water treatment </a:t>
            </a: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DEE39B0D-A7C3-4E85-8805-CD13BBFB9449}"/>
              </a:ext>
            </a:extLst>
          </p:cNvPr>
          <p:cNvSpPr>
            <a:spLocks/>
          </p:cNvSpPr>
          <p:nvPr/>
        </p:nvSpPr>
        <p:spPr bwMode="gray">
          <a:xfrm>
            <a:off x="8100326" y="4041299"/>
            <a:ext cx="2247900" cy="222230"/>
          </a:xfrm>
          <a:custGeom>
            <a:avLst/>
            <a:gdLst/>
            <a:ahLst/>
            <a:cxnLst>
              <a:cxn ang="0">
                <a:pos x="222" y="20"/>
              </a:cxn>
              <a:cxn ang="0">
                <a:pos x="476" y="6"/>
              </a:cxn>
              <a:cxn ang="0">
                <a:pos x="671" y="35"/>
              </a:cxn>
              <a:cxn ang="0">
                <a:pos x="901" y="27"/>
              </a:cxn>
              <a:cxn ang="0">
                <a:pos x="1105" y="7"/>
              </a:cxn>
              <a:cxn ang="0">
                <a:pos x="1351" y="13"/>
              </a:cxn>
              <a:cxn ang="0">
                <a:pos x="1750" y="16"/>
              </a:cxn>
              <a:cxn ang="0">
                <a:pos x="1962" y="33"/>
              </a:cxn>
              <a:cxn ang="0">
                <a:pos x="2433" y="23"/>
              </a:cxn>
              <a:cxn ang="0">
                <a:pos x="2648" y="30"/>
              </a:cxn>
              <a:cxn ang="0">
                <a:pos x="3022" y="30"/>
              </a:cxn>
              <a:cxn ang="0">
                <a:pos x="3305" y="38"/>
              </a:cxn>
              <a:cxn ang="0">
                <a:pos x="3683" y="43"/>
              </a:cxn>
              <a:cxn ang="0">
                <a:pos x="3921" y="44"/>
              </a:cxn>
              <a:cxn ang="0">
                <a:pos x="4152" y="45"/>
              </a:cxn>
              <a:cxn ang="0">
                <a:pos x="4193" y="98"/>
              </a:cxn>
              <a:cxn ang="0">
                <a:pos x="4229" y="146"/>
              </a:cxn>
              <a:cxn ang="0">
                <a:pos x="4183" y="224"/>
              </a:cxn>
              <a:cxn ang="0">
                <a:pos x="4218" y="282"/>
              </a:cxn>
              <a:cxn ang="0">
                <a:pos x="4286" y="348"/>
              </a:cxn>
              <a:cxn ang="0">
                <a:pos x="4353" y="404"/>
              </a:cxn>
              <a:cxn ang="0">
                <a:pos x="4419" y="474"/>
              </a:cxn>
              <a:cxn ang="0">
                <a:pos x="4413" y="546"/>
              </a:cxn>
              <a:cxn ang="0">
                <a:pos x="4443" y="645"/>
              </a:cxn>
              <a:cxn ang="0">
                <a:pos x="4461" y="711"/>
              </a:cxn>
              <a:cxn ang="0">
                <a:pos x="4462" y="811"/>
              </a:cxn>
              <a:cxn ang="0">
                <a:pos x="4483" y="869"/>
              </a:cxn>
              <a:cxn ang="0">
                <a:pos x="4526" y="953"/>
              </a:cxn>
              <a:cxn ang="0">
                <a:pos x="4448" y="999"/>
              </a:cxn>
              <a:cxn ang="0">
                <a:pos x="4203" y="989"/>
              </a:cxn>
              <a:cxn ang="0">
                <a:pos x="3829" y="970"/>
              </a:cxn>
              <a:cxn ang="0">
                <a:pos x="3619" y="991"/>
              </a:cxn>
              <a:cxn ang="0">
                <a:pos x="3434" y="1006"/>
              </a:cxn>
              <a:cxn ang="0">
                <a:pos x="3180" y="1017"/>
              </a:cxn>
              <a:cxn ang="0">
                <a:pos x="2821" y="994"/>
              </a:cxn>
              <a:cxn ang="0">
                <a:pos x="2467" y="999"/>
              </a:cxn>
              <a:cxn ang="0">
                <a:pos x="2091" y="994"/>
              </a:cxn>
              <a:cxn ang="0">
                <a:pos x="1782" y="991"/>
              </a:cxn>
              <a:cxn ang="0">
                <a:pos x="1496" y="977"/>
              </a:cxn>
              <a:cxn ang="0">
                <a:pos x="1284" y="965"/>
              </a:cxn>
              <a:cxn ang="0">
                <a:pos x="907" y="976"/>
              </a:cxn>
              <a:cxn ang="0">
                <a:pos x="483" y="966"/>
              </a:cxn>
              <a:cxn ang="0">
                <a:pos x="297" y="969"/>
              </a:cxn>
              <a:cxn ang="0">
                <a:pos x="285" y="922"/>
              </a:cxn>
              <a:cxn ang="0">
                <a:pos x="364" y="872"/>
              </a:cxn>
              <a:cxn ang="0">
                <a:pos x="324" y="814"/>
              </a:cxn>
              <a:cxn ang="0">
                <a:pos x="286" y="763"/>
              </a:cxn>
              <a:cxn ang="0">
                <a:pos x="289" y="701"/>
              </a:cxn>
              <a:cxn ang="0">
                <a:pos x="103" y="623"/>
              </a:cxn>
              <a:cxn ang="0">
                <a:pos x="158" y="566"/>
              </a:cxn>
              <a:cxn ang="0">
                <a:pos x="116" y="496"/>
              </a:cxn>
              <a:cxn ang="0">
                <a:pos x="74" y="435"/>
              </a:cxn>
              <a:cxn ang="0">
                <a:pos x="100" y="365"/>
              </a:cxn>
              <a:cxn ang="0">
                <a:pos x="87" y="306"/>
              </a:cxn>
              <a:cxn ang="0">
                <a:pos x="13" y="221"/>
              </a:cxn>
              <a:cxn ang="0">
                <a:pos x="21" y="159"/>
              </a:cxn>
              <a:cxn ang="0">
                <a:pos x="0" y="98"/>
              </a:cxn>
              <a:cxn ang="0">
                <a:pos x="28" y="35"/>
              </a:cxn>
            </a:cxnLst>
            <a:rect l="0" t="0" r="r" b="b"/>
            <a:pathLst>
              <a:path w="4537" h="1018">
                <a:moveTo>
                  <a:pt x="71" y="0"/>
                </a:moveTo>
                <a:lnTo>
                  <a:pt x="147" y="13"/>
                </a:lnTo>
                <a:lnTo>
                  <a:pt x="222" y="20"/>
                </a:lnTo>
                <a:lnTo>
                  <a:pt x="315" y="17"/>
                </a:lnTo>
                <a:lnTo>
                  <a:pt x="380" y="6"/>
                </a:lnTo>
                <a:lnTo>
                  <a:pt x="476" y="6"/>
                </a:lnTo>
                <a:lnTo>
                  <a:pt x="547" y="11"/>
                </a:lnTo>
                <a:lnTo>
                  <a:pt x="597" y="30"/>
                </a:lnTo>
                <a:lnTo>
                  <a:pt x="671" y="35"/>
                </a:lnTo>
                <a:lnTo>
                  <a:pt x="760" y="31"/>
                </a:lnTo>
                <a:lnTo>
                  <a:pt x="830" y="26"/>
                </a:lnTo>
                <a:lnTo>
                  <a:pt x="901" y="27"/>
                </a:lnTo>
                <a:lnTo>
                  <a:pt x="996" y="21"/>
                </a:lnTo>
                <a:lnTo>
                  <a:pt x="1034" y="4"/>
                </a:lnTo>
                <a:lnTo>
                  <a:pt x="1105" y="7"/>
                </a:lnTo>
                <a:lnTo>
                  <a:pt x="1203" y="7"/>
                </a:lnTo>
                <a:lnTo>
                  <a:pt x="1274" y="6"/>
                </a:lnTo>
                <a:lnTo>
                  <a:pt x="1351" y="13"/>
                </a:lnTo>
                <a:lnTo>
                  <a:pt x="1511" y="14"/>
                </a:lnTo>
                <a:lnTo>
                  <a:pt x="1651" y="16"/>
                </a:lnTo>
                <a:lnTo>
                  <a:pt x="1750" y="16"/>
                </a:lnTo>
                <a:lnTo>
                  <a:pt x="1818" y="16"/>
                </a:lnTo>
                <a:lnTo>
                  <a:pt x="1891" y="31"/>
                </a:lnTo>
                <a:lnTo>
                  <a:pt x="1962" y="33"/>
                </a:lnTo>
                <a:lnTo>
                  <a:pt x="2103" y="31"/>
                </a:lnTo>
                <a:lnTo>
                  <a:pt x="2242" y="27"/>
                </a:lnTo>
                <a:lnTo>
                  <a:pt x="2433" y="23"/>
                </a:lnTo>
                <a:lnTo>
                  <a:pt x="2503" y="18"/>
                </a:lnTo>
                <a:lnTo>
                  <a:pt x="2574" y="20"/>
                </a:lnTo>
                <a:lnTo>
                  <a:pt x="2648" y="30"/>
                </a:lnTo>
                <a:lnTo>
                  <a:pt x="2740" y="37"/>
                </a:lnTo>
                <a:lnTo>
                  <a:pt x="2878" y="33"/>
                </a:lnTo>
                <a:lnTo>
                  <a:pt x="3022" y="30"/>
                </a:lnTo>
                <a:lnTo>
                  <a:pt x="3160" y="26"/>
                </a:lnTo>
                <a:lnTo>
                  <a:pt x="3231" y="26"/>
                </a:lnTo>
                <a:lnTo>
                  <a:pt x="3305" y="38"/>
                </a:lnTo>
                <a:lnTo>
                  <a:pt x="3403" y="47"/>
                </a:lnTo>
                <a:lnTo>
                  <a:pt x="3594" y="45"/>
                </a:lnTo>
                <a:lnTo>
                  <a:pt x="3683" y="43"/>
                </a:lnTo>
                <a:lnTo>
                  <a:pt x="3752" y="41"/>
                </a:lnTo>
                <a:lnTo>
                  <a:pt x="3847" y="44"/>
                </a:lnTo>
                <a:lnTo>
                  <a:pt x="3921" y="44"/>
                </a:lnTo>
                <a:lnTo>
                  <a:pt x="3989" y="40"/>
                </a:lnTo>
                <a:lnTo>
                  <a:pt x="4084" y="40"/>
                </a:lnTo>
                <a:lnTo>
                  <a:pt x="4152" y="45"/>
                </a:lnTo>
                <a:lnTo>
                  <a:pt x="4204" y="64"/>
                </a:lnTo>
                <a:lnTo>
                  <a:pt x="4215" y="79"/>
                </a:lnTo>
                <a:lnTo>
                  <a:pt x="4193" y="98"/>
                </a:lnTo>
                <a:lnTo>
                  <a:pt x="4173" y="115"/>
                </a:lnTo>
                <a:lnTo>
                  <a:pt x="4198" y="130"/>
                </a:lnTo>
                <a:lnTo>
                  <a:pt x="4229" y="146"/>
                </a:lnTo>
                <a:lnTo>
                  <a:pt x="4211" y="163"/>
                </a:lnTo>
                <a:lnTo>
                  <a:pt x="4173" y="209"/>
                </a:lnTo>
                <a:lnTo>
                  <a:pt x="4183" y="224"/>
                </a:lnTo>
                <a:lnTo>
                  <a:pt x="4210" y="241"/>
                </a:lnTo>
                <a:lnTo>
                  <a:pt x="4214" y="258"/>
                </a:lnTo>
                <a:lnTo>
                  <a:pt x="4218" y="282"/>
                </a:lnTo>
                <a:lnTo>
                  <a:pt x="4232" y="315"/>
                </a:lnTo>
                <a:lnTo>
                  <a:pt x="4235" y="333"/>
                </a:lnTo>
                <a:lnTo>
                  <a:pt x="4286" y="348"/>
                </a:lnTo>
                <a:lnTo>
                  <a:pt x="4342" y="365"/>
                </a:lnTo>
                <a:lnTo>
                  <a:pt x="4348" y="389"/>
                </a:lnTo>
                <a:lnTo>
                  <a:pt x="4353" y="404"/>
                </a:lnTo>
                <a:lnTo>
                  <a:pt x="4335" y="428"/>
                </a:lnTo>
                <a:lnTo>
                  <a:pt x="4339" y="451"/>
                </a:lnTo>
                <a:lnTo>
                  <a:pt x="4419" y="474"/>
                </a:lnTo>
                <a:lnTo>
                  <a:pt x="4452" y="509"/>
                </a:lnTo>
                <a:lnTo>
                  <a:pt x="4433" y="532"/>
                </a:lnTo>
                <a:lnTo>
                  <a:pt x="4413" y="546"/>
                </a:lnTo>
                <a:lnTo>
                  <a:pt x="4395" y="565"/>
                </a:lnTo>
                <a:lnTo>
                  <a:pt x="4431" y="608"/>
                </a:lnTo>
                <a:lnTo>
                  <a:pt x="4443" y="645"/>
                </a:lnTo>
                <a:lnTo>
                  <a:pt x="4447" y="660"/>
                </a:lnTo>
                <a:lnTo>
                  <a:pt x="4456" y="694"/>
                </a:lnTo>
                <a:lnTo>
                  <a:pt x="4461" y="711"/>
                </a:lnTo>
                <a:lnTo>
                  <a:pt x="4473" y="756"/>
                </a:lnTo>
                <a:lnTo>
                  <a:pt x="4452" y="772"/>
                </a:lnTo>
                <a:lnTo>
                  <a:pt x="4462" y="811"/>
                </a:lnTo>
                <a:lnTo>
                  <a:pt x="4472" y="828"/>
                </a:lnTo>
                <a:lnTo>
                  <a:pt x="4498" y="851"/>
                </a:lnTo>
                <a:lnTo>
                  <a:pt x="4483" y="869"/>
                </a:lnTo>
                <a:lnTo>
                  <a:pt x="4487" y="885"/>
                </a:lnTo>
                <a:lnTo>
                  <a:pt x="4494" y="908"/>
                </a:lnTo>
                <a:lnTo>
                  <a:pt x="4526" y="953"/>
                </a:lnTo>
                <a:lnTo>
                  <a:pt x="4536" y="976"/>
                </a:lnTo>
                <a:lnTo>
                  <a:pt x="4519" y="991"/>
                </a:lnTo>
                <a:lnTo>
                  <a:pt x="4448" y="999"/>
                </a:lnTo>
                <a:lnTo>
                  <a:pt x="4380" y="1013"/>
                </a:lnTo>
                <a:lnTo>
                  <a:pt x="4279" y="1001"/>
                </a:lnTo>
                <a:lnTo>
                  <a:pt x="4203" y="989"/>
                </a:lnTo>
                <a:lnTo>
                  <a:pt x="4062" y="979"/>
                </a:lnTo>
                <a:lnTo>
                  <a:pt x="3990" y="972"/>
                </a:lnTo>
                <a:lnTo>
                  <a:pt x="3829" y="970"/>
                </a:lnTo>
                <a:lnTo>
                  <a:pt x="3762" y="974"/>
                </a:lnTo>
                <a:lnTo>
                  <a:pt x="3690" y="984"/>
                </a:lnTo>
                <a:lnTo>
                  <a:pt x="3619" y="991"/>
                </a:lnTo>
                <a:lnTo>
                  <a:pt x="3577" y="1006"/>
                </a:lnTo>
                <a:lnTo>
                  <a:pt x="3508" y="1013"/>
                </a:lnTo>
                <a:lnTo>
                  <a:pt x="3434" y="1006"/>
                </a:lnTo>
                <a:lnTo>
                  <a:pt x="3365" y="999"/>
                </a:lnTo>
                <a:lnTo>
                  <a:pt x="3266" y="1004"/>
                </a:lnTo>
                <a:lnTo>
                  <a:pt x="3180" y="1017"/>
                </a:lnTo>
                <a:lnTo>
                  <a:pt x="3109" y="1014"/>
                </a:lnTo>
                <a:lnTo>
                  <a:pt x="3010" y="1008"/>
                </a:lnTo>
                <a:lnTo>
                  <a:pt x="2821" y="994"/>
                </a:lnTo>
                <a:lnTo>
                  <a:pt x="2630" y="991"/>
                </a:lnTo>
                <a:lnTo>
                  <a:pt x="2562" y="991"/>
                </a:lnTo>
                <a:lnTo>
                  <a:pt x="2467" y="999"/>
                </a:lnTo>
                <a:lnTo>
                  <a:pt x="2299" y="996"/>
                </a:lnTo>
                <a:lnTo>
                  <a:pt x="2160" y="994"/>
                </a:lnTo>
                <a:lnTo>
                  <a:pt x="2091" y="994"/>
                </a:lnTo>
                <a:lnTo>
                  <a:pt x="1949" y="991"/>
                </a:lnTo>
                <a:lnTo>
                  <a:pt x="1853" y="993"/>
                </a:lnTo>
                <a:lnTo>
                  <a:pt x="1782" y="991"/>
                </a:lnTo>
                <a:lnTo>
                  <a:pt x="1642" y="990"/>
                </a:lnTo>
                <a:lnTo>
                  <a:pt x="1570" y="979"/>
                </a:lnTo>
                <a:lnTo>
                  <a:pt x="1496" y="977"/>
                </a:lnTo>
                <a:lnTo>
                  <a:pt x="1432" y="987"/>
                </a:lnTo>
                <a:lnTo>
                  <a:pt x="1334" y="984"/>
                </a:lnTo>
                <a:lnTo>
                  <a:pt x="1284" y="965"/>
                </a:lnTo>
                <a:lnTo>
                  <a:pt x="1214" y="974"/>
                </a:lnTo>
                <a:lnTo>
                  <a:pt x="1051" y="976"/>
                </a:lnTo>
                <a:lnTo>
                  <a:pt x="907" y="976"/>
                </a:lnTo>
                <a:lnTo>
                  <a:pt x="770" y="982"/>
                </a:lnTo>
                <a:lnTo>
                  <a:pt x="679" y="973"/>
                </a:lnTo>
                <a:lnTo>
                  <a:pt x="483" y="966"/>
                </a:lnTo>
                <a:lnTo>
                  <a:pt x="414" y="970"/>
                </a:lnTo>
                <a:lnTo>
                  <a:pt x="350" y="987"/>
                </a:lnTo>
                <a:lnTo>
                  <a:pt x="297" y="969"/>
                </a:lnTo>
                <a:lnTo>
                  <a:pt x="268" y="953"/>
                </a:lnTo>
                <a:lnTo>
                  <a:pt x="262" y="938"/>
                </a:lnTo>
                <a:lnTo>
                  <a:pt x="285" y="922"/>
                </a:lnTo>
                <a:lnTo>
                  <a:pt x="349" y="904"/>
                </a:lnTo>
                <a:lnTo>
                  <a:pt x="368" y="888"/>
                </a:lnTo>
                <a:lnTo>
                  <a:pt x="364" y="872"/>
                </a:lnTo>
                <a:lnTo>
                  <a:pt x="335" y="854"/>
                </a:lnTo>
                <a:lnTo>
                  <a:pt x="332" y="831"/>
                </a:lnTo>
                <a:lnTo>
                  <a:pt x="324" y="814"/>
                </a:lnTo>
                <a:lnTo>
                  <a:pt x="320" y="799"/>
                </a:lnTo>
                <a:lnTo>
                  <a:pt x="314" y="780"/>
                </a:lnTo>
                <a:lnTo>
                  <a:pt x="286" y="763"/>
                </a:lnTo>
                <a:lnTo>
                  <a:pt x="280" y="739"/>
                </a:lnTo>
                <a:lnTo>
                  <a:pt x="299" y="725"/>
                </a:lnTo>
                <a:lnTo>
                  <a:pt x="289" y="701"/>
                </a:lnTo>
                <a:lnTo>
                  <a:pt x="135" y="657"/>
                </a:lnTo>
                <a:lnTo>
                  <a:pt x="112" y="641"/>
                </a:lnTo>
                <a:lnTo>
                  <a:pt x="103" y="623"/>
                </a:lnTo>
                <a:lnTo>
                  <a:pt x="123" y="606"/>
                </a:lnTo>
                <a:lnTo>
                  <a:pt x="165" y="587"/>
                </a:lnTo>
                <a:lnTo>
                  <a:pt x="158" y="566"/>
                </a:lnTo>
                <a:lnTo>
                  <a:pt x="149" y="543"/>
                </a:lnTo>
                <a:lnTo>
                  <a:pt x="144" y="522"/>
                </a:lnTo>
                <a:lnTo>
                  <a:pt x="116" y="496"/>
                </a:lnTo>
                <a:lnTo>
                  <a:pt x="109" y="477"/>
                </a:lnTo>
                <a:lnTo>
                  <a:pt x="78" y="452"/>
                </a:lnTo>
                <a:lnTo>
                  <a:pt x="74" y="435"/>
                </a:lnTo>
                <a:lnTo>
                  <a:pt x="85" y="396"/>
                </a:lnTo>
                <a:lnTo>
                  <a:pt x="106" y="380"/>
                </a:lnTo>
                <a:lnTo>
                  <a:pt x="100" y="365"/>
                </a:lnTo>
                <a:lnTo>
                  <a:pt x="98" y="345"/>
                </a:lnTo>
                <a:lnTo>
                  <a:pt x="93" y="328"/>
                </a:lnTo>
                <a:lnTo>
                  <a:pt x="87" y="306"/>
                </a:lnTo>
                <a:lnTo>
                  <a:pt x="47" y="261"/>
                </a:lnTo>
                <a:lnTo>
                  <a:pt x="20" y="238"/>
                </a:lnTo>
                <a:lnTo>
                  <a:pt x="13" y="221"/>
                </a:lnTo>
                <a:lnTo>
                  <a:pt x="8" y="199"/>
                </a:lnTo>
                <a:lnTo>
                  <a:pt x="32" y="182"/>
                </a:lnTo>
                <a:lnTo>
                  <a:pt x="21" y="159"/>
                </a:lnTo>
                <a:lnTo>
                  <a:pt x="10" y="136"/>
                </a:lnTo>
                <a:lnTo>
                  <a:pt x="10" y="122"/>
                </a:lnTo>
                <a:lnTo>
                  <a:pt x="0" y="98"/>
                </a:lnTo>
                <a:lnTo>
                  <a:pt x="22" y="77"/>
                </a:lnTo>
                <a:lnTo>
                  <a:pt x="15" y="58"/>
                </a:lnTo>
                <a:lnTo>
                  <a:pt x="28" y="35"/>
                </a:lnTo>
                <a:lnTo>
                  <a:pt x="7" y="17"/>
                </a:lnTo>
                <a:lnTo>
                  <a:pt x="71" y="0"/>
                </a:lnTo>
              </a:path>
            </a:pathLst>
          </a:custGeom>
          <a:solidFill>
            <a:schemeClr val="accent1"/>
          </a:solidFill>
          <a:ln w="9525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Key Points</a:t>
            </a:r>
            <a:endParaRPr kumimoji="0" lang="en-US" sz="105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Heptagon 12">
            <a:extLst>
              <a:ext uri="{FF2B5EF4-FFF2-40B4-BE49-F238E27FC236}">
                <a16:creationId xmlns:a16="http://schemas.microsoft.com/office/drawing/2014/main" id="{D7FB293D-DD49-46A6-85EF-6961EC376544}"/>
              </a:ext>
            </a:extLst>
          </p:cNvPr>
          <p:cNvSpPr/>
          <p:nvPr/>
        </p:nvSpPr>
        <p:spPr>
          <a:xfrm>
            <a:off x="6632279" y="4432630"/>
            <a:ext cx="190500" cy="180975"/>
          </a:xfrm>
          <a:prstGeom prst="heptagon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sp>
        <p:nvSpPr>
          <p:cNvPr id="14" name="Heptagon 13">
            <a:extLst>
              <a:ext uri="{FF2B5EF4-FFF2-40B4-BE49-F238E27FC236}">
                <a16:creationId xmlns:a16="http://schemas.microsoft.com/office/drawing/2014/main" id="{D7FB293D-DD49-46A6-85EF-6961EC376544}"/>
              </a:ext>
            </a:extLst>
          </p:cNvPr>
          <p:cNvSpPr/>
          <p:nvPr/>
        </p:nvSpPr>
        <p:spPr>
          <a:xfrm>
            <a:off x="6636219" y="4789247"/>
            <a:ext cx="190500" cy="180975"/>
          </a:xfrm>
          <a:prstGeom prst="heptagon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15" name="Heptagon 14">
            <a:extLst>
              <a:ext uri="{FF2B5EF4-FFF2-40B4-BE49-F238E27FC236}">
                <a16:creationId xmlns:a16="http://schemas.microsoft.com/office/drawing/2014/main" id="{D7FB293D-DD49-46A6-85EF-6961EC376544}"/>
              </a:ext>
            </a:extLst>
          </p:cNvPr>
          <p:cNvSpPr/>
          <p:nvPr/>
        </p:nvSpPr>
        <p:spPr>
          <a:xfrm>
            <a:off x="6638349" y="5148893"/>
            <a:ext cx="190500" cy="180975"/>
          </a:xfrm>
          <a:prstGeom prst="heptagon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2145625-260A-49A6-BA92-901705626A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252" y="4380864"/>
            <a:ext cx="1908313" cy="1938991"/>
          </a:xfrm>
          <a:prstGeom prst="rect">
            <a:avLst/>
          </a:prstGeom>
        </p:spPr>
      </p:pic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33CD7A51-FE74-4BC0-9725-65D8295DD4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3677375"/>
              </p:ext>
            </p:extLst>
          </p:nvPr>
        </p:nvGraphicFramePr>
        <p:xfrm>
          <a:off x="6322041" y="975360"/>
          <a:ext cx="5614956" cy="2636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161CEFCD-29CE-461B-B402-1CE9E31ECB2D}"/>
              </a:ext>
            </a:extLst>
          </p:cNvPr>
          <p:cNvSpPr txBox="1"/>
          <p:nvPr/>
        </p:nvSpPr>
        <p:spPr>
          <a:xfrm>
            <a:off x="8533944" y="1395347"/>
            <a:ext cx="3190147" cy="646331"/>
          </a:xfrm>
          <a:prstGeom prst="rect">
            <a:avLst/>
          </a:prstGeom>
          <a:noFill/>
          <a:ln w="19050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115L - 2off pumps changed (12115hrs)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MM shaft - 2off pumps changed (21756hrs) </a:t>
            </a:r>
          </a:p>
        </p:txBody>
      </p:sp>
      <p:sp>
        <p:nvSpPr>
          <p:cNvPr id="3" name="Heptagon 2">
            <a:extLst>
              <a:ext uri="{FF2B5EF4-FFF2-40B4-BE49-F238E27FC236}">
                <a16:creationId xmlns:a16="http://schemas.microsoft.com/office/drawing/2014/main" id="{F51DFC03-57C1-718F-1F52-7171C5EA3076}"/>
              </a:ext>
            </a:extLst>
          </p:cNvPr>
          <p:cNvSpPr/>
          <p:nvPr/>
        </p:nvSpPr>
        <p:spPr>
          <a:xfrm>
            <a:off x="5484386" y="1395347"/>
            <a:ext cx="190500" cy="180975"/>
          </a:xfrm>
          <a:prstGeom prst="heptagon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Heptagon 5">
            <a:extLst>
              <a:ext uri="{FF2B5EF4-FFF2-40B4-BE49-F238E27FC236}">
                <a16:creationId xmlns:a16="http://schemas.microsoft.com/office/drawing/2014/main" id="{53CC4FC6-B2B5-71CC-38B5-FC56CD17BDF2}"/>
              </a:ext>
            </a:extLst>
          </p:cNvPr>
          <p:cNvSpPr/>
          <p:nvPr/>
        </p:nvSpPr>
        <p:spPr>
          <a:xfrm>
            <a:off x="5484386" y="5462653"/>
            <a:ext cx="190500" cy="180975"/>
          </a:xfrm>
          <a:prstGeom prst="heptagon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16" name="Heptagon 15">
            <a:extLst>
              <a:ext uri="{FF2B5EF4-FFF2-40B4-BE49-F238E27FC236}">
                <a16:creationId xmlns:a16="http://schemas.microsoft.com/office/drawing/2014/main" id="{B08175B7-3386-B1C7-5A98-40849C25F815}"/>
              </a:ext>
            </a:extLst>
          </p:cNvPr>
          <p:cNvSpPr/>
          <p:nvPr/>
        </p:nvSpPr>
        <p:spPr>
          <a:xfrm>
            <a:off x="11306300" y="2601321"/>
            <a:ext cx="190500" cy="180975"/>
          </a:xfrm>
          <a:prstGeom prst="heptagon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1024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28B14-02FA-7239-D37B-9D7DAAABA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ENGINEERING INFRASTUCTURE – DAM CLEANING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6D4208-AB50-FCFA-64E1-E30A742D7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EEBB3-9C62-4929-8C97-A45554614B7B}" type="slidenum">
              <a:rPr kumimoji="0" lang="en-ZA" sz="1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ZA" sz="1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B2112-BF45-C284-A4E2-293FB3F4A9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14611" y="956712"/>
            <a:ext cx="30711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Dam Cleaning Plan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7188639"/>
              </p:ext>
            </p:extLst>
          </p:nvPr>
        </p:nvGraphicFramePr>
        <p:xfrm>
          <a:off x="1036319" y="1275041"/>
          <a:ext cx="7433190" cy="14009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4524">
                  <a:extLst>
                    <a:ext uri="{9D8B030D-6E8A-4147-A177-3AD203B41FA5}">
                      <a16:colId xmlns:a16="http://schemas.microsoft.com/office/drawing/2014/main" val="1454740320"/>
                    </a:ext>
                  </a:extLst>
                </a:gridCol>
                <a:gridCol w="1479053">
                  <a:extLst>
                    <a:ext uri="{9D8B030D-6E8A-4147-A177-3AD203B41FA5}">
                      <a16:colId xmlns:a16="http://schemas.microsoft.com/office/drawing/2014/main" val="2449784683"/>
                    </a:ext>
                  </a:extLst>
                </a:gridCol>
                <a:gridCol w="1048021">
                  <a:extLst>
                    <a:ext uri="{9D8B030D-6E8A-4147-A177-3AD203B41FA5}">
                      <a16:colId xmlns:a16="http://schemas.microsoft.com/office/drawing/2014/main" val="1355024254"/>
                    </a:ext>
                  </a:extLst>
                </a:gridCol>
                <a:gridCol w="3161592">
                  <a:extLst>
                    <a:ext uri="{9D8B030D-6E8A-4147-A177-3AD203B41FA5}">
                      <a16:colId xmlns:a16="http://schemas.microsoft.com/office/drawing/2014/main" val="648912069"/>
                    </a:ext>
                  </a:extLst>
                </a:gridCol>
              </a:tblGrid>
              <a:tr h="4675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400" kern="1200" dirty="0">
                        <a:solidFill>
                          <a:schemeClr val="bg2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bg2"/>
                          </a:solidFill>
                          <a:effectLst/>
                        </a:rPr>
                        <a:t>2023 Plan</a:t>
                      </a:r>
                      <a:endParaRPr lang="en-ZA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400" kern="1200" dirty="0">
                        <a:solidFill>
                          <a:schemeClr val="bg2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bg2"/>
                          </a:solidFill>
                          <a:effectLst/>
                        </a:rPr>
                        <a:t>Actual</a:t>
                      </a:r>
                      <a:endParaRPr lang="en-ZA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bg2"/>
                          </a:solidFill>
                          <a:effectLst/>
                        </a:rPr>
                        <a:t>Progress</a:t>
                      </a:r>
                      <a:endParaRPr lang="en-ZA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bg2"/>
                          </a:solidFill>
                          <a:effectLst/>
                        </a:rPr>
                        <a:t>                                </a:t>
                      </a:r>
                      <a:endParaRPr lang="en-ZA" sz="1100" dirty="0">
                        <a:solidFill>
                          <a:schemeClr val="bg2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bg2"/>
                          </a:solidFill>
                          <a:effectLst/>
                        </a:rPr>
                        <a:t>Action</a:t>
                      </a:r>
                      <a:endParaRPr lang="en-ZA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9043085"/>
                  </a:ext>
                </a:extLst>
              </a:tr>
              <a:tr h="7325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</a:rPr>
                        <a:t>16 Dams planned</a:t>
                      </a:r>
                      <a:endParaRPr lang="en-Z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</a:rPr>
                        <a:t>16 Dams</a:t>
                      </a:r>
                      <a:endParaRPr lang="en-Z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</a:pPr>
                      <a:endParaRPr lang="en-ZA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US" sz="1200" kern="1200" dirty="0">
                          <a:effectLst/>
                        </a:rPr>
                        <a:t>Surface dams, Compressors, 29L Dam 2, 71L Hot dam, 95</a:t>
                      </a:r>
                      <a:r>
                        <a:rPr lang="en-US" sz="1200" kern="1200" baseline="0" dirty="0">
                          <a:effectLst/>
                        </a:rPr>
                        <a:t> Dam</a:t>
                      </a:r>
                      <a:r>
                        <a:rPr lang="en-US" sz="1200" kern="1200" dirty="0">
                          <a:effectLst/>
                        </a:rPr>
                        <a:t> and 115L Dam 3 cleaned during Dec Break</a:t>
                      </a:r>
                      <a:endParaRPr lang="en-ZA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US" sz="1200" kern="1200" dirty="0">
                          <a:effectLst/>
                        </a:rPr>
                        <a:t>Cleaning schedule in place (DMS)</a:t>
                      </a:r>
                      <a:endParaRPr lang="en-ZA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278591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FF81D67-A525-47A0-9CBE-32799B76FF59}"/>
              </a:ext>
            </a:extLst>
          </p:cNvPr>
          <p:cNvSpPr txBox="1"/>
          <p:nvPr/>
        </p:nvSpPr>
        <p:spPr>
          <a:xfrm>
            <a:off x="1149471" y="2434036"/>
            <a:ext cx="7454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Further reduced Mud on Surface dams when compared to previous years</a:t>
            </a: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5313425"/>
              </p:ext>
            </p:extLst>
          </p:nvPr>
        </p:nvGraphicFramePr>
        <p:xfrm>
          <a:off x="1036320" y="3036111"/>
          <a:ext cx="7457776" cy="3440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5661">
                  <a:extLst>
                    <a:ext uri="{9D8B030D-6E8A-4147-A177-3AD203B41FA5}">
                      <a16:colId xmlns:a16="http://schemas.microsoft.com/office/drawing/2014/main" val="682995796"/>
                    </a:ext>
                  </a:extLst>
                </a:gridCol>
                <a:gridCol w="1458578">
                  <a:extLst>
                    <a:ext uri="{9D8B030D-6E8A-4147-A177-3AD203B41FA5}">
                      <a16:colId xmlns:a16="http://schemas.microsoft.com/office/drawing/2014/main" val="2963789623"/>
                    </a:ext>
                  </a:extLst>
                </a:gridCol>
                <a:gridCol w="1227267">
                  <a:extLst>
                    <a:ext uri="{9D8B030D-6E8A-4147-A177-3AD203B41FA5}">
                      <a16:colId xmlns:a16="http://schemas.microsoft.com/office/drawing/2014/main" val="1356947246"/>
                    </a:ext>
                  </a:extLst>
                </a:gridCol>
                <a:gridCol w="2996270">
                  <a:extLst>
                    <a:ext uri="{9D8B030D-6E8A-4147-A177-3AD203B41FA5}">
                      <a16:colId xmlns:a16="http://schemas.microsoft.com/office/drawing/2014/main" val="2953537520"/>
                    </a:ext>
                  </a:extLst>
                </a:gridCol>
              </a:tblGrid>
              <a:tr h="4133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bg2"/>
                          </a:solidFill>
                          <a:effectLst/>
                        </a:rPr>
                        <a:t>2023 Plan</a:t>
                      </a:r>
                      <a:endParaRPr lang="en-ZA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043" marR="89043" marT="44521" marB="4452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bg2"/>
                          </a:solidFill>
                          <a:effectLst/>
                        </a:rPr>
                        <a:t>Impact</a:t>
                      </a:r>
                      <a:endParaRPr lang="en-ZA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043" marR="89043" marT="44521" marB="4452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chemeClr val="bg2"/>
                          </a:solidFill>
                          <a:effectLst/>
                        </a:rPr>
                        <a:t> Progress</a:t>
                      </a:r>
                      <a:endParaRPr lang="en-ZA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043" marR="89043" marT="44521" marB="4452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bg2"/>
                          </a:solidFill>
                          <a:effectLst/>
                        </a:rPr>
                        <a:t>                                 Action</a:t>
                      </a:r>
                      <a:endParaRPr lang="en-ZA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043" marR="89043" marT="44521" marB="44521"/>
                </a:tc>
                <a:extLst>
                  <a:ext uri="{0D108BD9-81ED-4DB2-BD59-A6C34878D82A}">
                    <a16:rowId xmlns:a16="http://schemas.microsoft.com/office/drawing/2014/main" val="2331645551"/>
                  </a:ext>
                </a:extLst>
              </a:tr>
              <a:tr h="454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</a:rPr>
                        <a:t>29L Hot Dam 1</a:t>
                      </a:r>
                      <a:r>
                        <a:rPr lang="en-US" sz="1200" kern="1200" baseline="0" dirty="0">
                          <a:effectLst/>
                        </a:rPr>
                        <a:t> &amp; 2</a:t>
                      </a:r>
                      <a:endParaRPr lang="en-Z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043" marR="89043" marT="44521" marB="4452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</a:rPr>
                        <a:t>Reduced pump life</a:t>
                      </a:r>
                      <a:endParaRPr lang="en-Z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043" marR="89043" marT="44521" marB="4452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</a:pPr>
                      <a:endParaRPr lang="en-ZA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043" marR="89043" marT="44521" marB="4452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kern="1200">
                          <a:effectLst/>
                        </a:rPr>
                        <a:t>Dams cleaned individually as per schedule in place (DMS)</a:t>
                      </a:r>
                      <a:endParaRPr lang="en-Z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43" marR="89043" marT="44521" marB="44521"/>
                </a:tc>
                <a:extLst>
                  <a:ext uri="{0D108BD9-81ED-4DB2-BD59-A6C34878D82A}">
                    <a16:rowId xmlns:a16="http://schemas.microsoft.com/office/drawing/2014/main" val="1692521928"/>
                  </a:ext>
                </a:extLst>
              </a:tr>
              <a:tr h="454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52L Hot Dam 1 &amp; 2</a:t>
                      </a:r>
                      <a:endParaRPr lang="en-Z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043" marR="89043" marT="44521" marB="4452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Reduced pump life</a:t>
                      </a:r>
                      <a:endParaRPr lang="en-Z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043" marR="89043" marT="44521" marB="4452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800" dirty="0">
                          <a:effectLst/>
                        </a:rPr>
                        <a:t> </a:t>
                      </a:r>
                      <a:endParaRPr lang="en-Z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043" marR="89043" marT="44521" marB="4452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kern="1200">
                          <a:effectLst/>
                        </a:rPr>
                        <a:t>Dams cleaned individually as per schedule in place (DMS)</a:t>
                      </a:r>
                      <a:endParaRPr lang="en-Z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43" marR="89043" marT="44521" marB="44521"/>
                </a:tc>
                <a:extLst>
                  <a:ext uri="{0D108BD9-81ED-4DB2-BD59-A6C34878D82A}">
                    <a16:rowId xmlns:a16="http://schemas.microsoft.com/office/drawing/2014/main" val="1498763191"/>
                  </a:ext>
                </a:extLst>
              </a:tr>
              <a:tr h="4754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</a:rPr>
                        <a:t>75L Hot Dam 1 &amp; 2</a:t>
                      </a:r>
                      <a:endParaRPr lang="en-Z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043" marR="89043" marT="44521" marB="4452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Reduced pump life</a:t>
                      </a:r>
                      <a:endParaRPr lang="en-Z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043" marR="89043" marT="44521" marB="4452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</a:pPr>
                      <a:endParaRPr lang="en-ZA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043" marR="89043" marT="44521" marB="4452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kern="1200" dirty="0">
                          <a:effectLst/>
                        </a:rPr>
                        <a:t>Dams cleaned individually as per schedule in place (DMS)</a:t>
                      </a: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43" marR="89043" marT="44521" marB="44521"/>
                </a:tc>
                <a:extLst>
                  <a:ext uri="{0D108BD9-81ED-4DB2-BD59-A6C34878D82A}">
                    <a16:rowId xmlns:a16="http://schemas.microsoft.com/office/drawing/2014/main" val="2923363537"/>
                  </a:ext>
                </a:extLst>
              </a:tr>
              <a:tr h="5470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</a:rPr>
                        <a:t>100L Hot Dam 1 &amp; 3</a:t>
                      </a:r>
                      <a:endParaRPr lang="en-ZA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800" dirty="0">
                          <a:effectLst/>
                        </a:rPr>
                        <a:t> </a:t>
                      </a:r>
                      <a:endParaRPr lang="en-Z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043" marR="89043" marT="44521" marB="4452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</a:rPr>
                        <a:t>Reduced pump life</a:t>
                      </a:r>
                      <a:endParaRPr lang="en-Z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043" marR="89043" marT="44521" marB="4452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800" dirty="0">
                          <a:effectLst/>
                        </a:rPr>
                        <a:t> </a:t>
                      </a:r>
                      <a:endParaRPr lang="en-Z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043" marR="89043" marT="44521" marB="4452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kern="1200">
                          <a:effectLst/>
                        </a:rPr>
                        <a:t>Dams cleaned individually as per schedule in place (DMS)</a:t>
                      </a:r>
                      <a:endParaRPr lang="en-Z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43" marR="89043" marT="44521" marB="44521"/>
                </a:tc>
                <a:extLst>
                  <a:ext uri="{0D108BD9-81ED-4DB2-BD59-A6C34878D82A}">
                    <a16:rowId xmlns:a16="http://schemas.microsoft.com/office/drawing/2014/main" val="249247250"/>
                  </a:ext>
                </a:extLst>
              </a:tr>
              <a:tr h="8977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115L Hot Dam 1 &amp; 3</a:t>
                      </a:r>
                      <a:endParaRPr lang="en-ZA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043" marR="89043" marT="44521" marB="4452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</a:rPr>
                        <a:t>Reduced pump life</a:t>
                      </a:r>
                      <a:endParaRPr lang="en-Z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043" marR="89043" marT="44521" marB="4452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ZA" sz="1800" dirty="0">
                          <a:effectLst/>
                        </a:rPr>
                        <a:t> </a:t>
                      </a:r>
                      <a:endParaRPr lang="en-Z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043" marR="89043" marT="44521" marB="44521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kern="1200" dirty="0">
                          <a:effectLst/>
                        </a:rPr>
                        <a:t>Dams cleaned individually as per schedule in place (DMS)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kern="1200" dirty="0">
                          <a:effectLst/>
                        </a:rPr>
                        <a:t>Continue cleaning dam during Engineering Weekends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endParaRPr lang="en-Z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043" marR="89043" marT="44521" marB="44521"/>
                </a:tc>
                <a:extLst>
                  <a:ext uri="{0D108BD9-81ED-4DB2-BD59-A6C34878D82A}">
                    <a16:rowId xmlns:a16="http://schemas.microsoft.com/office/drawing/2014/main" val="1076875104"/>
                  </a:ext>
                </a:extLst>
              </a:tr>
            </a:tbl>
          </a:graphicData>
        </a:graphic>
      </p:graphicFrame>
      <p:pic>
        <p:nvPicPr>
          <p:cNvPr id="15" name="Picture 14" descr="C:\Users\Aubrey.Alexander\Downloads\PHOTO-2024-01-12-11-56-2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209" y="1275042"/>
            <a:ext cx="3102043" cy="243543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7210" y="3727777"/>
            <a:ext cx="3102042" cy="28089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60EC781-B502-D031-0A76-A68A649F59E2}"/>
              </a:ext>
            </a:extLst>
          </p:cNvPr>
          <p:cNvSpPr/>
          <p:nvPr/>
        </p:nvSpPr>
        <p:spPr>
          <a:xfrm rot="10800000">
            <a:off x="4637368" y="2001596"/>
            <a:ext cx="401843" cy="4018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EB7D02-8F5B-C955-A898-DA56D154026F}"/>
              </a:ext>
            </a:extLst>
          </p:cNvPr>
          <p:cNvSpPr txBox="1"/>
          <p:nvPr/>
        </p:nvSpPr>
        <p:spPr>
          <a:xfrm>
            <a:off x="4597471" y="1961583"/>
            <a:ext cx="4018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ctr"/>
            <a:r>
              <a:rPr lang="en-ZA" sz="3200" b="1" i="0" u="none" strike="noStrike" dirty="0">
                <a:solidFill>
                  <a:schemeClr val="bg1"/>
                </a:solidFill>
                <a:effectLst/>
                <a:latin typeface="Wingdings 2" panose="05020102010507070707" pitchFamily="18" charset="2"/>
              </a:rPr>
              <a:t>P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21B8F86-2558-63D6-A424-80337C595983}"/>
              </a:ext>
            </a:extLst>
          </p:cNvPr>
          <p:cNvSpPr/>
          <p:nvPr/>
        </p:nvSpPr>
        <p:spPr>
          <a:xfrm rot="10800000">
            <a:off x="4637368" y="3475402"/>
            <a:ext cx="401843" cy="4018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0232F66-F3C0-C227-DDBB-E09E35ED46B5}"/>
              </a:ext>
            </a:extLst>
          </p:cNvPr>
          <p:cNvSpPr txBox="1"/>
          <p:nvPr/>
        </p:nvSpPr>
        <p:spPr>
          <a:xfrm>
            <a:off x="4597471" y="3435389"/>
            <a:ext cx="4018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ctr"/>
            <a:r>
              <a:rPr lang="en-ZA" sz="3200" b="1" i="0" u="none" strike="noStrike" dirty="0">
                <a:solidFill>
                  <a:schemeClr val="bg1"/>
                </a:solidFill>
                <a:effectLst/>
                <a:latin typeface="Wingdings 2" panose="05020102010507070707" pitchFamily="18" charset="2"/>
              </a:rPr>
              <a:t>P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55488E8-7082-7B9A-AE6F-7B982DD1D921}"/>
              </a:ext>
            </a:extLst>
          </p:cNvPr>
          <p:cNvSpPr/>
          <p:nvPr/>
        </p:nvSpPr>
        <p:spPr>
          <a:xfrm rot="10800000">
            <a:off x="4637368" y="3934559"/>
            <a:ext cx="401843" cy="4018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3014A60-1E47-2C16-A806-B331CC52F281}"/>
              </a:ext>
            </a:extLst>
          </p:cNvPr>
          <p:cNvSpPr txBox="1"/>
          <p:nvPr/>
        </p:nvSpPr>
        <p:spPr>
          <a:xfrm>
            <a:off x="4597471" y="3894546"/>
            <a:ext cx="4018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ctr"/>
            <a:r>
              <a:rPr lang="en-ZA" sz="3200" b="1" i="0" u="none" strike="noStrike" dirty="0">
                <a:solidFill>
                  <a:schemeClr val="bg1"/>
                </a:solidFill>
                <a:effectLst/>
                <a:latin typeface="Wingdings 2" panose="05020102010507070707" pitchFamily="18" charset="2"/>
              </a:rPr>
              <a:t>P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17E58F8-D9EF-7F88-DA3A-C32D6E71E4C0}"/>
              </a:ext>
            </a:extLst>
          </p:cNvPr>
          <p:cNvSpPr/>
          <p:nvPr/>
        </p:nvSpPr>
        <p:spPr>
          <a:xfrm rot="10800000">
            <a:off x="4637368" y="4416428"/>
            <a:ext cx="401843" cy="4018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A4E3965-AAA0-101D-FFD8-AC557764AB8B}"/>
              </a:ext>
            </a:extLst>
          </p:cNvPr>
          <p:cNvSpPr txBox="1"/>
          <p:nvPr/>
        </p:nvSpPr>
        <p:spPr>
          <a:xfrm>
            <a:off x="4597471" y="4376415"/>
            <a:ext cx="4018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ctr"/>
            <a:r>
              <a:rPr lang="en-ZA" sz="3200" b="1" i="0" u="none" strike="noStrike" dirty="0">
                <a:solidFill>
                  <a:schemeClr val="bg1"/>
                </a:solidFill>
                <a:effectLst/>
                <a:latin typeface="Wingdings 2" panose="05020102010507070707" pitchFamily="18" charset="2"/>
              </a:rPr>
              <a:t>P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0E8F6B8-2187-4FA5-38B1-87AD344AE142}"/>
              </a:ext>
            </a:extLst>
          </p:cNvPr>
          <p:cNvSpPr/>
          <p:nvPr/>
        </p:nvSpPr>
        <p:spPr>
          <a:xfrm rot="10800000">
            <a:off x="4637368" y="4926029"/>
            <a:ext cx="401843" cy="4018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3DFE8AA-FF91-D53D-AC69-8132E530D2F6}"/>
              </a:ext>
            </a:extLst>
          </p:cNvPr>
          <p:cNvSpPr txBox="1"/>
          <p:nvPr/>
        </p:nvSpPr>
        <p:spPr>
          <a:xfrm>
            <a:off x="4597471" y="4886016"/>
            <a:ext cx="4018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ctr"/>
            <a:r>
              <a:rPr lang="en-ZA" sz="3200" b="1" i="0" u="none" strike="noStrike" dirty="0">
                <a:solidFill>
                  <a:schemeClr val="bg1"/>
                </a:solidFill>
                <a:effectLst/>
                <a:latin typeface="Wingdings 2" panose="05020102010507070707" pitchFamily="18" charset="2"/>
              </a:rPr>
              <a:t>P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211186A-EF9D-76EE-D979-E3D398B6E1FF}"/>
              </a:ext>
            </a:extLst>
          </p:cNvPr>
          <p:cNvSpPr/>
          <p:nvPr/>
        </p:nvSpPr>
        <p:spPr>
          <a:xfrm rot="10800000">
            <a:off x="4677264" y="5578548"/>
            <a:ext cx="401843" cy="4018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EC4F9F8-A0BB-3850-998C-9FCED3CF7DD4}"/>
              </a:ext>
            </a:extLst>
          </p:cNvPr>
          <p:cNvSpPr txBox="1"/>
          <p:nvPr/>
        </p:nvSpPr>
        <p:spPr>
          <a:xfrm>
            <a:off x="4637367" y="5538535"/>
            <a:ext cx="4018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ctr"/>
            <a:r>
              <a:rPr lang="en-ZA" sz="3200" b="1" i="0" u="none" strike="noStrike" dirty="0">
                <a:solidFill>
                  <a:schemeClr val="bg1"/>
                </a:solidFill>
                <a:effectLst/>
                <a:latin typeface="Wingdings 2" panose="05020102010507070707" pitchFamily="18" charset="2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61199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CA13A84-8125-145E-BD6C-C6435B1A8907}"/>
              </a:ext>
            </a:extLst>
          </p:cNvPr>
          <p:cNvSpPr/>
          <p:nvPr/>
        </p:nvSpPr>
        <p:spPr>
          <a:xfrm>
            <a:off x="1368211" y="4142958"/>
            <a:ext cx="1741390" cy="2358854"/>
          </a:xfrm>
          <a:prstGeom prst="roundRect">
            <a:avLst>
              <a:gd name="adj" fmla="val 3964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ysClr val="windowText" lastClr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ZA" dirty="0">
              <a:solidFill>
                <a:schemeClr val="tx1"/>
              </a:solidFill>
            </a:endParaRPr>
          </a:p>
          <a:p>
            <a:pPr algn="l"/>
            <a:endParaRPr lang="en-ZA" sz="1100" dirty="0">
              <a:solidFill>
                <a:schemeClr val="tx1"/>
              </a:solidFill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3819D6D8-F4F7-4BCE-AB13-63136898CA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2162904"/>
              </p:ext>
            </p:extLst>
          </p:nvPr>
        </p:nvGraphicFramePr>
        <p:xfrm>
          <a:off x="1050096" y="3879681"/>
          <a:ext cx="5551128" cy="2698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72FE99E-8819-8FB9-5333-DA9CDCF6863A}"/>
              </a:ext>
            </a:extLst>
          </p:cNvPr>
          <p:cNvSpPr/>
          <p:nvPr/>
        </p:nvSpPr>
        <p:spPr>
          <a:xfrm>
            <a:off x="1368211" y="1134992"/>
            <a:ext cx="1741390" cy="2358854"/>
          </a:xfrm>
          <a:prstGeom prst="roundRect">
            <a:avLst>
              <a:gd name="adj" fmla="val 3964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ysClr val="windowText" lastClr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ZA" dirty="0">
              <a:solidFill>
                <a:schemeClr val="tx1"/>
              </a:solidFill>
            </a:endParaRPr>
          </a:p>
          <a:p>
            <a:pPr algn="l"/>
            <a:endParaRPr lang="en-ZA" sz="11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B28B14-02FA-7239-D37B-9D7DAAABA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Shaft Performance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6D4208-AB50-FCFA-64E1-E30A742D7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EEBB3-9C62-4929-8C97-A45554614B7B}" type="slidenum">
              <a:rPr kumimoji="0" lang="en-ZA" sz="1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ZA" sz="1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B2112-BF45-C284-A4E2-293FB3F4A9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908" y="925279"/>
            <a:ext cx="631363" cy="430377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72550D73-B56D-43DC-ACEA-9FE3B7975C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6101502"/>
              </p:ext>
            </p:extLst>
          </p:nvPr>
        </p:nvGraphicFramePr>
        <p:xfrm>
          <a:off x="881756" y="1117974"/>
          <a:ext cx="5804270" cy="22002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Freeform 3">
            <a:extLst>
              <a:ext uri="{FF2B5EF4-FFF2-40B4-BE49-F238E27FC236}">
                <a16:creationId xmlns:a16="http://schemas.microsoft.com/office/drawing/2014/main" id="{9798E550-57A1-5256-3BC9-E508A9A28439}"/>
              </a:ext>
            </a:extLst>
          </p:cNvPr>
          <p:cNvSpPr>
            <a:spLocks/>
          </p:cNvSpPr>
          <p:nvPr/>
        </p:nvSpPr>
        <p:spPr bwMode="gray">
          <a:xfrm>
            <a:off x="2659941" y="918692"/>
            <a:ext cx="2247900" cy="199281"/>
          </a:xfrm>
          <a:custGeom>
            <a:avLst/>
            <a:gdLst/>
            <a:ahLst/>
            <a:cxnLst>
              <a:cxn ang="0">
                <a:pos x="222" y="20"/>
              </a:cxn>
              <a:cxn ang="0">
                <a:pos x="476" y="6"/>
              </a:cxn>
              <a:cxn ang="0">
                <a:pos x="671" y="35"/>
              </a:cxn>
              <a:cxn ang="0">
                <a:pos x="901" y="27"/>
              </a:cxn>
              <a:cxn ang="0">
                <a:pos x="1105" y="7"/>
              </a:cxn>
              <a:cxn ang="0">
                <a:pos x="1351" y="13"/>
              </a:cxn>
              <a:cxn ang="0">
                <a:pos x="1750" y="16"/>
              </a:cxn>
              <a:cxn ang="0">
                <a:pos x="1962" y="33"/>
              </a:cxn>
              <a:cxn ang="0">
                <a:pos x="2433" y="23"/>
              </a:cxn>
              <a:cxn ang="0">
                <a:pos x="2648" y="30"/>
              </a:cxn>
              <a:cxn ang="0">
                <a:pos x="3022" y="30"/>
              </a:cxn>
              <a:cxn ang="0">
                <a:pos x="3305" y="38"/>
              </a:cxn>
              <a:cxn ang="0">
                <a:pos x="3683" y="43"/>
              </a:cxn>
              <a:cxn ang="0">
                <a:pos x="3921" y="44"/>
              </a:cxn>
              <a:cxn ang="0">
                <a:pos x="4152" y="45"/>
              </a:cxn>
              <a:cxn ang="0">
                <a:pos x="4193" y="98"/>
              </a:cxn>
              <a:cxn ang="0">
                <a:pos x="4229" y="146"/>
              </a:cxn>
              <a:cxn ang="0">
                <a:pos x="4183" y="224"/>
              </a:cxn>
              <a:cxn ang="0">
                <a:pos x="4218" y="282"/>
              </a:cxn>
              <a:cxn ang="0">
                <a:pos x="4286" y="348"/>
              </a:cxn>
              <a:cxn ang="0">
                <a:pos x="4353" y="404"/>
              </a:cxn>
              <a:cxn ang="0">
                <a:pos x="4419" y="474"/>
              </a:cxn>
              <a:cxn ang="0">
                <a:pos x="4413" y="546"/>
              </a:cxn>
              <a:cxn ang="0">
                <a:pos x="4443" y="645"/>
              </a:cxn>
              <a:cxn ang="0">
                <a:pos x="4461" y="711"/>
              </a:cxn>
              <a:cxn ang="0">
                <a:pos x="4462" y="811"/>
              </a:cxn>
              <a:cxn ang="0">
                <a:pos x="4483" y="869"/>
              </a:cxn>
              <a:cxn ang="0">
                <a:pos x="4526" y="953"/>
              </a:cxn>
              <a:cxn ang="0">
                <a:pos x="4448" y="999"/>
              </a:cxn>
              <a:cxn ang="0">
                <a:pos x="4203" y="989"/>
              </a:cxn>
              <a:cxn ang="0">
                <a:pos x="3829" y="970"/>
              </a:cxn>
              <a:cxn ang="0">
                <a:pos x="3619" y="991"/>
              </a:cxn>
              <a:cxn ang="0">
                <a:pos x="3434" y="1006"/>
              </a:cxn>
              <a:cxn ang="0">
                <a:pos x="3180" y="1017"/>
              </a:cxn>
              <a:cxn ang="0">
                <a:pos x="2821" y="994"/>
              </a:cxn>
              <a:cxn ang="0">
                <a:pos x="2467" y="999"/>
              </a:cxn>
              <a:cxn ang="0">
                <a:pos x="2091" y="994"/>
              </a:cxn>
              <a:cxn ang="0">
                <a:pos x="1782" y="991"/>
              </a:cxn>
              <a:cxn ang="0">
                <a:pos x="1496" y="977"/>
              </a:cxn>
              <a:cxn ang="0">
                <a:pos x="1284" y="965"/>
              </a:cxn>
              <a:cxn ang="0">
                <a:pos x="907" y="976"/>
              </a:cxn>
              <a:cxn ang="0">
                <a:pos x="483" y="966"/>
              </a:cxn>
              <a:cxn ang="0">
                <a:pos x="297" y="969"/>
              </a:cxn>
              <a:cxn ang="0">
                <a:pos x="285" y="922"/>
              </a:cxn>
              <a:cxn ang="0">
                <a:pos x="364" y="872"/>
              </a:cxn>
              <a:cxn ang="0">
                <a:pos x="324" y="814"/>
              </a:cxn>
              <a:cxn ang="0">
                <a:pos x="286" y="763"/>
              </a:cxn>
              <a:cxn ang="0">
                <a:pos x="289" y="701"/>
              </a:cxn>
              <a:cxn ang="0">
                <a:pos x="103" y="623"/>
              </a:cxn>
              <a:cxn ang="0">
                <a:pos x="158" y="566"/>
              </a:cxn>
              <a:cxn ang="0">
                <a:pos x="116" y="496"/>
              </a:cxn>
              <a:cxn ang="0">
                <a:pos x="74" y="435"/>
              </a:cxn>
              <a:cxn ang="0">
                <a:pos x="100" y="365"/>
              </a:cxn>
              <a:cxn ang="0">
                <a:pos x="87" y="306"/>
              </a:cxn>
              <a:cxn ang="0">
                <a:pos x="13" y="221"/>
              </a:cxn>
              <a:cxn ang="0">
                <a:pos x="21" y="159"/>
              </a:cxn>
              <a:cxn ang="0">
                <a:pos x="0" y="98"/>
              </a:cxn>
              <a:cxn ang="0">
                <a:pos x="28" y="35"/>
              </a:cxn>
            </a:cxnLst>
            <a:rect l="0" t="0" r="r" b="b"/>
            <a:pathLst>
              <a:path w="4537" h="1018">
                <a:moveTo>
                  <a:pt x="71" y="0"/>
                </a:moveTo>
                <a:lnTo>
                  <a:pt x="147" y="13"/>
                </a:lnTo>
                <a:lnTo>
                  <a:pt x="222" y="20"/>
                </a:lnTo>
                <a:lnTo>
                  <a:pt x="315" y="17"/>
                </a:lnTo>
                <a:lnTo>
                  <a:pt x="380" y="6"/>
                </a:lnTo>
                <a:lnTo>
                  <a:pt x="476" y="6"/>
                </a:lnTo>
                <a:lnTo>
                  <a:pt x="547" y="11"/>
                </a:lnTo>
                <a:lnTo>
                  <a:pt x="597" y="30"/>
                </a:lnTo>
                <a:lnTo>
                  <a:pt x="671" y="35"/>
                </a:lnTo>
                <a:lnTo>
                  <a:pt x="760" y="31"/>
                </a:lnTo>
                <a:lnTo>
                  <a:pt x="830" y="26"/>
                </a:lnTo>
                <a:lnTo>
                  <a:pt x="901" y="27"/>
                </a:lnTo>
                <a:lnTo>
                  <a:pt x="996" y="21"/>
                </a:lnTo>
                <a:lnTo>
                  <a:pt x="1034" y="4"/>
                </a:lnTo>
                <a:lnTo>
                  <a:pt x="1105" y="7"/>
                </a:lnTo>
                <a:lnTo>
                  <a:pt x="1203" y="7"/>
                </a:lnTo>
                <a:lnTo>
                  <a:pt x="1274" y="6"/>
                </a:lnTo>
                <a:lnTo>
                  <a:pt x="1351" y="13"/>
                </a:lnTo>
                <a:lnTo>
                  <a:pt x="1511" y="14"/>
                </a:lnTo>
                <a:lnTo>
                  <a:pt x="1651" y="16"/>
                </a:lnTo>
                <a:lnTo>
                  <a:pt x="1750" y="16"/>
                </a:lnTo>
                <a:lnTo>
                  <a:pt x="1818" y="16"/>
                </a:lnTo>
                <a:lnTo>
                  <a:pt x="1891" y="31"/>
                </a:lnTo>
                <a:lnTo>
                  <a:pt x="1962" y="33"/>
                </a:lnTo>
                <a:lnTo>
                  <a:pt x="2103" y="31"/>
                </a:lnTo>
                <a:lnTo>
                  <a:pt x="2242" y="27"/>
                </a:lnTo>
                <a:lnTo>
                  <a:pt x="2433" y="23"/>
                </a:lnTo>
                <a:lnTo>
                  <a:pt x="2503" y="18"/>
                </a:lnTo>
                <a:lnTo>
                  <a:pt x="2574" y="20"/>
                </a:lnTo>
                <a:lnTo>
                  <a:pt x="2648" y="30"/>
                </a:lnTo>
                <a:lnTo>
                  <a:pt x="2740" y="37"/>
                </a:lnTo>
                <a:lnTo>
                  <a:pt x="2878" y="33"/>
                </a:lnTo>
                <a:lnTo>
                  <a:pt x="3022" y="30"/>
                </a:lnTo>
                <a:lnTo>
                  <a:pt x="3160" y="26"/>
                </a:lnTo>
                <a:lnTo>
                  <a:pt x="3231" y="26"/>
                </a:lnTo>
                <a:lnTo>
                  <a:pt x="3305" y="38"/>
                </a:lnTo>
                <a:lnTo>
                  <a:pt x="3403" y="47"/>
                </a:lnTo>
                <a:lnTo>
                  <a:pt x="3594" y="45"/>
                </a:lnTo>
                <a:lnTo>
                  <a:pt x="3683" y="43"/>
                </a:lnTo>
                <a:lnTo>
                  <a:pt x="3752" y="41"/>
                </a:lnTo>
                <a:lnTo>
                  <a:pt x="3847" y="44"/>
                </a:lnTo>
                <a:lnTo>
                  <a:pt x="3921" y="44"/>
                </a:lnTo>
                <a:lnTo>
                  <a:pt x="3989" y="40"/>
                </a:lnTo>
                <a:lnTo>
                  <a:pt x="4084" y="40"/>
                </a:lnTo>
                <a:lnTo>
                  <a:pt x="4152" y="45"/>
                </a:lnTo>
                <a:lnTo>
                  <a:pt x="4204" y="64"/>
                </a:lnTo>
                <a:lnTo>
                  <a:pt x="4215" y="79"/>
                </a:lnTo>
                <a:lnTo>
                  <a:pt x="4193" y="98"/>
                </a:lnTo>
                <a:lnTo>
                  <a:pt x="4173" y="115"/>
                </a:lnTo>
                <a:lnTo>
                  <a:pt x="4198" y="130"/>
                </a:lnTo>
                <a:lnTo>
                  <a:pt x="4229" y="146"/>
                </a:lnTo>
                <a:lnTo>
                  <a:pt x="4211" y="163"/>
                </a:lnTo>
                <a:lnTo>
                  <a:pt x="4173" y="209"/>
                </a:lnTo>
                <a:lnTo>
                  <a:pt x="4183" y="224"/>
                </a:lnTo>
                <a:lnTo>
                  <a:pt x="4210" y="241"/>
                </a:lnTo>
                <a:lnTo>
                  <a:pt x="4214" y="258"/>
                </a:lnTo>
                <a:lnTo>
                  <a:pt x="4218" y="282"/>
                </a:lnTo>
                <a:lnTo>
                  <a:pt x="4232" y="315"/>
                </a:lnTo>
                <a:lnTo>
                  <a:pt x="4235" y="333"/>
                </a:lnTo>
                <a:lnTo>
                  <a:pt x="4286" y="348"/>
                </a:lnTo>
                <a:lnTo>
                  <a:pt x="4342" y="365"/>
                </a:lnTo>
                <a:lnTo>
                  <a:pt x="4348" y="389"/>
                </a:lnTo>
                <a:lnTo>
                  <a:pt x="4353" y="404"/>
                </a:lnTo>
                <a:lnTo>
                  <a:pt x="4335" y="428"/>
                </a:lnTo>
                <a:lnTo>
                  <a:pt x="4339" y="451"/>
                </a:lnTo>
                <a:lnTo>
                  <a:pt x="4419" y="474"/>
                </a:lnTo>
                <a:lnTo>
                  <a:pt x="4452" y="509"/>
                </a:lnTo>
                <a:lnTo>
                  <a:pt x="4433" y="532"/>
                </a:lnTo>
                <a:lnTo>
                  <a:pt x="4413" y="546"/>
                </a:lnTo>
                <a:lnTo>
                  <a:pt x="4395" y="565"/>
                </a:lnTo>
                <a:lnTo>
                  <a:pt x="4431" y="608"/>
                </a:lnTo>
                <a:lnTo>
                  <a:pt x="4443" y="645"/>
                </a:lnTo>
                <a:lnTo>
                  <a:pt x="4447" y="660"/>
                </a:lnTo>
                <a:lnTo>
                  <a:pt x="4456" y="694"/>
                </a:lnTo>
                <a:lnTo>
                  <a:pt x="4461" y="711"/>
                </a:lnTo>
                <a:lnTo>
                  <a:pt x="4473" y="756"/>
                </a:lnTo>
                <a:lnTo>
                  <a:pt x="4452" y="772"/>
                </a:lnTo>
                <a:lnTo>
                  <a:pt x="4462" y="811"/>
                </a:lnTo>
                <a:lnTo>
                  <a:pt x="4472" y="828"/>
                </a:lnTo>
                <a:lnTo>
                  <a:pt x="4498" y="851"/>
                </a:lnTo>
                <a:lnTo>
                  <a:pt x="4483" y="869"/>
                </a:lnTo>
                <a:lnTo>
                  <a:pt x="4487" y="885"/>
                </a:lnTo>
                <a:lnTo>
                  <a:pt x="4494" y="908"/>
                </a:lnTo>
                <a:lnTo>
                  <a:pt x="4526" y="953"/>
                </a:lnTo>
                <a:lnTo>
                  <a:pt x="4536" y="976"/>
                </a:lnTo>
                <a:lnTo>
                  <a:pt x="4519" y="991"/>
                </a:lnTo>
                <a:lnTo>
                  <a:pt x="4448" y="999"/>
                </a:lnTo>
                <a:lnTo>
                  <a:pt x="4380" y="1013"/>
                </a:lnTo>
                <a:lnTo>
                  <a:pt x="4279" y="1001"/>
                </a:lnTo>
                <a:lnTo>
                  <a:pt x="4203" y="989"/>
                </a:lnTo>
                <a:lnTo>
                  <a:pt x="4062" y="979"/>
                </a:lnTo>
                <a:lnTo>
                  <a:pt x="3990" y="972"/>
                </a:lnTo>
                <a:lnTo>
                  <a:pt x="3829" y="970"/>
                </a:lnTo>
                <a:lnTo>
                  <a:pt x="3762" y="974"/>
                </a:lnTo>
                <a:lnTo>
                  <a:pt x="3690" y="984"/>
                </a:lnTo>
                <a:lnTo>
                  <a:pt x="3619" y="991"/>
                </a:lnTo>
                <a:lnTo>
                  <a:pt x="3577" y="1006"/>
                </a:lnTo>
                <a:lnTo>
                  <a:pt x="3508" y="1013"/>
                </a:lnTo>
                <a:lnTo>
                  <a:pt x="3434" y="1006"/>
                </a:lnTo>
                <a:lnTo>
                  <a:pt x="3365" y="999"/>
                </a:lnTo>
                <a:lnTo>
                  <a:pt x="3266" y="1004"/>
                </a:lnTo>
                <a:lnTo>
                  <a:pt x="3180" y="1017"/>
                </a:lnTo>
                <a:lnTo>
                  <a:pt x="3109" y="1014"/>
                </a:lnTo>
                <a:lnTo>
                  <a:pt x="3010" y="1008"/>
                </a:lnTo>
                <a:lnTo>
                  <a:pt x="2821" y="994"/>
                </a:lnTo>
                <a:lnTo>
                  <a:pt x="2630" y="991"/>
                </a:lnTo>
                <a:lnTo>
                  <a:pt x="2562" y="991"/>
                </a:lnTo>
                <a:lnTo>
                  <a:pt x="2467" y="999"/>
                </a:lnTo>
                <a:lnTo>
                  <a:pt x="2299" y="996"/>
                </a:lnTo>
                <a:lnTo>
                  <a:pt x="2160" y="994"/>
                </a:lnTo>
                <a:lnTo>
                  <a:pt x="2091" y="994"/>
                </a:lnTo>
                <a:lnTo>
                  <a:pt x="1949" y="991"/>
                </a:lnTo>
                <a:lnTo>
                  <a:pt x="1853" y="993"/>
                </a:lnTo>
                <a:lnTo>
                  <a:pt x="1782" y="991"/>
                </a:lnTo>
                <a:lnTo>
                  <a:pt x="1642" y="990"/>
                </a:lnTo>
                <a:lnTo>
                  <a:pt x="1570" y="979"/>
                </a:lnTo>
                <a:lnTo>
                  <a:pt x="1496" y="977"/>
                </a:lnTo>
                <a:lnTo>
                  <a:pt x="1432" y="987"/>
                </a:lnTo>
                <a:lnTo>
                  <a:pt x="1334" y="984"/>
                </a:lnTo>
                <a:lnTo>
                  <a:pt x="1284" y="965"/>
                </a:lnTo>
                <a:lnTo>
                  <a:pt x="1214" y="974"/>
                </a:lnTo>
                <a:lnTo>
                  <a:pt x="1051" y="976"/>
                </a:lnTo>
                <a:lnTo>
                  <a:pt x="907" y="976"/>
                </a:lnTo>
                <a:lnTo>
                  <a:pt x="770" y="982"/>
                </a:lnTo>
                <a:lnTo>
                  <a:pt x="679" y="973"/>
                </a:lnTo>
                <a:lnTo>
                  <a:pt x="483" y="966"/>
                </a:lnTo>
                <a:lnTo>
                  <a:pt x="414" y="970"/>
                </a:lnTo>
                <a:lnTo>
                  <a:pt x="350" y="987"/>
                </a:lnTo>
                <a:lnTo>
                  <a:pt x="297" y="969"/>
                </a:lnTo>
                <a:lnTo>
                  <a:pt x="268" y="953"/>
                </a:lnTo>
                <a:lnTo>
                  <a:pt x="262" y="938"/>
                </a:lnTo>
                <a:lnTo>
                  <a:pt x="285" y="922"/>
                </a:lnTo>
                <a:lnTo>
                  <a:pt x="349" y="904"/>
                </a:lnTo>
                <a:lnTo>
                  <a:pt x="368" y="888"/>
                </a:lnTo>
                <a:lnTo>
                  <a:pt x="364" y="872"/>
                </a:lnTo>
                <a:lnTo>
                  <a:pt x="335" y="854"/>
                </a:lnTo>
                <a:lnTo>
                  <a:pt x="332" y="831"/>
                </a:lnTo>
                <a:lnTo>
                  <a:pt x="324" y="814"/>
                </a:lnTo>
                <a:lnTo>
                  <a:pt x="320" y="799"/>
                </a:lnTo>
                <a:lnTo>
                  <a:pt x="314" y="780"/>
                </a:lnTo>
                <a:lnTo>
                  <a:pt x="286" y="763"/>
                </a:lnTo>
                <a:lnTo>
                  <a:pt x="280" y="739"/>
                </a:lnTo>
                <a:lnTo>
                  <a:pt x="299" y="725"/>
                </a:lnTo>
                <a:lnTo>
                  <a:pt x="289" y="701"/>
                </a:lnTo>
                <a:lnTo>
                  <a:pt x="135" y="657"/>
                </a:lnTo>
                <a:lnTo>
                  <a:pt x="112" y="641"/>
                </a:lnTo>
                <a:lnTo>
                  <a:pt x="103" y="623"/>
                </a:lnTo>
                <a:lnTo>
                  <a:pt x="123" y="606"/>
                </a:lnTo>
                <a:lnTo>
                  <a:pt x="165" y="587"/>
                </a:lnTo>
                <a:lnTo>
                  <a:pt x="158" y="566"/>
                </a:lnTo>
                <a:lnTo>
                  <a:pt x="149" y="543"/>
                </a:lnTo>
                <a:lnTo>
                  <a:pt x="144" y="522"/>
                </a:lnTo>
                <a:lnTo>
                  <a:pt x="116" y="496"/>
                </a:lnTo>
                <a:lnTo>
                  <a:pt x="109" y="477"/>
                </a:lnTo>
                <a:lnTo>
                  <a:pt x="78" y="452"/>
                </a:lnTo>
                <a:lnTo>
                  <a:pt x="74" y="435"/>
                </a:lnTo>
                <a:lnTo>
                  <a:pt x="85" y="396"/>
                </a:lnTo>
                <a:lnTo>
                  <a:pt x="106" y="380"/>
                </a:lnTo>
                <a:lnTo>
                  <a:pt x="100" y="365"/>
                </a:lnTo>
                <a:lnTo>
                  <a:pt x="98" y="345"/>
                </a:lnTo>
                <a:lnTo>
                  <a:pt x="93" y="328"/>
                </a:lnTo>
                <a:lnTo>
                  <a:pt x="87" y="306"/>
                </a:lnTo>
                <a:lnTo>
                  <a:pt x="47" y="261"/>
                </a:lnTo>
                <a:lnTo>
                  <a:pt x="20" y="238"/>
                </a:lnTo>
                <a:lnTo>
                  <a:pt x="13" y="221"/>
                </a:lnTo>
                <a:lnTo>
                  <a:pt x="8" y="199"/>
                </a:lnTo>
                <a:lnTo>
                  <a:pt x="32" y="182"/>
                </a:lnTo>
                <a:lnTo>
                  <a:pt x="21" y="159"/>
                </a:lnTo>
                <a:lnTo>
                  <a:pt x="10" y="136"/>
                </a:lnTo>
                <a:lnTo>
                  <a:pt x="10" y="122"/>
                </a:lnTo>
                <a:lnTo>
                  <a:pt x="0" y="98"/>
                </a:lnTo>
                <a:lnTo>
                  <a:pt x="22" y="77"/>
                </a:lnTo>
                <a:lnTo>
                  <a:pt x="15" y="58"/>
                </a:lnTo>
                <a:lnTo>
                  <a:pt x="28" y="35"/>
                </a:lnTo>
                <a:lnTo>
                  <a:pt x="7" y="17"/>
                </a:lnTo>
                <a:lnTo>
                  <a:pt x="71" y="0"/>
                </a:lnTo>
              </a:path>
            </a:pathLst>
          </a:custGeom>
          <a:solidFill>
            <a:schemeClr val="accent1"/>
          </a:solidFill>
          <a:ln w="9525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9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Area mined (m²)</a:t>
            </a:r>
            <a:endParaRPr kumimoji="0" lang="en-US" sz="9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B4AE27D-2B7A-D140-E45B-F7515E2CB6C5}"/>
              </a:ext>
            </a:extLst>
          </p:cNvPr>
          <p:cNvSpPr/>
          <p:nvPr/>
        </p:nvSpPr>
        <p:spPr>
          <a:xfrm>
            <a:off x="796954" y="872864"/>
            <a:ext cx="5804270" cy="2698750"/>
          </a:xfrm>
          <a:prstGeom prst="roundRect">
            <a:avLst>
              <a:gd name="adj" fmla="val 3964"/>
            </a:avLst>
          </a:prstGeom>
          <a:noFill/>
          <a:ln w="19050">
            <a:solidFill>
              <a:sysClr val="windowText" lastClr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ZA" sz="11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A4A70CA-1B08-23F6-FFEE-79C43A838238}"/>
              </a:ext>
            </a:extLst>
          </p:cNvPr>
          <p:cNvSpPr/>
          <p:nvPr/>
        </p:nvSpPr>
        <p:spPr>
          <a:xfrm>
            <a:off x="839354" y="3816724"/>
            <a:ext cx="5761870" cy="2698750"/>
          </a:xfrm>
          <a:prstGeom prst="roundRect">
            <a:avLst>
              <a:gd name="adj" fmla="val 3964"/>
            </a:avLst>
          </a:prstGeom>
          <a:noFill/>
          <a:ln w="19050">
            <a:solidFill>
              <a:sysClr val="windowText" lastClr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ZA" sz="1100" dirty="0"/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A1FA8980-AF49-5D5C-C0F4-957D29AE48BE}"/>
              </a:ext>
            </a:extLst>
          </p:cNvPr>
          <p:cNvSpPr>
            <a:spLocks/>
          </p:cNvSpPr>
          <p:nvPr/>
        </p:nvSpPr>
        <p:spPr bwMode="gray">
          <a:xfrm>
            <a:off x="2803952" y="3879681"/>
            <a:ext cx="2247900" cy="199281"/>
          </a:xfrm>
          <a:custGeom>
            <a:avLst/>
            <a:gdLst/>
            <a:ahLst/>
            <a:cxnLst>
              <a:cxn ang="0">
                <a:pos x="222" y="20"/>
              </a:cxn>
              <a:cxn ang="0">
                <a:pos x="476" y="6"/>
              </a:cxn>
              <a:cxn ang="0">
                <a:pos x="671" y="35"/>
              </a:cxn>
              <a:cxn ang="0">
                <a:pos x="901" y="27"/>
              </a:cxn>
              <a:cxn ang="0">
                <a:pos x="1105" y="7"/>
              </a:cxn>
              <a:cxn ang="0">
                <a:pos x="1351" y="13"/>
              </a:cxn>
              <a:cxn ang="0">
                <a:pos x="1750" y="16"/>
              </a:cxn>
              <a:cxn ang="0">
                <a:pos x="1962" y="33"/>
              </a:cxn>
              <a:cxn ang="0">
                <a:pos x="2433" y="23"/>
              </a:cxn>
              <a:cxn ang="0">
                <a:pos x="2648" y="30"/>
              </a:cxn>
              <a:cxn ang="0">
                <a:pos x="3022" y="30"/>
              </a:cxn>
              <a:cxn ang="0">
                <a:pos x="3305" y="38"/>
              </a:cxn>
              <a:cxn ang="0">
                <a:pos x="3683" y="43"/>
              </a:cxn>
              <a:cxn ang="0">
                <a:pos x="3921" y="44"/>
              </a:cxn>
              <a:cxn ang="0">
                <a:pos x="4152" y="45"/>
              </a:cxn>
              <a:cxn ang="0">
                <a:pos x="4193" y="98"/>
              </a:cxn>
              <a:cxn ang="0">
                <a:pos x="4229" y="146"/>
              </a:cxn>
              <a:cxn ang="0">
                <a:pos x="4183" y="224"/>
              </a:cxn>
              <a:cxn ang="0">
                <a:pos x="4218" y="282"/>
              </a:cxn>
              <a:cxn ang="0">
                <a:pos x="4286" y="348"/>
              </a:cxn>
              <a:cxn ang="0">
                <a:pos x="4353" y="404"/>
              </a:cxn>
              <a:cxn ang="0">
                <a:pos x="4419" y="474"/>
              </a:cxn>
              <a:cxn ang="0">
                <a:pos x="4413" y="546"/>
              </a:cxn>
              <a:cxn ang="0">
                <a:pos x="4443" y="645"/>
              </a:cxn>
              <a:cxn ang="0">
                <a:pos x="4461" y="711"/>
              </a:cxn>
              <a:cxn ang="0">
                <a:pos x="4462" y="811"/>
              </a:cxn>
              <a:cxn ang="0">
                <a:pos x="4483" y="869"/>
              </a:cxn>
              <a:cxn ang="0">
                <a:pos x="4526" y="953"/>
              </a:cxn>
              <a:cxn ang="0">
                <a:pos x="4448" y="999"/>
              </a:cxn>
              <a:cxn ang="0">
                <a:pos x="4203" y="989"/>
              </a:cxn>
              <a:cxn ang="0">
                <a:pos x="3829" y="970"/>
              </a:cxn>
              <a:cxn ang="0">
                <a:pos x="3619" y="991"/>
              </a:cxn>
              <a:cxn ang="0">
                <a:pos x="3434" y="1006"/>
              </a:cxn>
              <a:cxn ang="0">
                <a:pos x="3180" y="1017"/>
              </a:cxn>
              <a:cxn ang="0">
                <a:pos x="2821" y="994"/>
              </a:cxn>
              <a:cxn ang="0">
                <a:pos x="2467" y="999"/>
              </a:cxn>
              <a:cxn ang="0">
                <a:pos x="2091" y="994"/>
              </a:cxn>
              <a:cxn ang="0">
                <a:pos x="1782" y="991"/>
              </a:cxn>
              <a:cxn ang="0">
                <a:pos x="1496" y="977"/>
              </a:cxn>
              <a:cxn ang="0">
                <a:pos x="1284" y="965"/>
              </a:cxn>
              <a:cxn ang="0">
                <a:pos x="907" y="976"/>
              </a:cxn>
              <a:cxn ang="0">
                <a:pos x="483" y="966"/>
              </a:cxn>
              <a:cxn ang="0">
                <a:pos x="297" y="969"/>
              </a:cxn>
              <a:cxn ang="0">
                <a:pos x="285" y="922"/>
              </a:cxn>
              <a:cxn ang="0">
                <a:pos x="364" y="872"/>
              </a:cxn>
              <a:cxn ang="0">
                <a:pos x="324" y="814"/>
              </a:cxn>
              <a:cxn ang="0">
                <a:pos x="286" y="763"/>
              </a:cxn>
              <a:cxn ang="0">
                <a:pos x="289" y="701"/>
              </a:cxn>
              <a:cxn ang="0">
                <a:pos x="103" y="623"/>
              </a:cxn>
              <a:cxn ang="0">
                <a:pos x="158" y="566"/>
              </a:cxn>
              <a:cxn ang="0">
                <a:pos x="116" y="496"/>
              </a:cxn>
              <a:cxn ang="0">
                <a:pos x="74" y="435"/>
              </a:cxn>
              <a:cxn ang="0">
                <a:pos x="100" y="365"/>
              </a:cxn>
              <a:cxn ang="0">
                <a:pos x="87" y="306"/>
              </a:cxn>
              <a:cxn ang="0">
                <a:pos x="13" y="221"/>
              </a:cxn>
              <a:cxn ang="0">
                <a:pos x="21" y="159"/>
              </a:cxn>
              <a:cxn ang="0">
                <a:pos x="0" y="98"/>
              </a:cxn>
              <a:cxn ang="0">
                <a:pos x="28" y="35"/>
              </a:cxn>
            </a:cxnLst>
            <a:rect l="0" t="0" r="r" b="b"/>
            <a:pathLst>
              <a:path w="4537" h="1018">
                <a:moveTo>
                  <a:pt x="71" y="0"/>
                </a:moveTo>
                <a:lnTo>
                  <a:pt x="147" y="13"/>
                </a:lnTo>
                <a:lnTo>
                  <a:pt x="222" y="20"/>
                </a:lnTo>
                <a:lnTo>
                  <a:pt x="315" y="17"/>
                </a:lnTo>
                <a:lnTo>
                  <a:pt x="380" y="6"/>
                </a:lnTo>
                <a:lnTo>
                  <a:pt x="476" y="6"/>
                </a:lnTo>
                <a:lnTo>
                  <a:pt x="547" y="11"/>
                </a:lnTo>
                <a:lnTo>
                  <a:pt x="597" y="30"/>
                </a:lnTo>
                <a:lnTo>
                  <a:pt x="671" y="35"/>
                </a:lnTo>
                <a:lnTo>
                  <a:pt x="760" y="31"/>
                </a:lnTo>
                <a:lnTo>
                  <a:pt x="830" y="26"/>
                </a:lnTo>
                <a:lnTo>
                  <a:pt x="901" y="27"/>
                </a:lnTo>
                <a:lnTo>
                  <a:pt x="996" y="21"/>
                </a:lnTo>
                <a:lnTo>
                  <a:pt x="1034" y="4"/>
                </a:lnTo>
                <a:lnTo>
                  <a:pt x="1105" y="7"/>
                </a:lnTo>
                <a:lnTo>
                  <a:pt x="1203" y="7"/>
                </a:lnTo>
                <a:lnTo>
                  <a:pt x="1274" y="6"/>
                </a:lnTo>
                <a:lnTo>
                  <a:pt x="1351" y="13"/>
                </a:lnTo>
                <a:lnTo>
                  <a:pt x="1511" y="14"/>
                </a:lnTo>
                <a:lnTo>
                  <a:pt x="1651" y="16"/>
                </a:lnTo>
                <a:lnTo>
                  <a:pt x="1750" y="16"/>
                </a:lnTo>
                <a:lnTo>
                  <a:pt x="1818" y="16"/>
                </a:lnTo>
                <a:lnTo>
                  <a:pt x="1891" y="31"/>
                </a:lnTo>
                <a:lnTo>
                  <a:pt x="1962" y="33"/>
                </a:lnTo>
                <a:lnTo>
                  <a:pt x="2103" y="31"/>
                </a:lnTo>
                <a:lnTo>
                  <a:pt x="2242" y="27"/>
                </a:lnTo>
                <a:lnTo>
                  <a:pt x="2433" y="23"/>
                </a:lnTo>
                <a:lnTo>
                  <a:pt x="2503" y="18"/>
                </a:lnTo>
                <a:lnTo>
                  <a:pt x="2574" y="20"/>
                </a:lnTo>
                <a:lnTo>
                  <a:pt x="2648" y="30"/>
                </a:lnTo>
                <a:lnTo>
                  <a:pt x="2740" y="37"/>
                </a:lnTo>
                <a:lnTo>
                  <a:pt x="2878" y="33"/>
                </a:lnTo>
                <a:lnTo>
                  <a:pt x="3022" y="30"/>
                </a:lnTo>
                <a:lnTo>
                  <a:pt x="3160" y="26"/>
                </a:lnTo>
                <a:lnTo>
                  <a:pt x="3231" y="26"/>
                </a:lnTo>
                <a:lnTo>
                  <a:pt x="3305" y="38"/>
                </a:lnTo>
                <a:lnTo>
                  <a:pt x="3403" y="47"/>
                </a:lnTo>
                <a:lnTo>
                  <a:pt x="3594" y="45"/>
                </a:lnTo>
                <a:lnTo>
                  <a:pt x="3683" y="43"/>
                </a:lnTo>
                <a:lnTo>
                  <a:pt x="3752" y="41"/>
                </a:lnTo>
                <a:lnTo>
                  <a:pt x="3847" y="44"/>
                </a:lnTo>
                <a:lnTo>
                  <a:pt x="3921" y="44"/>
                </a:lnTo>
                <a:lnTo>
                  <a:pt x="3989" y="40"/>
                </a:lnTo>
                <a:lnTo>
                  <a:pt x="4084" y="40"/>
                </a:lnTo>
                <a:lnTo>
                  <a:pt x="4152" y="45"/>
                </a:lnTo>
                <a:lnTo>
                  <a:pt x="4204" y="64"/>
                </a:lnTo>
                <a:lnTo>
                  <a:pt x="4215" y="79"/>
                </a:lnTo>
                <a:lnTo>
                  <a:pt x="4193" y="98"/>
                </a:lnTo>
                <a:lnTo>
                  <a:pt x="4173" y="115"/>
                </a:lnTo>
                <a:lnTo>
                  <a:pt x="4198" y="130"/>
                </a:lnTo>
                <a:lnTo>
                  <a:pt x="4229" y="146"/>
                </a:lnTo>
                <a:lnTo>
                  <a:pt x="4211" y="163"/>
                </a:lnTo>
                <a:lnTo>
                  <a:pt x="4173" y="209"/>
                </a:lnTo>
                <a:lnTo>
                  <a:pt x="4183" y="224"/>
                </a:lnTo>
                <a:lnTo>
                  <a:pt x="4210" y="241"/>
                </a:lnTo>
                <a:lnTo>
                  <a:pt x="4214" y="258"/>
                </a:lnTo>
                <a:lnTo>
                  <a:pt x="4218" y="282"/>
                </a:lnTo>
                <a:lnTo>
                  <a:pt x="4232" y="315"/>
                </a:lnTo>
                <a:lnTo>
                  <a:pt x="4235" y="333"/>
                </a:lnTo>
                <a:lnTo>
                  <a:pt x="4286" y="348"/>
                </a:lnTo>
                <a:lnTo>
                  <a:pt x="4342" y="365"/>
                </a:lnTo>
                <a:lnTo>
                  <a:pt x="4348" y="389"/>
                </a:lnTo>
                <a:lnTo>
                  <a:pt x="4353" y="404"/>
                </a:lnTo>
                <a:lnTo>
                  <a:pt x="4335" y="428"/>
                </a:lnTo>
                <a:lnTo>
                  <a:pt x="4339" y="451"/>
                </a:lnTo>
                <a:lnTo>
                  <a:pt x="4419" y="474"/>
                </a:lnTo>
                <a:lnTo>
                  <a:pt x="4452" y="509"/>
                </a:lnTo>
                <a:lnTo>
                  <a:pt x="4433" y="532"/>
                </a:lnTo>
                <a:lnTo>
                  <a:pt x="4413" y="546"/>
                </a:lnTo>
                <a:lnTo>
                  <a:pt x="4395" y="565"/>
                </a:lnTo>
                <a:lnTo>
                  <a:pt x="4431" y="608"/>
                </a:lnTo>
                <a:lnTo>
                  <a:pt x="4443" y="645"/>
                </a:lnTo>
                <a:lnTo>
                  <a:pt x="4447" y="660"/>
                </a:lnTo>
                <a:lnTo>
                  <a:pt x="4456" y="694"/>
                </a:lnTo>
                <a:lnTo>
                  <a:pt x="4461" y="711"/>
                </a:lnTo>
                <a:lnTo>
                  <a:pt x="4473" y="756"/>
                </a:lnTo>
                <a:lnTo>
                  <a:pt x="4452" y="772"/>
                </a:lnTo>
                <a:lnTo>
                  <a:pt x="4462" y="811"/>
                </a:lnTo>
                <a:lnTo>
                  <a:pt x="4472" y="828"/>
                </a:lnTo>
                <a:lnTo>
                  <a:pt x="4498" y="851"/>
                </a:lnTo>
                <a:lnTo>
                  <a:pt x="4483" y="869"/>
                </a:lnTo>
                <a:lnTo>
                  <a:pt x="4487" y="885"/>
                </a:lnTo>
                <a:lnTo>
                  <a:pt x="4494" y="908"/>
                </a:lnTo>
                <a:lnTo>
                  <a:pt x="4526" y="953"/>
                </a:lnTo>
                <a:lnTo>
                  <a:pt x="4536" y="976"/>
                </a:lnTo>
                <a:lnTo>
                  <a:pt x="4519" y="991"/>
                </a:lnTo>
                <a:lnTo>
                  <a:pt x="4448" y="999"/>
                </a:lnTo>
                <a:lnTo>
                  <a:pt x="4380" y="1013"/>
                </a:lnTo>
                <a:lnTo>
                  <a:pt x="4279" y="1001"/>
                </a:lnTo>
                <a:lnTo>
                  <a:pt x="4203" y="989"/>
                </a:lnTo>
                <a:lnTo>
                  <a:pt x="4062" y="979"/>
                </a:lnTo>
                <a:lnTo>
                  <a:pt x="3990" y="972"/>
                </a:lnTo>
                <a:lnTo>
                  <a:pt x="3829" y="970"/>
                </a:lnTo>
                <a:lnTo>
                  <a:pt x="3762" y="974"/>
                </a:lnTo>
                <a:lnTo>
                  <a:pt x="3690" y="984"/>
                </a:lnTo>
                <a:lnTo>
                  <a:pt x="3619" y="991"/>
                </a:lnTo>
                <a:lnTo>
                  <a:pt x="3577" y="1006"/>
                </a:lnTo>
                <a:lnTo>
                  <a:pt x="3508" y="1013"/>
                </a:lnTo>
                <a:lnTo>
                  <a:pt x="3434" y="1006"/>
                </a:lnTo>
                <a:lnTo>
                  <a:pt x="3365" y="999"/>
                </a:lnTo>
                <a:lnTo>
                  <a:pt x="3266" y="1004"/>
                </a:lnTo>
                <a:lnTo>
                  <a:pt x="3180" y="1017"/>
                </a:lnTo>
                <a:lnTo>
                  <a:pt x="3109" y="1014"/>
                </a:lnTo>
                <a:lnTo>
                  <a:pt x="3010" y="1008"/>
                </a:lnTo>
                <a:lnTo>
                  <a:pt x="2821" y="994"/>
                </a:lnTo>
                <a:lnTo>
                  <a:pt x="2630" y="991"/>
                </a:lnTo>
                <a:lnTo>
                  <a:pt x="2562" y="991"/>
                </a:lnTo>
                <a:lnTo>
                  <a:pt x="2467" y="999"/>
                </a:lnTo>
                <a:lnTo>
                  <a:pt x="2299" y="996"/>
                </a:lnTo>
                <a:lnTo>
                  <a:pt x="2160" y="994"/>
                </a:lnTo>
                <a:lnTo>
                  <a:pt x="2091" y="994"/>
                </a:lnTo>
                <a:lnTo>
                  <a:pt x="1949" y="991"/>
                </a:lnTo>
                <a:lnTo>
                  <a:pt x="1853" y="993"/>
                </a:lnTo>
                <a:lnTo>
                  <a:pt x="1782" y="991"/>
                </a:lnTo>
                <a:lnTo>
                  <a:pt x="1642" y="990"/>
                </a:lnTo>
                <a:lnTo>
                  <a:pt x="1570" y="979"/>
                </a:lnTo>
                <a:lnTo>
                  <a:pt x="1496" y="977"/>
                </a:lnTo>
                <a:lnTo>
                  <a:pt x="1432" y="987"/>
                </a:lnTo>
                <a:lnTo>
                  <a:pt x="1334" y="984"/>
                </a:lnTo>
                <a:lnTo>
                  <a:pt x="1284" y="965"/>
                </a:lnTo>
                <a:lnTo>
                  <a:pt x="1214" y="974"/>
                </a:lnTo>
                <a:lnTo>
                  <a:pt x="1051" y="976"/>
                </a:lnTo>
                <a:lnTo>
                  <a:pt x="907" y="976"/>
                </a:lnTo>
                <a:lnTo>
                  <a:pt x="770" y="982"/>
                </a:lnTo>
                <a:lnTo>
                  <a:pt x="679" y="973"/>
                </a:lnTo>
                <a:lnTo>
                  <a:pt x="483" y="966"/>
                </a:lnTo>
                <a:lnTo>
                  <a:pt x="414" y="970"/>
                </a:lnTo>
                <a:lnTo>
                  <a:pt x="350" y="987"/>
                </a:lnTo>
                <a:lnTo>
                  <a:pt x="297" y="969"/>
                </a:lnTo>
                <a:lnTo>
                  <a:pt x="268" y="953"/>
                </a:lnTo>
                <a:lnTo>
                  <a:pt x="262" y="938"/>
                </a:lnTo>
                <a:lnTo>
                  <a:pt x="285" y="922"/>
                </a:lnTo>
                <a:lnTo>
                  <a:pt x="349" y="904"/>
                </a:lnTo>
                <a:lnTo>
                  <a:pt x="368" y="888"/>
                </a:lnTo>
                <a:lnTo>
                  <a:pt x="364" y="872"/>
                </a:lnTo>
                <a:lnTo>
                  <a:pt x="335" y="854"/>
                </a:lnTo>
                <a:lnTo>
                  <a:pt x="332" y="831"/>
                </a:lnTo>
                <a:lnTo>
                  <a:pt x="324" y="814"/>
                </a:lnTo>
                <a:lnTo>
                  <a:pt x="320" y="799"/>
                </a:lnTo>
                <a:lnTo>
                  <a:pt x="314" y="780"/>
                </a:lnTo>
                <a:lnTo>
                  <a:pt x="286" y="763"/>
                </a:lnTo>
                <a:lnTo>
                  <a:pt x="280" y="739"/>
                </a:lnTo>
                <a:lnTo>
                  <a:pt x="299" y="725"/>
                </a:lnTo>
                <a:lnTo>
                  <a:pt x="289" y="701"/>
                </a:lnTo>
                <a:lnTo>
                  <a:pt x="135" y="657"/>
                </a:lnTo>
                <a:lnTo>
                  <a:pt x="112" y="641"/>
                </a:lnTo>
                <a:lnTo>
                  <a:pt x="103" y="623"/>
                </a:lnTo>
                <a:lnTo>
                  <a:pt x="123" y="606"/>
                </a:lnTo>
                <a:lnTo>
                  <a:pt x="165" y="587"/>
                </a:lnTo>
                <a:lnTo>
                  <a:pt x="158" y="566"/>
                </a:lnTo>
                <a:lnTo>
                  <a:pt x="149" y="543"/>
                </a:lnTo>
                <a:lnTo>
                  <a:pt x="144" y="522"/>
                </a:lnTo>
                <a:lnTo>
                  <a:pt x="116" y="496"/>
                </a:lnTo>
                <a:lnTo>
                  <a:pt x="109" y="477"/>
                </a:lnTo>
                <a:lnTo>
                  <a:pt x="78" y="452"/>
                </a:lnTo>
                <a:lnTo>
                  <a:pt x="74" y="435"/>
                </a:lnTo>
                <a:lnTo>
                  <a:pt x="85" y="396"/>
                </a:lnTo>
                <a:lnTo>
                  <a:pt x="106" y="380"/>
                </a:lnTo>
                <a:lnTo>
                  <a:pt x="100" y="365"/>
                </a:lnTo>
                <a:lnTo>
                  <a:pt x="98" y="345"/>
                </a:lnTo>
                <a:lnTo>
                  <a:pt x="93" y="328"/>
                </a:lnTo>
                <a:lnTo>
                  <a:pt x="87" y="306"/>
                </a:lnTo>
                <a:lnTo>
                  <a:pt x="47" y="261"/>
                </a:lnTo>
                <a:lnTo>
                  <a:pt x="20" y="238"/>
                </a:lnTo>
                <a:lnTo>
                  <a:pt x="13" y="221"/>
                </a:lnTo>
                <a:lnTo>
                  <a:pt x="8" y="199"/>
                </a:lnTo>
                <a:lnTo>
                  <a:pt x="32" y="182"/>
                </a:lnTo>
                <a:lnTo>
                  <a:pt x="21" y="159"/>
                </a:lnTo>
                <a:lnTo>
                  <a:pt x="10" y="136"/>
                </a:lnTo>
                <a:lnTo>
                  <a:pt x="10" y="122"/>
                </a:lnTo>
                <a:lnTo>
                  <a:pt x="0" y="98"/>
                </a:lnTo>
                <a:lnTo>
                  <a:pt x="22" y="77"/>
                </a:lnTo>
                <a:lnTo>
                  <a:pt x="15" y="58"/>
                </a:lnTo>
                <a:lnTo>
                  <a:pt x="28" y="35"/>
                </a:lnTo>
                <a:lnTo>
                  <a:pt x="7" y="17"/>
                </a:lnTo>
                <a:lnTo>
                  <a:pt x="71" y="0"/>
                </a:lnTo>
              </a:path>
            </a:pathLst>
          </a:custGeom>
          <a:solidFill>
            <a:schemeClr val="accent1"/>
          </a:solidFill>
          <a:ln w="9525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9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Tonnes Milled (t’000)</a:t>
            </a:r>
            <a:endParaRPr kumimoji="0" lang="en-US" sz="9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5C938C0-F51D-A39A-C4A6-AABD920BCEF5}"/>
              </a:ext>
            </a:extLst>
          </p:cNvPr>
          <p:cNvSpPr/>
          <p:nvPr/>
        </p:nvSpPr>
        <p:spPr>
          <a:xfrm>
            <a:off x="6974049" y="2340528"/>
            <a:ext cx="4962950" cy="2358854"/>
          </a:xfrm>
          <a:prstGeom prst="roundRect">
            <a:avLst>
              <a:gd name="adj" fmla="val 3964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ysClr val="windowText" lastClr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ZA" dirty="0">
              <a:solidFill>
                <a:schemeClr val="tx1"/>
              </a:solidFill>
            </a:endParaRPr>
          </a:p>
          <a:p>
            <a:pPr algn="l"/>
            <a:endParaRPr lang="en-ZA" sz="1100" dirty="0">
              <a:solidFill>
                <a:schemeClr val="tx1"/>
              </a:solidFill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ZA" dirty="0">
                <a:solidFill>
                  <a:schemeClr val="tx1"/>
                </a:solidFill>
              </a:rPr>
              <a:t>Loss of life incident 5</a:t>
            </a:r>
            <a:r>
              <a:rPr lang="en-ZA" baseline="30000" dirty="0">
                <a:solidFill>
                  <a:schemeClr val="tx1"/>
                </a:solidFill>
              </a:rPr>
              <a:t>th</a:t>
            </a:r>
            <a:r>
              <a:rPr lang="en-ZA" dirty="0">
                <a:solidFill>
                  <a:schemeClr val="tx1"/>
                </a:solidFill>
              </a:rPr>
              <a:t> September 2023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ZA" dirty="0">
                <a:solidFill>
                  <a:schemeClr val="tx1"/>
                </a:solidFill>
              </a:rPr>
              <a:t>Seismic event 0.3 magnitude in a dyke intersected by the 113L haulage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ZA" dirty="0">
                <a:solidFill>
                  <a:schemeClr val="tx1"/>
                </a:solidFill>
              </a:rPr>
              <a:t>Subsequent south side wall ejection</a:t>
            </a:r>
          </a:p>
          <a:p>
            <a:pPr algn="l"/>
            <a:endParaRPr lang="en-ZA" sz="1100" dirty="0">
              <a:solidFill>
                <a:schemeClr val="tx1"/>
              </a:solidFill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ZA" dirty="0">
                <a:solidFill>
                  <a:schemeClr val="tx1"/>
                </a:solidFill>
              </a:rPr>
              <a:t>Impact of slow start up post December break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ZA" sz="1100" dirty="0">
                <a:solidFill>
                  <a:schemeClr val="tx1"/>
                </a:solidFill>
              </a:rPr>
              <a:t>Fire incident </a:t>
            </a: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AB933273-11B5-1284-D993-42D3F0580167}"/>
              </a:ext>
            </a:extLst>
          </p:cNvPr>
          <p:cNvSpPr>
            <a:spLocks/>
          </p:cNvSpPr>
          <p:nvPr/>
        </p:nvSpPr>
        <p:spPr bwMode="gray">
          <a:xfrm>
            <a:off x="8575889" y="2423956"/>
            <a:ext cx="2247900" cy="199281"/>
          </a:xfrm>
          <a:custGeom>
            <a:avLst/>
            <a:gdLst/>
            <a:ahLst/>
            <a:cxnLst>
              <a:cxn ang="0">
                <a:pos x="222" y="20"/>
              </a:cxn>
              <a:cxn ang="0">
                <a:pos x="476" y="6"/>
              </a:cxn>
              <a:cxn ang="0">
                <a:pos x="671" y="35"/>
              </a:cxn>
              <a:cxn ang="0">
                <a:pos x="901" y="27"/>
              </a:cxn>
              <a:cxn ang="0">
                <a:pos x="1105" y="7"/>
              </a:cxn>
              <a:cxn ang="0">
                <a:pos x="1351" y="13"/>
              </a:cxn>
              <a:cxn ang="0">
                <a:pos x="1750" y="16"/>
              </a:cxn>
              <a:cxn ang="0">
                <a:pos x="1962" y="33"/>
              </a:cxn>
              <a:cxn ang="0">
                <a:pos x="2433" y="23"/>
              </a:cxn>
              <a:cxn ang="0">
                <a:pos x="2648" y="30"/>
              </a:cxn>
              <a:cxn ang="0">
                <a:pos x="3022" y="30"/>
              </a:cxn>
              <a:cxn ang="0">
                <a:pos x="3305" y="38"/>
              </a:cxn>
              <a:cxn ang="0">
                <a:pos x="3683" y="43"/>
              </a:cxn>
              <a:cxn ang="0">
                <a:pos x="3921" y="44"/>
              </a:cxn>
              <a:cxn ang="0">
                <a:pos x="4152" y="45"/>
              </a:cxn>
              <a:cxn ang="0">
                <a:pos x="4193" y="98"/>
              </a:cxn>
              <a:cxn ang="0">
                <a:pos x="4229" y="146"/>
              </a:cxn>
              <a:cxn ang="0">
                <a:pos x="4183" y="224"/>
              </a:cxn>
              <a:cxn ang="0">
                <a:pos x="4218" y="282"/>
              </a:cxn>
              <a:cxn ang="0">
                <a:pos x="4286" y="348"/>
              </a:cxn>
              <a:cxn ang="0">
                <a:pos x="4353" y="404"/>
              </a:cxn>
              <a:cxn ang="0">
                <a:pos x="4419" y="474"/>
              </a:cxn>
              <a:cxn ang="0">
                <a:pos x="4413" y="546"/>
              </a:cxn>
              <a:cxn ang="0">
                <a:pos x="4443" y="645"/>
              </a:cxn>
              <a:cxn ang="0">
                <a:pos x="4461" y="711"/>
              </a:cxn>
              <a:cxn ang="0">
                <a:pos x="4462" y="811"/>
              </a:cxn>
              <a:cxn ang="0">
                <a:pos x="4483" y="869"/>
              </a:cxn>
              <a:cxn ang="0">
                <a:pos x="4526" y="953"/>
              </a:cxn>
              <a:cxn ang="0">
                <a:pos x="4448" y="999"/>
              </a:cxn>
              <a:cxn ang="0">
                <a:pos x="4203" y="989"/>
              </a:cxn>
              <a:cxn ang="0">
                <a:pos x="3829" y="970"/>
              </a:cxn>
              <a:cxn ang="0">
                <a:pos x="3619" y="991"/>
              </a:cxn>
              <a:cxn ang="0">
                <a:pos x="3434" y="1006"/>
              </a:cxn>
              <a:cxn ang="0">
                <a:pos x="3180" y="1017"/>
              </a:cxn>
              <a:cxn ang="0">
                <a:pos x="2821" y="994"/>
              </a:cxn>
              <a:cxn ang="0">
                <a:pos x="2467" y="999"/>
              </a:cxn>
              <a:cxn ang="0">
                <a:pos x="2091" y="994"/>
              </a:cxn>
              <a:cxn ang="0">
                <a:pos x="1782" y="991"/>
              </a:cxn>
              <a:cxn ang="0">
                <a:pos x="1496" y="977"/>
              </a:cxn>
              <a:cxn ang="0">
                <a:pos x="1284" y="965"/>
              </a:cxn>
              <a:cxn ang="0">
                <a:pos x="907" y="976"/>
              </a:cxn>
              <a:cxn ang="0">
                <a:pos x="483" y="966"/>
              </a:cxn>
              <a:cxn ang="0">
                <a:pos x="297" y="969"/>
              </a:cxn>
              <a:cxn ang="0">
                <a:pos x="285" y="922"/>
              </a:cxn>
              <a:cxn ang="0">
                <a:pos x="364" y="872"/>
              </a:cxn>
              <a:cxn ang="0">
                <a:pos x="324" y="814"/>
              </a:cxn>
              <a:cxn ang="0">
                <a:pos x="286" y="763"/>
              </a:cxn>
              <a:cxn ang="0">
                <a:pos x="289" y="701"/>
              </a:cxn>
              <a:cxn ang="0">
                <a:pos x="103" y="623"/>
              </a:cxn>
              <a:cxn ang="0">
                <a:pos x="158" y="566"/>
              </a:cxn>
              <a:cxn ang="0">
                <a:pos x="116" y="496"/>
              </a:cxn>
              <a:cxn ang="0">
                <a:pos x="74" y="435"/>
              </a:cxn>
              <a:cxn ang="0">
                <a:pos x="100" y="365"/>
              </a:cxn>
              <a:cxn ang="0">
                <a:pos x="87" y="306"/>
              </a:cxn>
              <a:cxn ang="0">
                <a:pos x="13" y="221"/>
              </a:cxn>
              <a:cxn ang="0">
                <a:pos x="21" y="159"/>
              </a:cxn>
              <a:cxn ang="0">
                <a:pos x="0" y="98"/>
              </a:cxn>
              <a:cxn ang="0">
                <a:pos x="28" y="35"/>
              </a:cxn>
            </a:cxnLst>
            <a:rect l="0" t="0" r="r" b="b"/>
            <a:pathLst>
              <a:path w="4537" h="1018">
                <a:moveTo>
                  <a:pt x="71" y="0"/>
                </a:moveTo>
                <a:lnTo>
                  <a:pt x="147" y="13"/>
                </a:lnTo>
                <a:lnTo>
                  <a:pt x="222" y="20"/>
                </a:lnTo>
                <a:lnTo>
                  <a:pt x="315" y="17"/>
                </a:lnTo>
                <a:lnTo>
                  <a:pt x="380" y="6"/>
                </a:lnTo>
                <a:lnTo>
                  <a:pt x="476" y="6"/>
                </a:lnTo>
                <a:lnTo>
                  <a:pt x="547" y="11"/>
                </a:lnTo>
                <a:lnTo>
                  <a:pt x="597" y="30"/>
                </a:lnTo>
                <a:lnTo>
                  <a:pt x="671" y="35"/>
                </a:lnTo>
                <a:lnTo>
                  <a:pt x="760" y="31"/>
                </a:lnTo>
                <a:lnTo>
                  <a:pt x="830" y="26"/>
                </a:lnTo>
                <a:lnTo>
                  <a:pt x="901" y="27"/>
                </a:lnTo>
                <a:lnTo>
                  <a:pt x="996" y="21"/>
                </a:lnTo>
                <a:lnTo>
                  <a:pt x="1034" y="4"/>
                </a:lnTo>
                <a:lnTo>
                  <a:pt x="1105" y="7"/>
                </a:lnTo>
                <a:lnTo>
                  <a:pt x="1203" y="7"/>
                </a:lnTo>
                <a:lnTo>
                  <a:pt x="1274" y="6"/>
                </a:lnTo>
                <a:lnTo>
                  <a:pt x="1351" y="13"/>
                </a:lnTo>
                <a:lnTo>
                  <a:pt x="1511" y="14"/>
                </a:lnTo>
                <a:lnTo>
                  <a:pt x="1651" y="16"/>
                </a:lnTo>
                <a:lnTo>
                  <a:pt x="1750" y="16"/>
                </a:lnTo>
                <a:lnTo>
                  <a:pt x="1818" y="16"/>
                </a:lnTo>
                <a:lnTo>
                  <a:pt x="1891" y="31"/>
                </a:lnTo>
                <a:lnTo>
                  <a:pt x="1962" y="33"/>
                </a:lnTo>
                <a:lnTo>
                  <a:pt x="2103" y="31"/>
                </a:lnTo>
                <a:lnTo>
                  <a:pt x="2242" y="27"/>
                </a:lnTo>
                <a:lnTo>
                  <a:pt x="2433" y="23"/>
                </a:lnTo>
                <a:lnTo>
                  <a:pt x="2503" y="18"/>
                </a:lnTo>
                <a:lnTo>
                  <a:pt x="2574" y="20"/>
                </a:lnTo>
                <a:lnTo>
                  <a:pt x="2648" y="30"/>
                </a:lnTo>
                <a:lnTo>
                  <a:pt x="2740" y="37"/>
                </a:lnTo>
                <a:lnTo>
                  <a:pt x="2878" y="33"/>
                </a:lnTo>
                <a:lnTo>
                  <a:pt x="3022" y="30"/>
                </a:lnTo>
                <a:lnTo>
                  <a:pt x="3160" y="26"/>
                </a:lnTo>
                <a:lnTo>
                  <a:pt x="3231" y="26"/>
                </a:lnTo>
                <a:lnTo>
                  <a:pt x="3305" y="38"/>
                </a:lnTo>
                <a:lnTo>
                  <a:pt x="3403" y="47"/>
                </a:lnTo>
                <a:lnTo>
                  <a:pt x="3594" y="45"/>
                </a:lnTo>
                <a:lnTo>
                  <a:pt x="3683" y="43"/>
                </a:lnTo>
                <a:lnTo>
                  <a:pt x="3752" y="41"/>
                </a:lnTo>
                <a:lnTo>
                  <a:pt x="3847" y="44"/>
                </a:lnTo>
                <a:lnTo>
                  <a:pt x="3921" y="44"/>
                </a:lnTo>
                <a:lnTo>
                  <a:pt x="3989" y="40"/>
                </a:lnTo>
                <a:lnTo>
                  <a:pt x="4084" y="40"/>
                </a:lnTo>
                <a:lnTo>
                  <a:pt x="4152" y="45"/>
                </a:lnTo>
                <a:lnTo>
                  <a:pt x="4204" y="64"/>
                </a:lnTo>
                <a:lnTo>
                  <a:pt x="4215" y="79"/>
                </a:lnTo>
                <a:lnTo>
                  <a:pt x="4193" y="98"/>
                </a:lnTo>
                <a:lnTo>
                  <a:pt x="4173" y="115"/>
                </a:lnTo>
                <a:lnTo>
                  <a:pt x="4198" y="130"/>
                </a:lnTo>
                <a:lnTo>
                  <a:pt x="4229" y="146"/>
                </a:lnTo>
                <a:lnTo>
                  <a:pt x="4211" y="163"/>
                </a:lnTo>
                <a:lnTo>
                  <a:pt x="4173" y="209"/>
                </a:lnTo>
                <a:lnTo>
                  <a:pt x="4183" y="224"/>
                </a:lnTo>
                <a:lnTo>
                  <a:pt x="4210" y="241"/>
                </a:lnTo>
                <a:lnTo>
                  <a:pt x="4214" y="258"/>
                </a:lnTo>
                <a:lnTo>
                  <a:pt x="4218" y="282"/>
                </a:lnTo>
                <a:lnTo>
                  <a:pt x="4232" y="315"/>
                </a:lnTo>
                <a:lnTo>
                  <a:pt x="4235" y="333"/>
                </a:lnTo>
                <a:lnTo>
                  <a:pt x="4286" y="348"/>
                </a:lnTo>
                <a:lnTo>
                  <a:pt x="4342" y="365"/>
                </a:lnTo>
                <a:lnTo>
                  <a:pt x="4348" y="389"/>
                </a:lnTo>
                <a:lnTo>
                  <a:pt x="4353" y="404"/>
                </a:lnTo>
                <a:lnTo>
                  <a:pt x="4335" y="428"/>
                </a:lnTo>
                <a:lnTo>
                  <a:pt x="4339" y="451"/>
                </a:lnTo>
                <a:lnTo>
                  <a:pt x="4419" y="474"/>
                </a:lnTo>
                <a:lnTo>
                  <a:pt x="4452" y="509"/>
                </a:lnTo>
                <a:lnTo>
                  <a:pt x="4433" y="532"/>
                </a:lnTo>
                <a:lnTo>
                  <a:pt x="4413" y="546"/>
                </a:lnTo>
                <a:lnTo>
                  <a:pt x="4395" y="565"/>
                </a:lnTo>
                <a:lnTo>
                  <a:pt x="4431" y="608"/>
                </a:lnTo>
                <a:lnTo>
                  <a:pt x="4443" y="645"/>
                </a:lnTo>
                <a:lnTo>
                  <a:pt x="4447" y="660"/>
                </a:lnTo>
                <a:lnTo>
                  <a:pt x="4456" y="694"/>
                </a:lnTo>
                <a:lnTo>
                  <a:pt x="4461" y="711"/>
                </a:lnTo>
                <a:lnTo>
                  <a:pt x="4473" y="756"/>
                </a:lnTo>
                <a:lnTo>
                  <a:pt x="4452" y="772"/>
                </a:lnTo>
                <a:lnTo>
                  <a:pt x="4462" y="811"/>
                </a:lnTo>
                <a:lnTo>
                  <a:pt x="4472" y="828"/>
                </a:lnTo>
                <a:lnTo>
                  <a:pt x="4498" y="851"/>
                </a:lnTo>
                <a:lnTo>
                  <a:pt x="4483" y="869"/>
                </a:lnTo>
                <a:lnTo>
                  <a:pt x="4487" y="885"/>
                </a:lnTo>
                <a:lnTo>
                  <a:pt x="4494" y="908"/>
                </a:lnTo>
                <a:lnTo>
                  <a:pt x="4526" y="953"/>
                </a:lnTo>
                <a:lnTo>
                  <a:pt x="4536" y="976"/>
                </a:lnTo>
                <a:lnTo>
                  <a:pt x="4519" y="991"/>
                </a:lnTo>
                <a:lnTo>
                  <a:pt x="4448" y="999"/>
                </a:lnTo>
                <a:lnTo>
                  <a:pt x="4380" y="1013"/>
                </a:lnTo>
                <a:lnTo>
                  <a:pt x="4279" y="1001"/>
                </a:lnTo>
                <a:lnTo>
                  <a:pt x="4203" y="989"/>
                </a:lnTo>
                <a:lnTo>
                  <a:pt x="4062" y="979"/>
                </a:lnTo>
                <a:lnTo>
                  <a:pt x="3990" y="972"/>
                </a:lnTo>
                <a:lnTo>
                  <a:pt x="3829" y="970"/>
                </a:lnTo>
                <a:lnTo>
                  <a:pt x="3762" y="974"/>
                </a:lnTo>
                <a:lnTo>
                  <a:pt x="3690" y="984"/>
                </a:lnTo>
                <a:lnTo>
                  <a:pt x="3619" y="991"/>
                </a:lnTo>
                <a:lnTo>
                  <a:pt x="3577" y="1006"/>
                </a:lnTo>
                <a:lnTo>
                  <a:pt x="3508" y="1013"/>
                </a:lnTo>
                <a:lnTo>
                  <a:pt x="3434" y="1006"/>
                </a:lnTo>
                <a:lnTo>
                  <a:pt x="3365" y="999"/>
                </a:lnTo>
                <a:lnTo>
                  <a:pt x="3266" y="1004"/>
                </a:lnTo>
                <a:lnTo>
                  <a:pt x="3180" y="1017"/>
                </a:lnTo>
                <a:lnTo>
                  <a:pt x="3109" y="1014"/>
                </a:lnTo>
                <a:lnTo>
                  <a:pt x="3010" y="1008"/>
                </a:lnTo>
                <a:lnTo>
                  <a:pt x="2821" y="994"/>
                </a:lnTo>
                <a:lnTo>
                  <a:pt x="2630" y="991"/>
                </a:lnTo>
                <a:lnTo>
                  <a:pt x="2562" y="991"/>
                </a:lnTo>
                <a:lnTo>
                  <a:pt x="2467" y="999"/>
                </a:lnTo>
                <a:lnTo>
                  <a:pt x="2299" y="996"/>
                </a:lnTo>
                <a:lnTo>
                  <a:pt x="2160" y="994"/>
                </a:lnTo>
                <a:lnTo>
                  <a:pt x="2091" y="994"/>
                </a:lnTo>
                <a:lnTo>
                  <a:pt x="1949" y="991"/>
                </a:lnTo>
                <a:lnTo>
                  <a:pt x="1853" y="993"/>
                </a:lnTo>
                <a:lnTo>
                  <a:pt x="1782" y="991"/>
                </a:lnTo>
                <a:lnTo>
                  <a:pt x="1642" y="990"/>
                </a:lnTo>
                <a:lnTo>
                  <a:pt x="1570" y="979"/>
                </a:lnTo>
                <a:lnTo>
                  <a:pt x="1496" y="977"/>
                </a:lnTo>
                <a:lnTo>
                  <a:pt x="1432" y="987"/>
                </a:lnTo>
                <a:lnTo>
                  <a:pt x="1334" y="984"/>
                </a:lnTo>
                <a:lnTo>
                  <a:pt x="1284" y="965"/>
                </a:lnTo>
                <a:lnTo>
                  <a:pt x="1214" y="974"/>
                </a:lnTo>
                <a:lnTo>
                  <a:pt x="1051" y="976"/>
                </a:lnTo>
                <a:lnTo>
                  <a:pt x="907" y="976"/>
                </a:lnTo>
                <a:lnTo>
                  <a:pt x="770" y="982"/>
                </a:lnTo>
                <a:lnTo>
                  <a:pt x="679" y="973"/>
                </a:lnTo>
                <a:lnTo>
                  <a:pt x="483" y="966"/>
                </a:lnTo>
                <a:lnTo>
                  <a:pt x="414" y="970"/>
                </a:lnTo>
                <a:lnTo>
                  <a:pt x="350" y="987"/>
                </a:lnTo>
                <a:lnTo>
                  <a:pt x="297" y="969"/>
                </a:lnTo>
                <a:lnTo>
                  <a:pt x="268" y="953"/>
                </a:lnTo>
                <a:lnTo>
                  <a:pt x="262" y="938"/>
                </a:lnTo>
                <a:lnTo>
                  <a:pt x="285" y="922"/>
                </a:lnTo>
                <a:lnTo>
                  <a:pt x="349" y="904"/>
                </a:lnTo>
                <a:lnTo>
                  <a:pt x="368" y="888"/>
                </a:lnTo>
                <a:lnTo>
                  <a:pt x="364" y="872"/>
                </a:lnTo>
                <a:lnTo>
                  <a:pt x="335" y="854"/>
                </a:lnTo>
                <a:lnTo>
                  <a:pt x="332" y="831"/>
                </a:lnTo>
                <a:lnTo>
                  <a:pt x="324" y="814"/>
                </a:lnTo>
                <a:lnTo>
                  <a:pt x="320" y="799"/>
                </a:lnTo>
                <a:lnTo>
                  <a:pt x="314" y="780"/>
                </a:lnTo>
                <a:lnTo>
                  <a:pt x="286" y="763"/>
                </a:lnTo>
                <a:lnTo>
                  <a:pt x="280" y="739"/>
                </a:lnTo>
                <a:lnTo>
                  <a:pt x="299" y="725"/>
                </a:lnTo>
                <a:lnTo>
                  <a:pt x="289" y="701"/>
                </a:lnTo>
                <a:lnTo>
                  <a:pt x="135" y="657"/>
                </a:lnTo>
                <a:lnTo>
                  <a:pt x="112" y="641"/>
                </a:lnTo>
                <a:lnTo>
                  <a:pt x="103" y="623"/>
                </a:lnTo>
                <a:lnTo>
                  <a:pt x="123" y="606"/>
                </a:lnTo>
                <a:lnTo>
                  <a:pt x="165" y="587"/>
                </a:lnTo>
                <a:lnTo>
                  <a:pt x="158" y="566"/>
                </a:lnTo>
                <a:lnTo>
                  <a:pt x="149" y="543"/>
                </a:lnTo>
                <a:lnTo>
                  <a:pt x="144" y="522"/>
                </a:lnTo>
                <a:lnTo>
                  <a:pt x="116" y="496"/>
                </a:lnTo>
                <a:lnTo>
                  <a:pt x="109" y="477"/>
                </a:lnTo>
                <a:lnTo>
                  <a:pt x="78" y="452"/>
                </a:lnTo>
                <a:lnTo>
                  <a:pt x="74" y="435"/>
                </a:lnTo>
                <a:lnTo>
                  <a:pt x="85" y="396"/>
                </a:lnTo>
                <a:lnTo>
                  <a:pt x="106" y="380"/>
                </a:lnTo>
                <a:lnTo>
                  <a:pt x="100" y="365"/>
                </a:lnTo>
                <a:lnTo>
                  <a:pt x="98" y="345"/>
                </a:lnTo>
                <a:lnTo>
                  <a:pt x="93" y="328"/>
                </a:lnTo>
                <a:lnTo>
                  <a:pt x="87" y="306"/>
                </a:lnTo>
                <a:lnTo>
                  <a:pt x="47" y="261"/>
                </a:lnTo>
                <a:lnTo>
                  <a:pt x="20" y="238"/>
                </a:lnTo>
                <a:lnTo>
                  <a:pt x="13" y="221"/>
                </a:lnTo>
                <a:lnTo>
                  <a:pt x="8" y="199"/>
                </a:lnTo>
                <a:lnTo>
                  <a:pt x="32" y="182"/>
                </a:lnTo>
                <a:lnTo>
                  <a:pt x="21" y="159"/>
                </a:lnTo>
                <a:lnTo>
                  <a:pt x="10" y="136"/>
                </a:lnTo>
                <a:lnTo>
                  <a:pt x="10" y="122"/>
                </a:lnTo>
                <a:lnTo>
                  <a:pt x="0" y="98"/>
                </a:lnTo>
                <a:lnTo>
                  <a:pt x="22" y="77"/>
                </a:lnTo>
                <a:lnTo>
                  <a:pt x="15" y="58"/>
                </a:lnTo>
                <a:lnTo>
                  <a:pt x="28" y="35"/>
                </a:lnTo>
                <a:lnTo>
                  <a:pt x="7" y="17"/>
                </a:lnTo>
                <a:lnTo>
                  <a:pt x="71" y="0"/>
                </a:lnTo>
              </a:path>
            </a:pathLst>
          </a:custGeom>
          <a:solidFill>
            <a:schemeClr val="accent1"/>
          </a:solidFill>
          <a:ln w="9525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9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Points</a:t>
            </a:r>
            <a:endParaRPr kumimoji="0" lang="en-US" sz="9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Heptagon 17">
            <a:extLst>
              <a:ext uri="{FF2B5EF4-FFF2-40B4-BE49-F238E27FC236}">
                <a16:creationId xmlns:a16="http://schemas.microsoft.com/office/drawing/2014/main" id="{E85B34F1-3450-7433-F13B-FD8BB45980CB}"/>
              </a:ext>
            </a:extLst>
          </p:cNvPr>
          <p:cNvSpPr/>
          <p:nvPr/>
        </p:nvSpPr>
        <p:spPr>
          <a:xfrm>
            <a:off x="4216249" y="1678541"/>
            <a:ext cx="190500" cy="180975"/>
          </a:xfrm>
          <a:prstGeom prst="heptagon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sp>
        <p:nvSpPr>
          <p:cNvPr id="19" name="Heptagon 18">
            <a:extLst>
              <a:ext uri="{FF2B5EF4-FFF2-40B4-BE49-F238E27FC236}">
                <a16:creationId xmlns:a16="http://schemas.microsoft.com/office/drawing/2014/main" id="{6C45404F-5E84-7232-12A9-39968CB09D67}"/>
              </a:ext>
            </a:extLst>
          </p:cNvPr>
          <p:cNvSpPr/>
          <p:nvPr/>
        </p:nvSpPr>
        <p:spPr>
          <a:xfrm>
            <a:off x="4098361" y="4699382"/>
            <a:ext cx="190500" cy="180975"/>
          </a:xfrm>
          <a:prstGeom prst="heptagon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sp>
        <p:nvSpPr>
          <p:cNvPr id="20" name="Heptagon 19">
            <a:extLst>
              <a:ext uri="{FF2B5EF4-FFF2-40B4-BE49-F238E27FC236}">
                <a16:creationId xmlns:a16="http://schemas.microsoft.com/office/drawing/2014/main" id="{4B64FAF7-0A67-9855-D588-8A79B1B7F07D}"/>
              </a:ext>
            </a:extLst>
          </p:cNvPr>
          <p:cNvSpPr/>
          <p:nvPr/>
        </p:nvSpPr>
        <p:spPr>
          <a:xfrm>
            <a:off x="5593442" y="1948387"/>
            <a:ext cx="190500" cy="180975"/>
          </a:xfrm>
          <a:prstGeom prst="heptagon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21" name="Heptagon 20">
            <a:extLst>
              <a:ext uri="{FF2B5EF4-FFF2-40B4-BE49-F238E27FC236}">
                <a16:creationId xmlns:a16="http://schemas.microsoft.com/office/drawing/2014/main" id="{EBB0FC51-1102-DED7-B25C-710DB89D508B}"/>
              </a:ext>
            </a:extLst>
          </p:cNvPr>
          <p:cNvSpPr/>
          <p:nvPr/>
        </p:nvSpPr>
        <p:spPr>
          <a:xfrm>
            <a:off x="5498192" y="5138568"/>
            <a:ext cx="190500" cy="180975"/>
          </a:xfrm>
          <a:prstGeom prst="heptagon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22" name="Heptagon 21">
            <a:extLst>
              <a:ext uri="{FF2B5EF4-FFF2-40B4-BE49-F238E27FC236}">
                <a16:creationId xmlns:a16="http://schemas.microsoft.com/office/drawing/2014/main" id="{8A5EC216-CCE2-05C8-AAF5-90297D1CEED2}"/>
              </a:ext>
            </a:extLst>
          </p:cNvPr>
          <p:cNvSpPr/>
          <p:nvPr/>
        </p:nvSpPr>
        <p:spPr>
          <a:xfrm>
            <a:off x="7040365" y="2728563"/>
            <a:ext cx="190500" cy="180975"/>
          </a:xfrm>
          <a:prstGeom prst="heptagon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sp>
        <p:nvSpPr>
          <p:cNvPr id="23" name="Heptagon 22">
            <a:extLst>
              <a:ext uri="{FF2B5EF4-FFF2-40B4-BE49-F238E27FC236}">
                <a16:creationId xmlns:a16="http://schemas.microsoft.com/office/drawing/2014/main" id="{BD1CF185-D58D-4152-0C0F-10B69090585D}"/>
              </a:ext>
            </a:extLst>
          </p:cNvPr>
          <p:cNvSpPr/>
          <p:nvPr/>
        </p:nvSpPr>
        <p:spPr>
          <a:xfrm>
            <a:off x="7040365" y="3429000"/>
            <a:ext cx="190500" cy="180975"/>
          </a:xfrm>
          <a:prstGeom prst="heptagon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1306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66E90F82-F3C8-D0FF-7750-0BA9A8140E16}"/>
              </a:ext>
            </a:extLst>
          </p:cNvPr>
          <p:cNvSpPr/>
          <p:nvPr/>
        </p:nvSpPr>
        <p:spPr>
          <a:xfrm>
            <a:off x="7034953" y="1195883"/>
            <a:ext cx="2381139" cy="2545914"/>
          </a:xfrm>
          <a:prstGeom prst="roundRect">
            <a:avLst>
              <a:gd name="adj" fmla="val 3964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ysClr val="windowText" lastClr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ZA" sz="1100" dirty="0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CC9113FF-7D48-9CFB-3C3B-F6CE532DC36E}"/>
              </a:ext>
            </a:extLst>
          </p:cNvPr>
          <p:cNvSpPr/>
          <p:nvPr/>
        </p:nvSpPr>
        <p:spPr>
          <a:xfrm>
            <a:off x="7041630" y="3835903"/>
            <a:ext cx="2381139" cy="2561410"/>
          </a:xfrm>
          <a:prstGeom prst="roundRect">
            <a:avLst>
              <a:gd name="adj" fmla="val 3964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ysClr val="windowText" lastClr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ZA" sz="1100" dirty="0"/>
          </a:p>
        </p:txBody>
      </p:sp>
      <p:graphicFrame>
        <p:nvGraphicFramePr>
          <p:cNvPr id="70" name="Chart 69">
            <a:extLst>
              <a:ext uri="{FF2B5EF4-FFF2-40B4-BE49-F238E27FC236}">
                <a16:creationId xmlns:a16="http://schemas.microsoft.com/office/drawing/2014/main" id="{1BA0158F-2292-B6F8-3522-9A62360248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741727"/>
              </p:ext>
            </p:extLst>
          </p:nvPr>
        </p:nvGraphicFramePr>
        <p:xfrm>
          <a:off x="7032240" y="3853169"/>
          <a:ext cx="2498178" cy="2518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0" name="Chart 49">
            <a:extLst>
              <a:ext uri="{FF2B5EF4-FFF2-40B4-BE49-F238E27FC236}">
                <a16:creationId xmlns:a16="http://schemas.microsoft.com/office/drawing/2014/main" id="{9C453101-FF95-6542-69F4-9616B0640B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6636089"/>
              </p:ext>
            </p:extLst>
          </p:nvPr>
        </p:nvGraphicFramePr>
        <p:xfrm>
          <a:off x="7061495" y="1193875"/>
          <a:ext cx="2465015" cy="2545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BBD516DA-0A9A-83D7-3524-1E9C31D0F135}"/>
              </a:ext>
            </a:extLst>
          </p:cNvPr>
          <p:cNvSpPr/>
          <p:nvPr/>
        </p:nvSpPr>
        <p:spPr>
          <a:xfrm>
            <a:off x="1989900" y="3833895"/>
            <a:ext cx="2381139" cy="2545914"/>
          </a:xfrm>
          <a:prstGeom prst="roundRect">
            <a:avLst>
              <a:gd name="adj" fmla="val 3964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ysClr val="windowText" lastClr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ZA" sz="1100" dirty="0"/>
          </a:p>
        </p:txBody>
      </p:sp>
      <p:graphicFrame>
        <p:nvGraphicFramePr>
          <p:cNvPr id="68" name="Chart 67">
            <a:extLst>
              <a:ext uri="{FF2B5EF4-FFF2-40B4-BE49-F238E27FC236}">
                <a16:creationId xmlns:a16="http://schemas.microsoft.com/office/drawing/2014/main" id="{CF6A644D-5C7E-B337-06F3-B8988F30DB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7153903"/>
              </p:ext>
            </p:extLst>
          </p:nvPr>
        </p:nvGraphicFramePr>
        <p:xfrm>
          <a:off x="1860447" y="3853169"/>
          <a:ext cx="2487137" cy="2545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1" name="Chart 70">
            <a:extLst>
              <a:ext uri="{FF2B5EF4-FFF2-40B4-BE49-F238E27FC236}">
                <a16:creationId xmlns:a16="http://schemas.microsoft.com/office/drawing/2014/main" id="{1007A781-92EA-71C1-3945-1A74359F6B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3026133"/>
              </p:ext>
            </p:extLst>
          </p:nvPr>
        </p:nvGraphicFramePr>
        <p:xfrm>
          <a:off x="9546505" y="3853169"/>
          <a:ext cx="2390493" cy="2545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69" name="Chart 68">
            <a:extLst>
              <a:ext uri="{FF2B5EF4-FFF2-40B4-BE49-F238E27FC236}">
                <a16:creationId xmlns:a16="http://schemas.microsoft.com/office/drawing/2014/main" id="{6DE740F4-DB3D-9B06-6BEB-00B56674C6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7022345"/>
              </p:ext>
            </p:extLst>
          </p:nvPr>
        </p:nvGraphicFramePr>
        <p:xfrm>
          <a:off x="4548519" y="3853169"/>
          <a:ext cx="2374441" cy="2518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8B28B14-02FA-7239-D37B-9D7DAAABA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Shaft Performance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6D4208-AB50-FCFA-64E1-E30A742D7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EEBB3-9C62-4929-8C97-A45554614B7B}" type="slidenum">
              <a:rPr kumimoji="0" lang="en-ZA" sz="1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ZA" sz="1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B2112-BF45-C284-A4E2-293FB3F4A9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B1AB4F9-B8D7-AC8E-148A-825A2B88801F}"/>
              </a:ext>
            </a:extLst>
          </p:cNvPr>
          <p:cNvSpPr/>
          <p:nvPr/>
        </p:nvSpPr>
        <p:spPr>
          <a:xfrm>
            <a:off x="5644451" y="4739760"/>
            <a:ext cx="2591991" cy="37861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0" rIns="0" bIns="0" anchor="ctr"/>
          <a:lstStyle/>
          <a:p>
            <a:pPr defTabSz="685800">
              <a:defRPr/>
            </a:pPr>
            <a:endParaRPr lang="en-ZA" sz="15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69F33CB-D392-4693-1881-D51089C04D9E}"/>
              </a:ext>
            </a:extLst>
          </p:cNvPr>
          <p:cNvGrpSpPr/>
          <p:nvPr/>
        </p:nvGrpSpPr>
        <p:grpSpPr>
          <a:xfrm rot="16200000">
            <a:off x="5203754" y="-2990741"/>
            <a:ext cx="2561412" cy="10899651"/>
            <a:chOff x="972996" y="669997"/>
            <a:chExt cx="4687531" cy="2213032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">
                <a:srgbClr val="FF0000"/>
              </a:gs>
              <a:gs pos="0">
                <a:schemeClr val="accent1">
                  <a:lumMod val="45000"/>
                  <a:lumOff val="55000"/>
                </a:schemeClr>
              </a:gs>
              <a:gs pos="14000">
                <a:schemeClr val="bg1">
                  <a:lumMod val="75000"/>
                </a:schemeClr>
              </a:gs>
            </a:gsLst>
            <a:lin ang="5400000" scaled="1"/>
          </a:gradFill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29BBB07-B647-7ED2-D853-284A57867278}"/>
                </a:ext>
              </a:extLst>
            </p:cNvPr>
            <p:cNvSpPr/>
            <p:nvPr/>
          </p:nvSpPr>
          <p:spPr bwMode="auto">
            <a:xfrm rot="5400000">
              <a:off x="2304959" y="-472539"/>
              <a:ext cx="2023605" cy="4687531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2700" tIns="135000" rIns="2700" anchor="t"/>
            <a:lstStyle/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en-US" sz="300" dirty="0">
                <a:solidFill>
                  <a:srgbClr val="FF0000"/>
                </a:solidFill>
              </a:endParaRP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en-ZA" sz="300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67A050C-DF70-CC34-8C49-22B5A6E63BF9}"/>
                </a:ext>
              </a:extLst>
            </p:cNvPr>
            <p:cNvSpPr txBox="1"/>
            <p:nvPr/>
          </p:nvSpPr>
          <p:spPr bwMode="auto">
            <a:xfrm>
              <a:off x="972996" y="669997"/>
              <a:ext cx="4687530" cy="177039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lIns="54000" tIns="27000" rIns="81000" bIns="27000" anchor="ctr">
              <a:noAutofit/>
            </a:bodyPr>
            <a:lstStyle>
              <a:defPPr>
                <a:defRPr lang="en-US"/>
              </a:defPPr>
              <a:lvl1pPr algn="ctr">
                <a:defRPr sz="1200" b="1">
                  <a:solidFill>
                    <a:schemeClr val="bg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>
                <a:defRPr/>
              </a:pPr>
              <a:r>
                <a:rPr lang="en-ZA" sz="1400" dirty="0"/>
                <a:t>Quarter on Quarter</a:t>
              </a:r>
              <a:endParaRPr lang="en-US" sz="14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FDEBB2F-0D55-3CF7-6438-28CF5C1E457F}"/>
              </a:ext>
            </a:extLst>
          </p:cNvPr>
          <p:cNvGrpSpPr/>
          <p:nvPr/>
        </p:nvGrpSpPr>
        <p:grpSpPr>
          <a:xfrm rot="16200000">
            <a:off x="5210750" y="-349133"/>
            <a:ext cx="2587263" cy="10873162"/>
            <a:chOff x="-2495708" y="755934"/>
            <a:chExt cx="4734844" cy="2207397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">
                <a:srgbClr val="FF0000"/>
              </a:gs>
              <a:gs pos="0">
                <a:schemeClr val="accent1">
                  <a:lumMod val="45000"/>
                  <a:lumOff val="55000"/>
                </a:schemeClr>
              </a:gs>
              <a:gs pos="14000">
                <a:schemeClr val="bg1">
                  <a:lumMod val="75000"/>
                </a:schemeClr>
              </a:gs>
            </a:gsLst>
            <a:lin ang="5400000" scaled="1"/>
          </a:gradFill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E7E931E-AE5C-EE29-4A9C-9B9104792DF1}"/>
                </a:ext>
              </a:extLst>
            </p:cNvPr>
            <p:cNvSpPr/>
            <p:nvPr/>
          </p:nvSpPr>
          <p:spPr bwMode="auto">
            <a:xfrm rot="5400000">
              <a:off x="-1163745" y="-392237"/>
              <a:ext cx="2023605" cy="4687532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2700" tIns="135000" rIns="2700" anchor="t"/>
            <a:lstStyle/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en-ZA" sz="1050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7A14B5D-4A83-594C-ABF2-5C6529D5AFBD}"/>
                </a:ext>
              </a:extLst>
            </p:cNvPr>
            <p:cNvSpPr txBox="1"/>
            <p:nvPr/>
          </p:nvSpPr>
          <p:spPr bwMode="auto">
            <a:xfrm>
              <a:off x="-2448395" y="755934"/>
              <a:ext cx="4687531" cy="177039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lIns="54000" tIns="27000" rIns="81000" bIns="27000" anchor="ctr">
              <a:noAutofit/>
            </a:bodyPr>
            <a:lstStyle>
              <a:defPPr>
                <a:defRPr lang="en-US"/>
              </a:defPPr>
              <a:lvl1pPr algn="ctr">
                <a:defRPr sz="1200" b="1">
                  <a:solidFill>
                    <a:schemeClr val="bg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>
                <a:defRPr/>
              </a:pPr>
              <a:r>
                <a:rPr lang="en-ZA" sz="1400" dirty="0"/>
                <a:t>Year on Year</a:t>
              </a:r>
              <a:endParaRPr lang="en-US" sz="1400" dirty="0"/>
            </a:p>
          </p:txBody>
        </p:sp>
      </p:grpSp>
      <p:graphicFrame>
        <p:nvGraphicFramePr>
          <p:cNvPr id="48" name="Chart 47">
            <a:extLst>
              <a:ext uri="{FF2B5EF4-FFF2-40B4-BE49-F238E27FC236}">
                <a16:creationId xmlns:a16="http://schemas.microsoft.com/office/drawing/2014/main" id="{B9AFE302-A12E-F607-5BF3-28A3E885FD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1897869"/>
              </p:ext>
            </p:extLst>
          </p:nvPr>
        </p:nvGraphicFramePr>
        <p:xfrm>
          <a:off x="1966445" y="1178379"/>
          <a:ext cx="2381139" cy="2561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49" name="Chart 48">
            <a:extLst>
              <a:ext uri="{FF2B5EF4-FFF2-40B4-BE49-F238E27FC236}">
                <a16:creationId xmlns:a16="http://schemas.microsoft.com/office/drawing/2014/main" id="{FEA15459-598B-C4E2-C2D0-B1BBB1A366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3271996"/>
              </p:ext>
            </p:extLst>
          </p:nvPr>
        </p:nvGraphicFramePr>
        <p:xfrm>
          <a:off x="4544554" y="1195715"/>
          <a:ext cx="2378406" cy="2545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51" name="Chart 50">
            <a:extLst>
              <a:ext uri="{FF2B5EF4-FFF2-40B4-BE49-F238E27FC236}">
                <a16:creationId xmlns:a16="http://schemas.microsoft.com/office/drawing/2014/main" id="{28985510-A2EC-8AFB-B1F3-F7F6A914DB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1994766"/>
              </p:ext>
            </p:extLst>
          </p:nvPr>
        </p:nvGraphicFramePr>
        <p:xfrm>
          <a:off x="9545217" y="1186126"/>
          <a:ext cx="2362432" cy="2545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B03F7C4C-76E2-E7B7-AEFE-890F3BB7A8A4}"/>
              </a:ext>
            </a:extLst>
          </p:cNvPr>
          <p:cNvSpPr/>
          <p:nvPr/>
        </p:nvSpPr>
        <p:spPr>
          <a:xfrm>
            <a:off x="1966445" y="1193875"/>
            <a:ext cx="2381139" cy="2545914"/>
          </a:xfrm>
          <a:prstGeom prst="roundRect">
            <a:avLst>
              <a:gd name="adj" fmla="val 3964"/>
            </a:avLst>
          </a:prstGeom>
          <a:noFill/>
          <a:ln w="19050">
            <a:solidFill>
              <a:sysClr val="windowText" lastClr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ZA" sz="1100" dirty="0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5CE426B4-B787-E619-F282-1DCAB9D3C4A6}"/>
              </a:ext>
            </a:extLst>
          </p:cNvPr>
          <p:cNvSpPr/>
          <p:nvPr/>
        </p:nvSpPr>
        <p:spPr>
          <a:xfrm>
            <a:off x="4551231" y="1186127"/>
            <a:ext cx="2381139" cy="2545914"/>
          </a:xfrm>
          <a:prstGeom prst="roundRect">
            <a:avLst>
              <a:gd name="adj" fmla="val 3964"/>
            </a:avLst>
          </a:prstGeom>
          <a:noFill/>
          <a:ln w="19050">
            <a:solidFill>
              <a:sysClr val="windowText" lastClr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ZA" sz="1100" dirty="0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FC84C944-5756-75E0-DE7C-89DD913A3C65}"/>
              </a:ext>
            </a:extLst>
          </p:cNvPr>
          <p:cNvSpPr/>
          <p:nvPr/>
        </p:nvSpPr>
        <p:spPr>
          <a:xfrm>
            <a:off x="9549182" y="1195630"/>
            <a:ext cx="2381139" cy="2545914"/>
          </a:xfrm>
          <a:prstGeom prst="roundRect">
            <a:avLst>
              <a:gd name="adj" fmla="val 3964"/>
            </a:avLst>
          </a:prstGeom>
          <a:noFill/>
          <a:ln w="19050">
            <a:solidFill>
              <a:sysClr val="windowText" lastClr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ZA" sz="1100" dirty="0"/>
          </a:p>
        </p:txBody>
      </p:sp>
      <p:sp>
        <p:nvSpPr>
          <p:cNvPr id="56" name="Freeform 3">
            <a:extLst>
              <a:ext uri="{FF2B5EF4-FFF2-40B4-BE49-F238E27FC236}">
                <a16:creationId xmlns:a16="http://schemas.microsoft.com/office/drawing/2014/main" id="{64B3C6EB-2D87-F63E-3F6F-F8668F46AC19}"/>
              </a:ext>
            </a:extLst>
          </p:cNvPr>
          <p:cNvSpPr>
            <a:spLocks/>
          </p:cNvSpPr>
          <p:nvPr/>
        </p:nvSpPr>
        <p:spPr bwMode="gray">
          <a:xfrm>
            <a:off x="2076920" y="1264444"/>
            <a:ext cx="2247900" cy="222230"/>
          </a:xfrm>
          <a:custGeom>
            <a:avLst/>
            <a:gdLst/>
            <a:ahLst/>
            <a:cxnLst>
              <a:cxn ang="0">
                <a:pos x="222" y="20"/>
              </a:cxn>
              <a:cxn ang="0">
                <a:pos x="476" y="6"/>
              </a:cxn>
              <a:cxn ang="0">
                <a:pos x="671" y="35"/>
              </a:cxn>
              <a:cxn ang="0">
                <a:pos x="901" y="27"/>
              </a:cxn>
              <a:cxn ang="0">
                <a:pos x="1105" y="7"/>
              </a:cxn>
              <a:cxn ang="0">
                <a:pos x="1351" y="13"/>
              </a:cxn>
              <a:cxn ang="0">
                <a:pos x="1750" y="16"/>
              </a:cxn>
              <a:cxn ang="0">
                <a:pos x="1962" y="33"/>
              </a:cxn>
              <a:cxn ang="0">
                <a:pos x="2433" y="23"/>
              </a:cxn>
              <a:cxn ang="0">
                <a:pos x="2648" y="30"/>
              </a:cxn>
              <a:cxn ang="0">
                <a:pos x="3022" y="30"/>
              </a:cxn>
              <a:cxn ang="0">
                <a:pos x="3305" y="38"/>
              </a:cxn>
              <a:cxn ang="0">
                <a:pos x="3683" y="43"/>
              </a:cxn>
              <a:cxn ang="0">
                <a:pos x="3921" y="44"/>
              </a:cxn>
              <a:cxn ang="0">
                <a:pos x="4152" y="45"/>
              </a:cxn>
              <a:cxn ang="0">
                <a:pos x="4193" y="98"/>
              </a:cxn>
              <a:cxn ang="0">
                <a:pos x="4229" y="146"/>
              </a:cxn>
              <a:cxn ang="0">
                <a:pos x="4183" y="224"/>
              </a:cxn>
              <a:cxn ang="0">
                <a:pos x="4218" y="282"/>
              </a:cxn>
              <a:cxn ang="0">
                <a:pos x="4286" y="348"/>
              </a:cxn>
              <a:cxn ang="0">
                <a:pos x="4353" y="404"/>
              </a:cxn>
              <a:cxn ang="0">
                <a:pos x="4419" y="474"/>
              </a:cxn>
              <a:cxn ang="0">
                <a:pos x="4413" y="546"/>
              </a:cxn>
              <a:cxn ang="0">
                <a:pos x="4443" y="645"/>
              </a:cxn>
              <a:cxn ang="0">
                <a:pos x="4461" y="711"/>
              </a:cxn>
              <a:cxn ang="0">
                <a:pos x="4462" y="811"/>
              </a:cxn>
              <a:cxn ang="0">
                <a:pos x="4483" y="869"/>
              </a:cxn>
              <a:cxn ang="0">
                <a:pos x="4526" y="953"/>
              </a:cxn>
              <a:cxn ang="0">
                <a:pos x="4448" y="999"/>
              </a:cxn>
              <a:cxn ang="0">
                <a:pos x="4203" y="989"/>
              </a:cxn>
              <a:cxn ang="0">
                <a:pos x="3829" y="970"/>
              </a:cxn>
              <a:cxn ang="0">
                <a:pos x="3619" y="991"/>
              </a:cxn>
              <a:cxn ang="0">
                <a:pos x="3434" y="1006"/>
              </a:cxn>
              <a:cxn ang="0">
                <a:pos x="3180" y="1017"/>
              </a:cxn>
              <a:cxn ang="0">
                <a:pos x="2821" y="994"/>
              </a:cxn>
              <a:cxn ang="0">
                <a:pos x="2467" y="999"/>
              </a:cxn>
              <a:cxn ang="0">
                <a:pos x="2091" y="994"/>
              </a:cxn>
              <a:cxn ang="0">
                <a:pos x="1782" y="991"/>
              </a:cxn>
              <a:cxn ang="0">
                <a:pos x="1496" y="977"/>
              </a:cxn>
              <a:cxn ang="0">
                <a:pos x="1284" y="965"/>
              </a:cxn>
              <a:cxn ang="0">
                <a:pos x="907" y="976"/>
              </a:cxn>
              <a:cxn ang="0">
                <a:pos x="483" y="966"/>
              </a:cxn>
              <a:cxn ang="0">
                <a:pos x="297" y="969"/>
              </a:cxn>
              <a:cxn ang="0">
                <a:pos x="285" y="922"/>
              </a:cxn>
              <a:cxn ang="0">
                <a:pos x="364" y="872"/>
              </a:cxn>
              <a:cxn ang="0">
                <a:pos x="324" y="814"/>
              </a:cxn>
              <a:cxn ang="0">
                <a:pos x="286" y="763"/>
              </a:cxn>
              <a:cxn ang="0">
                <a:pos x="289" y="701"/>
              </a:cxn>
              <a:cxn ang="0">
                <a:pos x="103" y="623"/>
              </a:cxn>
              <a:cxn ang="0">
                <a:pos x="158" y="566"/>
              </a:cxn>
              <a:cxn ang="0">
                <a:pos x="116" y="496"/>
              </a:cxn>
              <a:cxn ang="0">
                <a:pos x="74" y="435"/>
              </a:cxn>
              <a:cxn ang="0">
                <a:pos x="100" y="365"/>
              </a:cxn>
              <a:cxn ang="0">
                <a:pos x="87" y="306"/>
              </a:cxn>
              <a:cxn ang="0">
                <a:pos x="13" y="221"/>
              </a:cxn>
              <a:cxn ang="0">
                <a:pos x="21" y="159"/>
              </a:cxn>
              <a:cxn ang="0">
                <a:pos x="0" y="98"/>
              </a:cxn>
              <a:cxn ang="0">
                <a:pos x="28" y="35"/>
              </a:cxn>
            </a:cxnLst>
            <a:rect l="0" t="0" r="r" b="b"/>
            <a:pathLst>
              <a:path w="4537" h="1018">
                <a:moveTo>
                  <a:pt x="71" y="0"/>
                </a:moveTo>
                <a:lnTo>
                  <a:pt x="147" y="13"/>
                </a:lnTo>
                <a:lnTo>
                  <a:pt x="222" y="20"/>
                </a:lnTo>
                <a:lnTo>
                  <a:pt x="315" y="17"/>
                </a:lnTo>
                <a:lnTo>
                  <a:pt x="380" y="6"/>
                </a:lnTo>
                <a:lnTo>
                  <a:pt x="476" y="6"/>
                </a:lnTo>
                <a:lnTo>
                  <a:pt x="547" y="11"/>
                </a:lnTo>
                <a:lnTo>
                  <a:pt x="597" y="30"/>
                </a:lnTo>
                <a:lnTo>
                  <a:pt x="671" y="35"/>
                </a:lnTo>
                <a:lnTo>
                  <a:pt x="760" y="31"/>
                </a:lnTo>
                <a:lnTo>
                  <a:pt x="830" y="26"/>
                </a:lnTo>
                <a:lnTo>
                  <a:pt x="901" y="27"/>
                </a:lnTo>
                <a:lnTo>
                  <a:pt x="996" y="21"/>
                </a:lnTo>
                <a:lnTo>
                  <a:pt x="1034" y="4"/>
                </a:lnTo>
                <a:lnTo>
                  <a:pt x="1105" y="7"/>
                </a:lnTo>
                <a:lnTo>
                  <a:pt x="1203" y="7"/>
                </a:lnTo>
                <a:lnTo>
                  <a:pt x="1274" y="6"/>
                </a:lnTo>
                <a:lnTo>
                  <a:pt x="1351" y="13"/>
                </a:lnTo>
                <a:lnTo>
                  <a:pt x="1511" y="14"/>
                </a:lnTo>
                <a:lnTo>
                  <a:pt x="1651" y="16"/>
                </a:lnTo>
                <a:lnTo>
                  <a:pt x="1750" y="16"/>
                </a:lnTo>
                <a:lnTo>
                  <a:pt x="1818" y="16"/>
                </a:lnTo>
                <a:lnTo>
                  <a:pt x="1891" y="31"/>
                </a:lnTo>
                <a:lnTo>
                  <a:pt x="1962" y="33"/>
                </a:lnTo>
                <a:lnTo>
                  <a:pt x="2103" y="31"/>
                </a:lnTo>
                <a:lnTo>
                  <a:pt x="2242" y="27"/>
                </a:lnTo>
                <a:lnTo>
                  <a:pt x="2433" y="23"/>
                </a:lnTo>
                <a:lnTo>
                  <a:pt x="2503" y="18"/>
                </a:lnTo>
                <a:lnTo>
                  <a:pt x="2574" y="20"/>
                </a:lnTo>
                <a:lnTo>
                  <a:pt x="2648" y="30"/>
                </a:lnTo>
                <a:lnTo>
                  <a:pt x="2740" y="37"/>
                </a:lnTo>
                <a:lnTo>
                  <a:pt x="2878" y="33"/>
                </a:lnTo>
                <a:lnTo>
                  <a:pt x="3022" y="30"/>
                </a:lnTo>
                <a:lnTo>
                  <a:pt x="3160" y="26"/>
                </a:lnTo>
                <a:lnTo>
                  <a:pt x="3231" y="26"/>
                </a:lnTo>
                <a:lnTo>
                  <a:pt x="3305" y="38"/>
                </a:lnTo>
                <a:lnTo>
                  <a:pt x="3403" y="47"/>
                </a:lnTo>
                <a:lnTo>
                  <a:pt x="3594" y="45"/>
                </a:lnTo>
                <a:lnTo>
                  <a:pt x="3683" y="43"/>
                </a:lnTo>
                <a:lnTo>
                  <a:pt x="3752" y="41"/>
                </a:lnTo>
                <a:lnTo>
                  <a:pt x="3847" y="44"/>
                </a:lnTo>
                <a:lnTo>
                  <a:pt x="3921" y="44"/>
                </a:lnTo>
                <a:lnTo>
                  <a:pt x="3989" y="40"/>
                </a:lnTo>
                <a:lnTo>
                  <a:pt x="4084" y="40"/>
                </a:lnTo>
                <a:lnTo>
                  <a:pt x="4152" y="45"/>
                </a:lnTo>
                <a:lnTo>
                  <a:pt x="4204" y="64"/>
                </a:lnTo>
                <a:lnTo>
                  <a:pt x="4215" y="79"/>
                </a:lnTo>
                <a:lnTo>
                  <a:pt x="4193" y="98"/>
                </a:lnTo>
                <a:lnTo>
                  <a:pt x="4173" y="115"/>
                </a:lnTo>
                <a:lnTo>
                  <a:pt x="4198" y="130"/>
                </a:lnTo>
                <a:lnTo>
                  <a:pt x="4229" y="146"/>
                </a:lnTo>
                <a:lnTo>
                  <a:pt x="4211" y="163"/>
                </a:lnTo>
                <a:lnTo>
                  <a:pt x="4173" y="209"/>
                </a:lnTo>
                <a:lnTo>
                  <a:pt x="4183" y="224"/>
                </a:lnTo>
                <a:lnTo>
                  <a:pt x="4210" y="241"/>
                </a:lnTo>
                <a:lnTo>
                  <a:pt x="4214" y="258"/>
                </a:lnTo>
                <a:lnTo>
                  <a:pt x="4218" y="282"/>
                </a:lnTo>
                <a:lnTo>
                  <a:pt x="4232" y="315"/>
                </a:lnTo>
                <a:lnTo>
                  <a:pt x="4235" y="333"/>
                </a:lnTo>
                <a:lnTo>
                  <a:pt x="4286" y="348"/>
                </a:lnTo>
                <a:lnTo>
                  <a:pt x="4342" y="365"/>
                </a:lnTo>
                <a:lnTo>
                  <a:pt x="4348" y="389"/>
                </a:lnTo>
                <a:lnTo>
                  <a:pt x="4353" y="404"/>
                </a:lnTo>
                <a:lnTo>
                  <a:pt x="4335" y="428"/>
                </a:lnTo>
                <a:lnTo>
                  <a:pt x="4339" y="451"/>
                </a:lnTo>
                <a:lnTo>
                  <a:pt x="4419" y="474"/>
                </a:lnTo>
                <a:lnTo>
                  <a:pt x="4452" y="509"/>
                </a:lnTo>
                <a:lnTo>
                  <a:pt x="4433" y="532"/>
                </a:lnTo>
                <a:lnTo>
                  <a:pt x="4413" y="546"/>
                </a:lnTo>
                <a:lnTo>
                  <a:pt x="4395" y="565"/>
                </a:lnTo>
                <a:lnTo>
                  <a:pt x="4431" y="608"/>
                </a:lnTo>
                <a:lnTo>
                  <a:pt x="4443" y="645"/>
                </a:lnTo>
                <a:lnTo>
                  <a:pt x="4447" y="660"/>
                </a:lnTo>
                <a:lnTo>
                  <a:pt x="4456" y="694"/>
                </a:lnTo>
                <a:lnTo>
                  <a:pt x="4461" y="711"/>
                </a:lnTo>
                <a:lnTo>
                  <a:pt x="4473" y="756"/>
                </a:lnTo>
                <a:lnTo>
                  <a:pt x="4452" y="772"/>
                </a:lnTo>
                <a:lnTo>
                  <a:pt x="4462" y="811"/>
                </a:lnTo>
                <a:lnTo>
                  <a:pt x="4472" y="828"/>
                </a:lnTo>
                <a:lnTo>
                  <a:pt x="4498" y="851"/>
                </a:lnTo>
                <a:lnTo>
                  <a:pt x="4483" y="869"/>
                </a:lnTo>
                <a:lnTo>
                  <a:pt x="4487" y="885"/>
                </a:lnTo>
                <a:lnTo>
                  <a:pt x="4494" y="908"/>
                </a:lnTo>
                <a:lnTo>
                  <a:pt x="4526" y="953"/>
                </a:lnTo>
                <a:lnTo>
                  <a:pt x="4536" y="976"/>
                </a:lnTo>
                <a:lnTo>
                  <a:pt x="4519" y="991"/>
                </a:lnTo>
                <a:lnTo>
                  <a:pt x="4448" y="999"/>
                </a:lnTo>
                <a:lnTo>
                  <a:pt x="4380" y="1013"/>
                </a:lnTo>
                <a:lnTo>
                  <a:pt x="4279" y="1001"/>
                </a:lnTo>
                <a:lnTo>
                  <a:pt x="4203" y="989"/>
                </a:lnTo>
                <a:lnTo>
                  <a:pt x="4062" y="979"/>
                </a:lnTo>
                <a:lnTo>
                  <a:pt x="3990" y="972"/>
                </a:lnTo>
                <a:lnTo>
                  <a:pt x="3829" y="970"/>
                </a:lnTo>
                <a:lnTo>
                  <a:pt x="3762" y="974"/>
                </a:lnTo>
                <a:lnTo>
                  <a:pt x="3690" y="984"/>
                </a:lnTo>
                <a:lnTo>
                  <a:pt x="3619" y="991"/>
                </a:lnTo>
                <a:lnTo>
                  <a:pt x="3577" y="1006"/>
                </a:lnTo>
                <a:lnTo>
                  <a:pt x="3508" y="1013"/>
                </a:lnTo>
                <a:lnTo>
                  <a:pt x="3434" y="1006"/>
                </a:lnTo>
                <a:lnTo>
                  <a:pt x="3365" y="999"/>
                </a:lnTo>
                <a:lnTo>
                  <a:pt x="3266" y="1004"/>
                </a:lnTo>
                <a:lnTo>
                  <a:pt x="3180" y="1017"/>
                </a:lnTo>
                <a:lnTo>
                  <a:pt x="3109" y="1014"/>
                </a:lnTo>
                <a:lnTo>
                  <a:pt x="3010" y="1008"/>
                </a:lnTo>
                <a:lnTo>
                  <a:pt x="2821" y="994"/>
                </a:lnTo>
                <a:lnTo>
                  <a:pt x="2630" y="991"/>
                </a:lnTo>
                <a:lnTo>
                  <a:pt x="2562" y="991"/>
                </a:lnTo>
                <a:lnTo>
                  <a:pt x="2467" y="999"/>
                </a:lnTo>
                <a:lnTo>
                  <a:pt x="2299" y="996"/>
                </a:lnTo>
                <a:lnTo>
                  <a:pt x="2160" y="994"/>
                </a:lnTo>
                <a:lnTo>
                  <a:pt x="2091" y="994"/>
                </a:lnTo>
                <a:lnTo>
                  <a:pt x="1949" y="991"/>
                </a:lnTo>
                <a:lnTo>
                  <a:pt x="1853" y="993"/>
                </a:lnTo>
                <a:lnTo>
                  <a:pt x="1782" y="991"/>
                </a:lnTo>
                <a:lnTo>
                  <a:pt x="1642" y="990"/>
                </a:lnTo>
                <a:lnTo>
                  <a:pt x="1570" y="979"/>
                </a:lnTo>
                <a:lnTo>
                  <a:pt x="1496" y="977"/>
                </a:lnTo>
                <a:lnTo>
                  <a:pt x="1432" y="987"/>
                </a:lnTo>
                <a:lnTo>
                  <a:pt x="1334" y="984"/>
                </a:lnTo>
                <a:lnTo>
                  <a:pt x="1284" y="965"/>
                </a:lnTo>
                <a:lnTo>
                  <a:pt x="1214" y="974"/>
                </a:lnTo>
                <a:lnTo>
                  <a:pt x="1051" y="976"/>
                </a:lnTo>
                <a:lnTo>
                  <a:pt x="907" y="976"/>
                </a:lnTo>
                <a:lnTo>
                  <a:pt x="770" y="982"/>
                </a:lnTo>
                <a:lnTo>
                  <a:pt x="679" y="973"/>
                </a:lnTo>
                <a:lnTo>
                  <a:pt x="483" y="966"/>
                </a:lnTo>
                <a:lnTo>
                  <a:pt x="414" y="970"/>
                </a:lnTo>
                <a:lnTo>
                  <a:pt x="350" y="987"/>
                </a:lnTo>
                <a:lnTo>
                  <a:pt x="297" y="969"/>
                </a:lnTo>
                <a:lnTo>
                  <a:pt x="268" y="953"/>
                </a:lnTo>
                <a:lnTo>
                  <a:pt x="262" y="938"/>
                </a:lnTo>
                <a:lnTo>
                  <a:pt x="285" y="922"/>
                </a:lnTo>
                <a:lnTo>
                  <a:pt x="349" y="904"/>
                </a:lnTo>
                <a:lnTo>
                  <a:pt x="368" y="888"/>
                </a:lnTo>
                <a:lnTo>
                  <a:pt x="364" y="872"/>
                </a:lnTo>
                <a:lnTo>
                  <a:pt x="335" y="854"/>
                </a:lnTo>
                <a:lnTo>
                  <a:pt x="332" y="831"/>
                </a:lnTo>
                <a:lnTo>
                  <a:pt x="324" y="814"/>
                </a:lnTo>
                <a:lnTo>
                  <a:pt x="320" y="799"/>
                </a:lnTo>
                <a:lnTo>
                  <a:pt x="314" y="780"/>
                </a:lnTo>
                <a:lnTo>
                  <a:pt x="286" y="763"/>
                </a:lnTo>
                <a:lnTo>
                  <a:pt x="280" y="739"/>
                </a:lnTo>
                <a:lnTo>
                  <a:pt x="299" y="725"/>
                </a:lnTo>
                <a:lnTo>
                  <a:pt x="289" y="701"/>
                </a:lnTo>
                <a:lnTo>
                  <a:pt x="135" y="657"/>
                </a:lnTo>
                <a:lnTo>
                  <a:pt x="112" y="641"/>
                </a:lnTo>
                <a:lnTo>
                  <a:pt x="103" y="623"/>
                </a:lnTo>
                <a:lnTo>
                  <a:pt x="123" y="606"/>
                </a:lnTo>
                <a:lnTo>
                  <a:pt x="165" y="587"/>
                </a:lnTo>
                <a:lnTo>
                  <a:pt x="158" y="566"/>
                </a:lnTo>
                <a:lnTo>
                  <a:pt x="149" y="543"/>
                </a:lnTo>
                <a:lnTo>
                  <a:pt x="144" y="522"/>
                </a:lnTo>
                <a:lnTo>
                  <a:pt x="116" y="496"/>
                </a:lnTo>
                <a:lnTo>
                  <a:pt x="109" y="477"/>
                </a:lnTo>
                <a:lnTo>
                  <a:pt x="78" y="452"/>
                </a:lnTo>
                <a:lnTo>
                  <a:pt x="74" y="435"/>
                </a:lnTo>
                <a:lnTo>
                  <a:pt x="85" y="396"/>
                </a:lnTo>
                <a:lnTo>
                  <a:pt x="106" y="380"/>
                </a:lnTo>
                <a:lnTo>
                  <a:pt x="100" y="365"/>
                </a:lnTo>
                <a:lnTo>
                  <a:pt x="98" y="345"/>
                </a:lnTo>
                <a:lnTo>
                  <a:pt x="93" y="328"/>
                </a:lnTo>
                <a:lnTo>
                  <a:pt x="87" y="306"/>
                </a:lnTo>
                <a:lnTo>
                  <a:pt x="47" y="261"/>
                </a:lnTo>
                <a:lnTo>
                  <a:pt x="20" y="238"/>
                </a:lnTo>
                <a:lnTo>
                  <a:pt x="13" y="221"/>
                </a:lnTo>
                <a:lnTo>
                  <a:pt x="8" y="199"/>
                </a:lnTo>
                <a:lnTo>
                  <a:pt x="32" y="182"/>
                </a:lnTo>
                <a:lnTo>
                  <a:pt x="21" y="159"/>
                </a:lnTo>
                <a:lnTo>
                  <a:pt x="10" y="136"/>
                </a:lnTo>
                <a:lnTo>
                  <a:pt x="10" y="122"/>
                </a:lnTo>
                <a:lnTo>
                  <a:pt x="0" y="98"/>
                </a:lnTo>
                <a:lnTo>
                  <a:pt x="22" y="77"/>
                </a:lnTo>
                <a:lnTo>
                  <a:pt x="15" y="58"/>
                </a:lnTo>
                <a:lnTo>
                  <a:pt x="28" y="35"/>
                </a:lnTo>
                <a:lnTo>
                  <a:pt x="7" y="17"/>
                </a:lnTo>
                <a:lnTo>
                  <a:pt x="71" y="0"/>
                </a:lnTo>
              </a:path>
            </a:pathLst>
          </a:custGeom>
          <a:solidFill>
            <a:schemeClr val="accent1"/>
          </a:solidFill>
          <a:ln w="9525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9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Gold Produced (kgs)</a:t>
            </a:r>
            <a:endParaRPr kumimoji="0" lang="en-US" sz="9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Freeform 3">
            <a:extLst>
              <a:ext uri="{FF2B5EF4-FFF2-40B4-BE49-F238E27FC236}">
                <a16:creationId xmlns:a16="http://schemas.microsoft.com/office/drawing/2014/main" id="{F239CE10-80F0-84B2-4927-C5C441C0EDA3}"/>
              </a:ext>
            </a:extLst>
          </p:cNvPr>
          <p:cNvSpPr>
            <a:spLocks/>
          </p:cNvSpPr>
          <p:nvPr/>
        </p:nvSpPr>
        <p:spPr bwMode="gray">
          <a:xfrm>
            <a:off x="4572906" y="1264444"/>
            <a:ext cx="2247900" cy="222230"/>
          </a:xfrm>
          <a:custGeom>
            <a:avLst/>
            <a:gdLst/>
            <a:ahLst/>
            <a:cxnLst>
              <a:cxn ang="0">
                <a:pos x="222" y="20"/>
              </a:cxn>
              <a:cxn ang="0">
                <a:pos x="476" y="6"/>
              </a:cxn>
              <a:cxn ang="0">
                <a:pos x="671" y="35"/>
              </a:cxn>
              <a:cxn ang="0">
                <a:pos x="901" y="27"/>
              </a:cxn>
              <a:cxn ang="0">
                <a:pos x="1105" y="7"/>
              </a:cxn>
              <a:cxn ang="0">
                <a:pos x="1351" y="13"/>
              </a:cxn>
              <a:cxn ang="0">
                <a:pos x="1750" y="16"/>
              </a:cxn>
              <a:cxn ang="0">
                <a:pos x="1962" y="33"/>
              </a:cxn>
              <a:cxn ang="0">
                <a:pos x="2433" y="23"/>
              </a:cxn>
              <a:cxn ang="0">
                <a:pos x="2648" y="30"/>
              </a:cxn>
              <a:cxn ang="0">
                <a:pos x="3022" y="30"/>
              </a:cxn>
              <a:cxn ang="0">
                <a:pos x="3305" y="38"/>
              </a:cxn>
              <a:cxn ang="0">
                <a:pos x="3683" y="43"/>
              </a:cxn>
              <a:cxn ang="0">
                <a:pos x="3921" y="44"/>
              </a:cxn>
              <a:cxn ang="0">
                <a:pos x="4152" y="45"/>
              </a:cxn>
              <a:cxn ang="0">
                <a:pos x="4193" y="98"/>
              </a:cxn>
              <a:cxn ang="0">
                <a:pos x="4229" y="146"/>
              </a:cxn>
              <a:cxn ang="0">
                <a:pos x="4183" y="224"/>
              </a:cxn>
              <a:cxn ang="0">
                <a:pos x="4218" y="282"/>
              </a:cxn>
              <a:cxn ang="0">
                <a:pos x="4286" y="348"/>
              </a:cxn>
              <a:cxn ang="0">
                <a:pos x="4353" y="404"/>
              </a:cxn>
              <a:cxn ang="0">
                <a:pos x="4419" y="474"/>
              </a:cxn>
              <a:cxn ang="0">
                <a:pos x="4413" y="546"/>
              </a:cxn>
              <a:cxn ang="0">
                <a:pos x="4443" y="645"/>
              </a:cxn>
              <a:cxn ang="0">
                <a:pos x="4461" y="711"/>
              </a:cxn>
              <a:cxn ang="0">
                <a:pos x="4462" y="811"/>
              </a:cxn>
              <a:cxn ang="0">
                <a:pos x="4483" y="869"/>
              </a:cxn>
              <a:cxn ang="0">
                <a:pos x="4526" y="953"/>
              </a:cxn>
              <a:cxn ang="0">
                <a:pos x="4448" y="999"/>
              </a:cxn>
              <a:cxn ang="0">
                <a:pos x="4203" y="989"/>
              </a:cxn>
              <a:cxn ang="0">
                <a:pos x="3829" y="970"/>
              </a:cxn>
              <a:cxn ang="0">
                <a:pos x="3619" y="991"/>
              </a:cxn>
              <a:cxn ang="0">
                <a:pos x="3434" y="1006"/>
              </a:cxn>
              <a:cxn ang="0">
                <a:pos x="3180" y="1017"/>
              </a:cxn>
              <a:cxn ang="0">
                <a:pos x="2821" y="994"/>
              </a:cxn>
              <a:cxn ang="0">
                <a:pos x="2467" y="999"/>
              </a:cxn>
              <a:cxn ang="0">
                <a:pos x="2091" y="994"/>
              </a:cxn>
              <a:cxn ang="0">
                <a:pos x="1782" y="991"/>
              </a:cxn>
              <a:cxn ang="0">
                <a:pos x="1496" y="977"/>
              </a:cxn>
              <a:cxn ang="0">
                <a:pos x="1284" y="965"/>
              </a:cxn>
              <a:cxn ang="0">
                <a:pos x="907" y="976"/>
              </a:cxn>
              <a:cxn ang="0">
                <a:pos x="483" y="966"/>
              </a:cxn>
              <a:cxn ang="0">
                <a:pos x="297" y="969"/>
              </a:cxn>
              <a:cxn ang="0">
                <a:pos x="285" y="922"/>
              </a:cxn>
              <a:cxn ang="0">
                <a:pos x="364" y="872"/>
              </a:cxn>
              <a:cxn ang="0">
                <a:pos x="324" y="814"/>
              </a:cxn>
              <a:cxn ang="0">
                <a:pos x="286" y="763"/>
              </a:cxn>
              <a:cxn ang="0">
                <a:pos x="289" y="701"/>
              </a:cxn>
              <a:cxn ang="0">
                <a:pos x="103" y="623"/>
              </a:cxn>
              <a:cxn ang="0">
                <a:pos x="158" y="566"/>
              </a:cxn>
              <a:cxn ang="0">
                <a:pos x="116" y="496"/>
              </a:cxn>
              <a:cxn ang="0">
                <a:pos x="74" y="435"/>
              </a:cxn>
              <a:cxn ang="0">
                <a:pos x="100" y="365"/>
              </a:cxn>
              <a:cxn ang="0">
                <a:pos x="87" y="306"/>
              </a:cxn>
              <a:cxn ang="0">
                <a:pos x="13" y="221"/>
              </a:cxn>
              <a:cxn ang="0">
                <a:pos x="21" y="159"/>
              </a:cxn>
              <a:cxn ang="0">
                <a:pos x="0" y="98"/>
              </a:cxn>
              <a:cxn ang="0">
                <a:pos x="28" y="35"/>
              </a:cxn>
            </a:cxnLst>
            <a:rect l="0" t="0" r="r" b="b"/>
            <a:pathLst>
              <a:path w="4537" h="1018">
                <a:moveTo>
                  <a:pt x="71" y="0"/>
                </a:moveTo>
                <a:lnTo>
                  <a:pt x="147" y="13"/>
                </a:lnTo>
                <a:lnTo>
                  <a:pt x="222" y="20"/>
                </a:lnTo>
                <a:lnTo>
                  <a:pt x="315" y="17"/>
                </a:lnTo>
                <a:lnTo>
                  <a:pt x="380" y="6"/>
                </a:lnTo>
                <a:lnTo>
                  <a:pt x="476" y="6"/>
                </a:lnTo>
                <a:lnTo>
                  <a:pt x="547" y="11"/>
                </a:lnTo>
                <a:lnTo>
                  <a:pt x="597" y="30"/>
                </a:lnTo>
                <a:lnTo>
                  <a:pt x="671" y="35"/>
                </a:lnTo>
                <a:lnTo>
                  <a:pt x="760" y="31"/>
                </a:lnTo>
                <a:lnTo>
                  <a:pt x="830" y="26"/>
                </a:lnTo>
                <a:lnTo>
                  <a:pt x="901" y="27"/>
                </a:lnTo>
                <a:lnTo>
                  <a:pt x="996" y="21"/>
                </a:lnTo>
                <a:lnTo>
                  <a:pt x="1034" y="4"/>
                </a:lnTo>
                <a:lnTo>
                  <a:pt x="1105" y="7"/>
                </a:lnTo>
                <a:lnTo>
                  <a:pt x="1203" y="7"/>
                </a:lnTo>
                <a:lnTo>
                  <a:pt x="1274" y="6"/>
                </a:lnTo>
                <a:lnTo>
                  <a:pt x="1351" y="13"/>
                </a:lnTo>
                <a:lnTo>
                  <a:pt x="1511" y="14"/>
                </a:lnTo>
                <a:lnTo>
                  <a:pt x="1651" y="16"/>
                </a:lnTo>
                <a:lnTo>
                  <a:pt x="1750" y="16"/>
                </a:lnTo>
                <a:lnTo>
                  <a:pt x="1818" y="16"/>
                </a:lnTo>
                <a:lnTo>
                  <a:pt x="1891" y="31"/>
                </a:lnTo>
                <a:lnTo>
                  <a:pt x="1962" y="33"/>
                </a:lnTo>
                <a:lnTo>
                  <a:pt x="2103" y="31"/>
                </a:lnTo>
                <a:lnTo>
                  <a:pt x="2242" y="27"/>
                </a:lnTo>
                <a:lnTo>
                  <a:pt x="2433" y="23"/>
                </a:lnTo>
                <a:lnTo>
                  <a:pt x="2503" y="18"/>
                </a:lnTo>
                <a:lnTo>
                  <a:pt x="2574" y="20"/>
                </a:lnTo>
                <a:lnTo>
                  <a:pt x="2648" y="30"/>
                </a:lnTo>
                <a:lnTo>
                  <a:pt x="2740" y="37"/>
                </a:lnTo>
                <a:lnTo>
                  <a:pt x="2878" y="33"/>
                </a:lnTo>
                <a:lnTo>
                  <a:pt x="3022" y="30"/>
                </a:lnTo>
                <a:lnTo>
                  <a:pt x="3160" y="26"/>
                </a:lnTo>
                <a:lnTo>
                  <a:pt x="3231" y="26"/>
                </a:lnTo>
                <a:lnTo>
                  <a:pt x="3305" y="38"/>
                </a:lnTo>
                <a:lnTo>
                  <a:pt x="3403" y="47"/>
                </a:lnTo>
                <a:lnTo>
                  <a:pt x="3594" y="45"/>
                </a:lnTo>
                <a:lnTo>
                  <a:pt x="3683" y="43"/>
                </a:lnTo>
                <a:lnTo>
                  <a:pt x="3752" y="41"/>
                </a:lnTo>
                <a:lnTo>
                  <a:pt x="3847" y="44"/>
                </a:lnTo>
                <a:lnTo>
                  <a:pt x="3921" y="44"/>
                </a:lnTo>
                <a:lnTo>
                  <a:pt x="3989" y="40"/>
                </a:lnTo>
                <a:lnTo>
                  <a:pt x="4084" y="40"/>
                </a:lnTo>
                <a:lnTo>
                  <a:pt x="4152" y="45"/>
                </a:lnTo>
                <a:lnTo>
                  <a:pt x="4204" y="64"/>
                </a:lnTo>
                <a:lnTo>
                  <a:pt x="4215" y="79"/>
                </a:lnTo>
                <a:lnTo>
                  <a:pt x="4193" y="98"/>
                </a:lnTo>
                <a:lnTo>
                  <a:pt x="4173" y="115"/>
                </a:lnTo>
                <a:lnTo>
                  <a:pt x="4198" y="130"/>
                </a:lnTo>
                <a:lnTo>
                  <a:pt x="4229" y="146"/>
                </a:lnTo>
                <a:lnTo>
                  <a:pt x="4211" y="163"/>
                </a:lnTo>
                <a:lnTo>
                  <a:pt x="4173" y="209"/>
                </a:lnTo>
                <a:lnTo>
                  <a:pt x="4183" y="224"/>
                </a:lnTo>
                <a:lnTo>
                  <a:pt x="4210" y="241"/>
                </a:lnTo>
                <a:lnTo>
                  <a:pt x="4214" y="258"/>
                </a:lnTo>
                <a:lnTo>
                  <a:pt x="4218" y="282"/>
                </a:lnTo>
                <a:lnTo>
                  <a:pt x="4232" y="315"/>
                </a:lnTo>
                <a:lnTo>
                  <a:pt x="4235" y="333"/>
                </a:lnTo>
                <a:lnTo>
                  <a:pt x="4286" y="348"/>
                </a:lnTo>
                <a:lnTo>
                  <a:pt x="4342" y="365"/>
                </a:lnTo>
                <a:lnTo>
                  <a:pt x="4348" y="389"/>
                </a:lnTo>
                <a:lnTo>
                  <a:pt x="4353" y="404"/>
                </a:lnTo>
                <a:lnTo>
                  <a:pt x="4335" y="428"/>
                </a:lnTo>
                <a:lnTo>
                  <a:pt x="4339" y="451"/>
                </a:lnTo>
                <a:lnTo>
                  <a:pt x="4419" y="474"/>
                </a:lnTo>
                <a:lnTo>
                  <a:pt x="4452" y="509"/>
                </a:lnTo>
                <a:lnTo>
                  <a:pt x="4433" y="532"/>
                </a:lnTo>
                <a:lnTo>
                  <a:pt x="4413" y="546"/>
                </a:lnTo>
                <a:lnTo>
                  <a:pt x="4395" y="565"/>
                </a:lnTo>
                <a:lnTo>
                  <a:pt x="4431" y="608"/>
                </a:lnTo>
                <a:lnTo>
                  <a:pt x="4443" y="645"/>
                </a:lnTo>
                <a:lnTo>
                  <a:pt x="4447" y="660"/>
                </a:lnTo>
                <a:lnTo>
                  <a:pt x="4456" y="694"/>
                </a:lnTo>
                <a:lnTo>
                  <a:pt x="4461" y="711"/>
                </a:lnTo>
                <a:lnTo>
                  <a:pt x="4473" y="756"/>
                </a:lnTo>
                <a:lnTo>
                  <a:pt x="4452" y="772"/>
                </a:lnTo>
                <a:lnTo>
                  <a:pt x="4462" y="811"/>
                </a:lnTo>
                <a:lnTo>
                  <a:pt x="4472" y="828"/>
                </a:lnTo>
                <a:lnTo>
                  <a:pt x="4498" y="851"/>
                </a:lnTo>
                <a:lnTo>
                  <a:pt x="4483" y="869"/>
                </a:lnTo>
                <a:lnTo>
                  <a:pt x="4487" y="885"/>
                </a:lnTo>
                <a:lnTo>
                  <a:pt x="4494" y="908"/>
                </a:lnTo>
                <a:lnTo>
                  <a:pt x="4526" y="953"/>
                </a:lnTo>
                <a:lnTo>
                  <a:pt x="4536" y="976"/>
                </a:lnTo>
                <a:lnTo>
                  <a:pt x="4519" y="991"/>
                </a:lnTo>
                <a:lnTo>
                  <a:pt x="4448" y="999"/>
                </a:lnTo>
                <a:lnTo>
                  <a:pt x="4380" y="1013"/>
                </a:lnTo>
                <a:lnTo>
                  <a:pt x="4279" y="1001"/>
                </a:lnTo>
                <a:lnTo>
                  <a:pt x="4203" y="989"/>
                </a:lnTo>
                <a:lnTo>
                  <a:pt x="4062" y="979"/>
                </a:lnTo>
                <a:lnTo>
                  <a:pt x="3990" y="972"/>
                </a:lnTo>
                <a:lnTo>
                  <a:pt x="3829" y="970"/>
                </a:lnTo>
                <a:lnTo>
                  <a:pt x="3762" y="974"/>
                </a:lnTo>
                <a:lnTo>
                  <a:pt x="3690" y="984"/>
                </a:lnTo>
                <a:lnTo>
                  <a:pt x="3619" y="991"/>
                </a:lnTo>
                <a:lnTo>
                  <a:pt x="3577" y="1006"/>
                </a:lnTo>
                <a:lnTo>
                  <a:pt x="3508" y="1013"/>
                </a:lnTo>
                <a:lnTo>
                  <a:pt x="3434" y="1006"/>
                </a:lnTo>
                <a:lnTo>
                  <a:pt x="3365" y="999"/>
                </a:lnTo>
                <a:lnTo>
                  <a:pt x="3266" y="1004"/>
                </a:lnTo>
                <a:lnTo>
                  <a:pt x="3180" y="1017"/>
                </a:lnTo>
                <a:lnTo>
                  <a:pt x="3109" y="1014"/>
                </a:lnTo>
                <a:lnTo>
                  <a:pt x="3010" y="1008"/>
                </a:lnTo>
                <a:lnTo>
                  <a:pt x="2821" y="994"/>
                </a:lnTo>
                <a:lnTo>
                  <a:pt x="2630" y="991"/>
                </a:lnTo>
                <a:lnTo>
                  <a:pt x="2562" y="991"/>
                </a:lnTo>
                <a:lnTo>
                  <a:pt x="2467" y="999"/>
                </a:lnTo>
                <a:lnTo>
                  <a:pt x="2299" y="996"/>
                </a:lnTo>
                <a:lnTo>
                  <a:pt x="2160" y="994"/>
                </a:lnTo>
                <a:lnTo>
                  <a:pt x="2091" y="994"/>
                </a:lnTo>
                <a:lnTo>
                  <a:pt x="1949" y="991"/>
                </a:lnTo>
                <a:lnTo>
                  <a:pt x="1853" y="993"/>
                </a:lnTo>
                <a:lnTo>
                  <a:pt x="1782" y="991"/>
                </a:lnTo>
                <a:lnTo>
                  <a:pt x="1642" y="990"/>
                </a:lnTo>
                <a:lnTo>
                  <a:pt x="1570" y="979"/>
                </a:lnTo>
                <a:lnTo>
                  <a:pt x="1496" y="977"/>
                </a:lnTo>
                <a:lnTo>
                  <a:pt x="1432" y="987"/>
                </a:lnTo>
                <a:lnTo>
                  <a:pt x="1334" y="984"/>
                </a:lnTo>
                <a:lnTo>
                  <a:pt x="1284" y="965"/>
                </a:lnTo>
                <a:lnTo>
                  <a:pt x="1214" y="974"/>
                </a:lnTo>
                <a:lnTo>
                  <a:pt x="1051" y="976"/>
                </a:lnTo>
                <a:lnTo>
                  <a:pt x="907" y="976"/>
                </a:lnTo>
                <a:lnTo>
                  <a:pt x="770" y="982"/>
                </a:lnTo>
                <a:lnTo>
                  <a:pt x="679" y="973"/>
                </a:lnTo>
                <a:lnTo>
                  <a:pt x="483" y="966"/>
                </a:lnTo>
                <a:lnTo>
                  <a:pt x="414" y="970"/>
                </a:lnTo>
                <a:lnTo>
                  <a:pt x="350" y="987"/>
                </a:lnTo>
                <a:lnTo>
                  <a:pt x="297" y="969"/>
                </a:lnTo>
                <a:lnTo>
                  <a:pt x="268" y="953"/>
                </a:lnTo>
                <a:lnTo>
                  <a:pt x="262" y="938"/>
                </a:lnTo>
                <a:lnTo>
                  <a:pt x="285" y="922"/>
                </a:lnTo>
                <a:lnTo>
                  <a:pt x="349" y="904"/>
                </a:lnTo>
                <a:lnTo>
                  <a:pt x="368" y="888"/>
                </a:lnTo>
                <a:lnTo>
                  <a:pt x="364" y="872"/>
                </a:lnTo>
                <a:lnTo>
                  <a:pt x="335" y="854"/>
                </a:lnTo>
                <a:lnTo>
                  <a:pt x="332" y="831"/>
                </a:lnTo>
                <a:lnTo>
                  <a:pt x="324" y="814"/>
                </a:lnTo>
                <a:lnTo>
                  <a:pt x="320" y="799"/>
                </a:lnTo>
                <a:lnTo>
                  <a:pt x="314" y="780"/>
                </a:lnTo>
                <a:lnTo>
                  <a:pt x="286" y="763"/>
                </a:lnTo>
                <a:lnTo>
                  <a:pt x="280" y="739"/>
                </a:lnTo>
                <a:lnTo>
                  <a:pt x="299" y="725"/>
                </a:lnTo>
                <a:lnTo>
                  <a:pt x="289" y="701"/>
                </a:lnTo>
                <a:lnTo>
                  <a:pt x="135" y="657"/>
                </a:lnTo>
                <a:lnTo>
                  <a:pt x="112" y="641"/>
                </a:lnTo>
                <a:lnTo>
                  <a:pt x="103" y="623"/>
                </a:lnTo>
                <a:lnTo>
                  <a:pt x="123" y="606"/>
                </a:lnTo>
                <a:lnTo>
                  <a:pt x="165" y="587"/>
                </a:lnTo>
                <a:lnTo>
                  <a:pt x="158" y="566"/>
                </a:lnTo>
                <a:lnTo>
                  <a:pt x="149" y="543"/>
                </a:lnTo>
                <a:lnTo>
                  <a:pt x="144" y="522"/>
                </a:lnTo>
                <a:lnTo>
                  <a:pt x="116" y="496"/>
                </a:lnTo>
                <a:lnTo>
                  <a:pt x="109" y="477"/>
                </a:lnTo>
                <a:lnTo>
                  <a:pt x="78" y="452"/>
                </a:lnTo>
                <a:lnTo>
                  <a:pt x="74" y="435"/>
                </a:lnTo>
                <a:lnTo>
                  <a:pt x="85" y="396"/>
                </a:lnTo>
                <a:lnTo>
                  <a:pt x="106" y="380"/>
                </a:lnTo>
                <a:lnTo>
                  <a:pt x="100" y="365"/>
                </a:lnTo>
                <a:lnTo>
                  <a:pt x="98" y="345"/>
                </a:lnTo>
                <a:lnTo>
                  <a:pt x="93" y="328"/>
                </a:lnTo>
                <a:lnTo>
                  <a:pt x="87" y="306"/>
                </a:lnTo>
                <a:lnTo>
                  <a:pt x="47" y="261"/>
                </a:lnTo>
                <a:lnTo>
                  <a:pt x="20" y="238"/>
                </a:lnTo>
                <a:lnTo>
                  <a:pt x="13" y="221"/>
                </a:lnTo>
                <a:lnTo>
                  <a:pt x="8" y="199"/>
                </a:lnTo>
                <a:lnTo>
                  <a:pt x="32" y="182"/>
                </a:lnTo>
                <a:lnTo>
                  <a:pt x="21" y="159"/>
                </a:lnTo>
                <a:lnTo>
                  <a:pt x="10" y="136"/>
                </a:lnTo>
                <a:lnTo>
                  <a:pt x="10" y="122"/>
                </a:lnTo>
                <a:lnTo>
                  <a:pt x="0" y="98"/>
                </a:lnTo>
                <a:lnTo>
                  <a:pt x="22" y="77"/>
                </a:lnTo>
                <a:lnTo>
                  <a:pt x="15" y="58"/>
                </a:lnTo>
                <a:lnTo>
                  <a:pt x="28" y="35"/>
                </a:lnTo>
                <a:lnTo>
                  <a:pt x="7" y="17"/>
                </a:lnTo>
                <a:lnTo>
                  <a:pt x="71" y="0"/>
                </a:lnTo>
              </a:path>
            </a:pathLst>
          </a:custGeom>
          <a:solidFill>
            <a:schemeClr val="accent1"/>
          </a:solidFill>
          <a:ln w="9525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9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Recovered Grade (g/t)</a:t>
            </a:r>
            <a:endParaRPr kumimoji="0" lang="en-US" sz="9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Freeform 3">
            <a:extLst>
              <a:ext uri="{FF2B5EF4-FFF2-40B4-BE49-F238E27FC236}">
                <a16:creationId xmlns:a16="http://schemas.microsoft.com/office/drawing/2014/main" id="{5CB898E3-07CD-1D04-C10B-69BB22E907FD}"/>
              </a:ext>
            </a:extLst>
          </p:cNvPr>
          <p:cNvSpPr>
            <a:spLocks/>
          </p:cNvSpPr>
          <p:nvPr/>
        </p:nvSpPr>
        <p:spPr bwMode="gray">
          <a:xfrm>
            <a:off x="7138843" y="1261492"/>
            <a:ext cx="2247900" cy="222230"/>
          </a:xfrm>
          <a:custGeom>
            <a:avLst/>
            <a:gdLst/>
            <a:ahLst/>
            <a:cxnLst>
              <a:cxn ang="0">
                <a:pos x="222" y="20"/>
              </a:cxn>
              <a:cxn ang="0">
                <a:pos x="476" y="6"/>
              </a:cxn>
              <a:cxn ang="0">
                <a:pos x="671" y="35"/>
              </a:cxn>
              <a:cxn ang="0">
                <a:pos x="901" y="27"/>
              </a:cxn>
              <a:cxn ang="0">
                <a:pos x="1105" y="7"/>
              </a:cxn>
              <a:cxn ang="0">
                <a:pos x="1351" y="13"/>
              </a:cxn>
              <a:cxn ang="0">
                <a:pos x="1750" y="16"/>
              </a:cxn>
              <a:cxn ang="0">
                <a:pos x="1962" y="33"/>
              </a:cxn>
              <a:cxn ang="0">
                <a:pos x="2433" y="23"/>
              </a:cxn>
              <a:cxn ang="0">
                <a:pos x="2648" y="30"/>
              </a:cxn>
              <a:cxn ang="0">
                <a:pos x="3022" y="30"/>
              </a:cxn>
              <a:cxn ang="0">
                <a:pos x="3305" y="38"/>
              </a:cxn>
              <a:cxn ang="0">
                <a:pos x="3683" y="43"/>
              </a:cxn>
              <a:cxn ang="0">
                <a:pos x="3921" y="44"/>
              </a:cxn>
              <a:cxn ang="0">
                <a:pos x="4152" y="45"/>
              </a:cxn>
              <a:cxn ang="0">
                <a:pos x="4193" y="98"/>
              </a:cxn>
              <a:cxn ang="0">
                <a:pos x="4229" y="146"/>
              </a:cxn>
              <a:cxn ang="0">
                <a:pos x="4183" y="224"/>
              </a:cxn>
              <a:cxn ang="0">
                <a:pos x="4218" y="282"/>
              </a:cxn>
              <a:cxn ang="0">
                <a:pos x="4286" y="348"/>
              </a:cxn>
              <a:cxn ang="0">
                <a:pos x="4353" y="404"/>
              </a:cxn>
              <a:cxn ang="0">
                <a:pos x="4419" y="474"/>
              </a:cxn>
              <a:cxn ang="0">
                <a:pos x="4413" y="546"/>
              </a:cxn>
              <a:cxn ang="0">
                <a:pos x="4443" y="645"/>
              </a:cxn>
              <a:cxn ang="0">
                <a:pos x="4461" y="711"/>
              </a:cxn>
              <a:cxn ang="0">
                <a:pos x="4462" y="811"/>
              </a:cxn>
              <a:cxn ang="0">
                <a:pos x="4483" y="869"/>
              </a:cxn>
              <a:cxn ang="0">
                <a:pos x="4526" y="953"/>
              </a:cxn>
              <a:cxn ang="0">
                <a:pos x="4448" y="999"/>
              </a:cxn>
              <a:cxn ang="0">
                <a:pos x="4203" y="989"/>
              </a:cxn>
              <a:cxn ang="0">
                <a:pos x="3829" y="970"/>
              </a:cxn>
              <a:cxn ang="0">
                <a:pos x="3619" y="991"/>
              </a:cxn>
              <a:cxn ang="0">
                <a:pos x="3434" y="1006"/>
              </a:cxn>
              <a:cxn ang="0">
                <a:pos x="3180" y="1017"/>
              </a:cxn>
              <a:cxn ang="0">
                <a:pos x="2821" y="994"/>
              </a:cxn>
              <a:cxn ang="0">
                <a:pos x="2467" y="999"/>
              </a:cxn>
              <a:cxn ang="0">
                <a:pos x="2091" y="994"/>
              </a:cxn>
              <a:cxn ang="0">
                <a:pos x="1782" y="991"/>
              </a:cxn>
              <a:cxn ang="0">
                <a:pos x="1496" y="977"/>
              </a:cxn>
              <a:cxn ang="0">
                <a:pos x="1284" y="965"/>
              </a:cxn>
              <a:cxn ang="0">
                <a:pos x="907" y="976"/>
              </a:cxn>
              <a:cxn ang="0">
                <a:pos x="483" y="966"/>
              </a:cxn>
              <a:cxn ang="0">
                <a:pos x="297" y="969"/>
              </a:cxn>
              <a:cxn ang="0">
                <a:pos x="285" y="922"/>
              </a:cxn>
              <a:cxn ang="0">
                <a:pos x="364" y="872"/>
              </a:cxn>
              <a:cxn ang="0">
                <a:pos x="324" y="814"/>
              </a:cxn>
              <a:cxn ang="0">
                <a:pos x="286" y="763"/>
              </a:cxn>
              <a:cxn ang="0">
                <a:pos x="289" y="701"/>
              </a:cxn>
              <a:cxn ang="0">
                <a:pos x="103" y="623"/>
              </a:cxn>
              <a:cxn ang="0">
                <a:pos x="158" y="566"/>
              </a:cxn>
              <a:cxn ang="0">
                <a:pos x="116" y="496"/>
              </a:cxn>
              <a:cxn ang="0">
                <a:pos x="74" y="435"/>
              </a:cxn>
              <a:cxn ang="0">
                <a:pos x="100" y="365"/>
              </a:cxn>
              <a:cxn ang="0">
                <a:pos x="87" y="306"/>
              </a:cxn>
              <a:cxn ang="0">
                <a:pos x="13" y="221"/>
              </a:cxn>
              <a:cxn ang="0">
                <a:pos x="21" y="159"/>
              </a:cxn>
              <a:cxn ang="0">
                <a:pos x="0" y="98"/>
              </a:cxn>
              <a:cxn ang="0">
                <a:pos x="28" y="35"/>
              </a:cxn>
            </a:cxnLst>
            <a:rect l="0" t="0" r="r" b="b"/>
            <a:pathLst>
              <a:path w="4537" h="1018">
                <a:moveTo>
                  <a:pt x="71" y="0"/>
                </a:moveTo>
                <a:lnTo>
                  <a:pt x="147" y="13"/>
                </a:lnTo>
                <a:lnTo>
                  <a:pt x="222" y="20"/>
                </a:lnTo>
                <a:lnTo>
                  <a:pt x="315" y="17"/>
                </a:lnTo>
                <a:lnTo>
                  <a:pt x="380" y="6"/>
                </a:lnTo>
                <a:lnTo>
                  <a:pt x="476" y="6"/>
                </a:lnTo>
                <a:lnTo>
                  <a:pt x="547" y="11"/>
                </a:lnTo>
                <a:lnTo>
                  <a:pt x="597" y="30"/>
                </a:lnTo>
                <a:lnTo>
                  <a:pt x="671" y="35"/>
                </a:lnTo>
                <a:lnTo>
                  <a:pt x="760" y="31"/>
                </a:lnTo>
                <a:lnTo>
                  <a:pt x="830" y="26"/>
                </a:lnTo>
                <a:lnTo>
                  <a:pt x="901" y="27"/>
                </a:lnTo>
                <a:lnTo>
                  <a:pt x="996" y="21"/>
                </a:lnTo>
                <a:lnTo>
                  <a:pt x="1034" y="4"/>
                </a:lnTo>
                <a:lnTo>
                  <a:pt x="1105" y="7"/>
                </a:lnTo>
                <a:lnTo>
                  <a:pt x="1203" y="7"/>
                </a:lnTo>
                <a:lnTo>
                  <a:pt x="1274" y="6"/>
                </a:lnTo>
                <a:lnTo>
                  <a:pt x="1351" y="13"/>
                </a:lnTo>
                <a:lnTo>
                  <a:pt x="1511" y="14"/>
                </a:lnTo>
                <a:lnTo>
                  <a:pt x="1651" y="16"/>
                </a:lnTo>
                <a:lnTo>
                  <a:pt x="1750" y="16"/>
                </a:lnTo>
                <a:lnTo>
                  <a:pt x="1818" y="16"/>
                </a:lnTo>
                <a:lnTo>
                  <a:pt x="1891" y="31"/>
                </a:lnTo>
                <a:lnTo>
                  <a:pt x="1962" y="33"/>
                </a:lnTo>
                <a:lnTo>
                  <a:pt x="2103" y="31"/>
                </a:lnTo>
                <a:lnTo>
                  <a:pt x="2242" y="27"/>
                </a:lnTo>
                <a:lnTo>
                  <a:pt x="2433" y="23"/>
                </a:lnTo>
                <a:lnTo>
                  <a:pt x="2503" y="18"/>
                </a:lnTo>
                <a:lnTo>
                  <a:pt x="2574" y="20"/>
                </a:lnTo>
                <a:lnTo>
                  <a:pt x="2648" y="30"/>
                </a:lnTo>
                <a:lnTo>
                  <a:pt x="2740" y="37"/>
                </a:lnTo>
                <a:lnTo>
                  <a:pt x="2878" y="33"/>
                </a:lnTo>
                <a:lnTo>
                  <a:pt x="3022" y="30"/>
                </a:lnTo>
                <a:lnTo>
                  <a:pt x="3160" y="26"/>
                </a:lnTo>
                <a:lnTo>
                  <a:pt x="3231" y="26"/>
                </a:lnTo>
                <a:lnTo>
                  <a:pt x="3305" y="38"/>
                </a:lnTo>
                <a:lnTo>
                  <a:pt x="3403" y="47"/>
                </a:lnTo>
                <a:lnTo>
                  <a:pt x="3594" y="45"/>
                </a:lnTo>
                <a:lnTo>
                  <a:pt x="3683" y="43"/>
                </a:lnTo>
                <a:lnTo>
                  <a:pt x="3752" y="41"/>
                </a:lnTo>
                <a:lnTo>
                  <a:pt x="3847" y="44"/>
                </a:lnTo>
                <a:lnTo>
                  <a:pt x="3921" y="44"/>
                </a:lnTo>
                <a:lnTo>
                  <a:pt x="3989" y="40"/>
                </a:lnTo>
                <a:lnTo>
                  <a:pt x="4084" y="40"/>
                </a:lnTo>
                <a:lnTo>
                  <a:pt x="4152" y="45"/>
                </a:lnTo>
                <a:lnTo>
                  <a:pt x="4204" y="64"/>
                </a:lnTo>
                <a:lnTo>
                  <a:pt x="4215" y="79"/>
                </a:lnTo>
                <a:lnTo>
                  <a:pt x="4193" y="98"/>
                </a:lnTo>
                <a:lnTo>
                  <a:pt x="4173" y="115"/>
                </a:lnTo>
                <a:lnTo>
                  <a:pt x="4198" y="130"/>
                </a:lnTo>
                <a:lnTo>
                  <a:pt x="4229" y="146"/>
                </a:lnTo>
                <a:lnTo>
                  <a:pt x="4211" y="163"/>
                </a:lnTo>
                <a:lnTo>
                  <a:pt x="4173" y="209"/>
                </a:lnTo>
                <a:lnTo>
                  <a:pt x="4183" y="224"/>
                </a:lnTo>
                <a:lnTo>
                  <a:pt x="4210" y="241"/>
                </a:lnTo>
                <a:lnTo>
                  <a:pt x="4214" y="258"/>
                </a:lnTo>
                <a:lnTo>
                  <a:pt x="4218" y="282"/>
                </a:lnTo>
                <a:lnTo>
                  <a:pt x="4232" y="315"/>
                </a:lnTo>
                <a:lnTo>
                  <a:pt x="4235" y="333"/>
                </a:lnTo>
                <a:lnTo>
                  <a:pt x="4286" y="348"/>
                </a:lnTo>
                <a:lnTo>
                  <a:pt x="4342" y="365"/>
                </a:lnTo>
                <a:lnTo>
                  <a:pt x="4348" y="389"/>
                </a:lnTo>
                <a:lnTo>
                  <a:pt x="4353" y="404"/>
                </a:lnTo>
                <a:lnTo>
                  <a:pt x="4335" y="428"/>
                </a:lnTo>
                <a:lnTo>
                  <a:pt x="4339" y="451"/>
                </a:lnTo>
                <a:lnTo>
                  <a:pt x="4419" y="474"/>
                </a:lnTo>
                <a:lnTo>
                  <a:pt x="4452" y="509"/>
                </a:lnTo>
                <a:lnTo>
                  <a:pt x="4433" y="532"/>
                </a:lnTo>
                <a:lnTo>
                  <a:pt x="4413" y="546"/>
                </a:lnTo>
                <a:lnTo>
                  <a:pt x="4395" y="565"/>
                </a:lnTo>
                <a:lnTo>
                  <a:pt x="4431" y="608"/>
                </a:lnTo>
                <a:lnTo>
                  <a:pt x="4443" y="645"/>
                </a:lnTo>
                <a:lnTo>
                  <a:pt x="4447" y="660"/>
                </a:lnTo>
                <a:lnTo>
                  <a:pt x="4456" y="694"/>
                </a:lnTo>
                <a:lnTo>
                  <a:pt x="4461" y="711"/>
                </a:lnTo>
                <a:lnTo>
                  <a:pt x="4473" y="756"/>
                </a:lnTo>
                <a:lnTo>
                  <a:pt x="4452" y="772"/>
                </a:lnTo>
                <a:lnTo>
                  <a:pt x="4462" y="811"/>
                </a:lnTo>
                <a:lnTo>
                  <a:pt x="4472" y="828"/>
                </a:lnTo>
                <a:lnTo>
                  <a:pt x="4498" y="851"/>
                </a:lnTo>
                <a:lnTo>
                  <a:pt x="4483" y="869"/>
                </a:lnTo>
                <a:lnTo>
                  <a:pt x="4487" y="885"/>
                </a:lnTo>
                <a:lnTo>
                  <a:pt x="4494" y="908"/>
                </a:lnTo>
                <a:lnTo>
                  <a:pt x="4526" y="953"/>
                </a:lnTo>
                <a:lnTo>
                  <a:pt x="4536" y="976"/>
                </a:lnTo>
                <a:lnTo>
                  <a:pt x="4519" y="991"/>
                </a:lnTo>
                <a:lnTo>
                  <a:pt x="4448" y="999"/>
                </a:lnTo>
                <a:lnTo>
                  <a:pt x="4380" y="1013"/>
                </a:lnTo>
                <a:lnTo>
                  <a:pt x="4279" y="1001"/>
                </a:lnTo>
                <a:lnTo>
                  <a:pt x="4203" y="989"/>
                </a:lnTo>
                <a:lnTo>
                  <a:pt x="4062" y="979"/>
                </a:lnTo>
                <a:lnTo>
                  <a:pt x="3990" y="972"/>
                </a:lnTo>
                <a:lnTo>
                  <a:pt x="3829" y="970"/>
                </a:lnTo>
                <a:lnTo>
                  <a:pt x="3762" y="974"/>
                </a:lnTo>
                <a:lnTo>
                  <a:pt x="3690" y="984"/>
                </a:lnTo>
                <a:lnTo>
                  <a:pt x="3619" y="991"/>
                </a:lnTo>
                <a:lnTo>
                  <a:pt x="3577" y="1006"/>
                </a:lnTo>
                <a:lnTo>
                  <a:pt x="3508" y="1013"/>
                </a:lnTo>
                <a:lnTo>
                  <a:pt x="3434" y="1006"/>
                </a:lnTo>
                <a:lnTo>
                  <a:pt x="3365" y="999"/>
                </a:lnTo>
                <a:lnTo>
                  <a:pt x="3266" y="1004"/>
                </a:lnTo>
                <a:lnTo>
                  <a:pt x="3180" y="1017"/>
                </a:lnTo>
                <a:lnTo>
                  <a:pt x="3109" y="1014"/>
                </a:lnTo>
                <a:lnTo>
                  <a:pt x="3010" y="1008"/>
                </a:lnTo>
                <a:lnTo>
                  <a:pt x="2821" y="994"/>
                </a:lnTo>
                <a:lnTo>
                  <a:pt x="2630" y="991"/>
                </a:lnTo>
                <a:lnTo>
                  <a:pt x="2562" y="991"/>
                </a:lnTo>
                <a:lnTo>
                  <a:pt x="2467" y="999"/>
                </a:lnTo>
                <a:lnTo>
                  <a:pt x="2299" y="996"/>
                </a:lnTo>
                <a:lnTo>
                  <a:pt x="2160" y="994"/>
                </a:lnTo>
                <a:lnTo>
                  <a:pt x="2091" y="994"/>
                </a:lnTo>
                <a:lnTo>
                  <a:pt x="1949" y="991"/>
                </a:lnTo>
                <a:lnTo>
                  <a:pt x="1853" y="993"/>
                </a:lnTo>
                <a:lnTo>
                  <a:pt x="1782" y="991"/>
                </a:lnTo>
                <a:lnTo>
                  <a:pt x="1642" y="990"/>
                </a:lnTo>
                <a:lnTo>
                  <a:pt x="1570" y="979"/>
                </a:lnTo>
                <a:lnTo>
                  <a:pt x="1496" y="977"/>
                </a:lnTo>
                <a:lnTo>
                  <a:pt x="1432" y="987"/>
                </a:lnTo>
                <a:lnTo>
                  <a:pt x="1334" y="984"/>
                </a:lnTo>
                <a:lnTo>
                  <a:pt x="1284" y="965"/>
                </a:lnTo>
                <a:lnTo>
                  <a:pt x="1214" y="974"/>
                </a:lnTo>
                <a:lnTo>
                  <a:pt x="1051" y="976"/>
                </a:lnTo>
                <a:lnTo>
                  <a:pt x="907" y="976"/>
                </a:lnTo>
                <a:lnTo>
                  <a:pt x="770" y="982"/>
                </a:lnTo>
                <a:lnTo>
                  <a:pt x="679" y="973"/>
                </a:lnTo>
                <a:lnTo>
                  <a:pt x="483" y="966"/>
                </a:lnTo>
                <a:lnTo>
                  <a:pt x="414" y="970"/>
                </a:lnTo>
                <a:lnTo>
                  <a:pt x="350" y="987"/>
                </a:lnTo>
                <a:lnTo>
                  <a:pt x="297" y="969"/>
                </a:lnTo>
                <a:lnTo>
                  <a:pt x="268" y="953"/>
                </a:lnTo>
                <a:lnTo>
                  <a:pt x="262" y="938"/>
                </a:lnTo>
                <a:lnTo>
                  <a:pt x="285" y="922"/>
                </a:lnTo>
                <a:lnTo>
                  <a:pt x="349" y="904"/>
                </a:lnTo>
                <a:lnTo>
                  <a:pt x="368" y="888"/>
                </a:lnTo>
                <a:lnTo>
                  <a:pt x="364" y="872"/>
                </a:lnTo>
                <a:lnTo>
                  <a:pt x="335" y="854"/>
                </a:lnTo>
                <a:lnTo>
                  <a:pt x="332" y="831"/>
                </a:lnTo>
                <a:lnTo>
                  <a:pt x="324" y="814"/>
                </a:lnTo>
                <a:lnTo>
                  <a:pt x="320" y="799"/>
                </a:lnTo>
                <a:lnTo>
                  <a:pt x="314" y="780"/>
                </a:lnTo>
                <a:lnTo>
                  <a:pt x="286" y="763"/>
                </a:lnTo>
                <a:lnTo>
                  <a:pt x="280" y="739"/>
                </a:lnTo>
                <a:lnTo>
                  <a:pt x="299" y="725"/>
                </a:lnTo>
                <a:lnTo>
                  <a:pt x="289" y="701"/>
                </a:lnTo>
                <a:lnTo>
                  <a:pt x="135" y="657"/>
                </a:lnTo>
                <a:lnTo>
                  <a:pt x="112" y="641"/>
                </a:lnTo>
                <a:lnTo>
                  <a:pt x="103" y="623"/>
                </a:lnTo>
                <a:lnTo>
                  <a:pt x="123" y="606"/>
                </a:lnTo>
                <a:lnTo>
                  <a:pt x="165" y="587"/>
                </a:lnTo>
                <a:lnTo>
                  <a:pt x="158" y="566"/>
                </a:lnTo>
                <a:lnTo>
                  <a:pt x="149" y="543"/>
                </a:lnTo>
                <a:lnTo>
                  <a:pt x="144" y="522"/>
                </a:lnTo>
                <a:lnTo>
                  <a:pt x="116" y="496"/>
                </a:lnTo>
                <a:lnTo>
                  <a:pt x="109" y="477"/>
                </a:lnTo>
                <a:lnTo>
                  <a:pt x="78" y="452"/>
                </a:lnTo>
                <a:lnTo>
                  <a:pt x="74" y="435"/>
                </a:lnTo>
                <a:lnTo>
                  <a:pt x="85" y="396"/>
                </a:lnTo>
                <a:lnTo>
                  <a:pt x="106" y="380"/>
                </a:lnTo>
                <a:lnTo>
                  <a:pt x="100" y="365"/>
                </a:lnTo>
                <a:lnTo>
                  <a:pt x="98" y="345"/>
                </a:lnTo>
                <a:lnTo>
                  <a:pt x="93" y="328"/>
                </a:lnTo>
                <a:lnTo>
                  <a:pt x="87" y="306"/>
                </a:lnTo>
                <a:lnTo>
                  <a:pt x="47" y="261"/>
                </a:lnTo>
                <a:lnTo>
                  <a:pt x="20" y="238"/>
                </a:lnTo>
                <a:lnTo>
                  <a:pt x="13" y="221"/>
                </a:lnTo>
                <a:lnTo>
                  <a:pt x="8" y="199"/>
                </a:lnTo>
                <a:lnTo>
                  <a:pt x="32" y="182"/>
                </a:lnTo>
                <a:lnTo>
                  <a:pt x="21" y="159"/>
                </a:lnTo>
                <a:lnTo>
                  <a:pt x="10" y="136"/>
                </a:lnTo>
                <a:lnTo>
                  <a:pt x="10" y="122"/>
                </a:lnTo>
                <a:lnTo>
                  <a:pt x="0" y="98"/>
                </a:lnTo>
                <a:lnTo>
                  <a:pt x="22" y="77"/>
                </a:lnTo>
                <a:lnTo>
                  <a:pt x="15" y="58"/>
                </a:lnTo>
                <a:lnTo>
                  <a:pt x="28" y="35"/>
                </a:lnTo>
                <a:lnTo>
                  <a:pt x="7" y="17"/>
                </a:lnTo>
                <a:lnTo>
                  <a:pt x="71" y="0"/>
                </a:lnTo>
              </a:path>
            </a:pathLst>
          </a:custGeom>
          <a:solidFill>
            <a:schemeClr val="accent1"/>
          </a:solidFill>
          <a:ln w="9525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9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Production Cost (R/kg)</a:t>
            </a:r>
            <a:endParaRPr kumimoji="0" lang="en-US" sz="9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Freeform 3">
            <a:extLst>
              <a:ext uri="{FF2B5EF4-FFF2-40B4-BE49-F238E27FC236}">
                <a16:creationId xmlns:a16="http://schemas.microsoft.com/office/drawing/2014/main" id="{C1A0F01C-68D9-C9A2-09DE-DB22BAE8B1C1}"/>
              </a:ext>
            </a:extLst>
          </p:cNvPr>
          <p:cNvSpPr>
            <a:spLocks/>
          </p:cNvSpPr>
          <p:nvPr/>
        </p:nvSpPr>
        <p:spPr bwMode="gray">
          <a:xfrm>
            <a:off x="9609187" y="1261492"/>
            <a:ext cx="2247900" cy="222230"/>
          </a:xfrm>
          <a:custGeom>
            <a:avLst/>
            <a:gdLst/>
            <a:ahLst/>
            <a:cxnLst>
              <a:cxn ang="0">
                <a:pos x="222" y="20"/>
              </a:cxn>
              <a:cxn ang="0">
                <a:pos x="476" y="6"/>
              </a:cxn>
              <a:cxn ang="0">
                <a:pos x="671" y="35"/>
              </a:cxn>
              <a:cxn ang="0">
                <a:pos x="901" y="27"/>
              </a:cxn>
              <a:cxn ang="0">
                <a:pos x="1105" y="7"/>
              </a:cxn>
              <a:cxn ang="0">
                <a:pos x="1351" y="13"/>
              </a:cxn>
              <a:cxn ang="0">
                <a:pos x="1750" y="16"/>
              </a:cxn>
              <a:cxn ang="0">
                <a:pos x="1962" y="33"/>
              </a:cxn>
              <a:cxn ang="0">
                <a:pos x="2433" y="23"/>
              </a:cxn>
              <a:cxn ang="0">
                <a:pos x="2648" y="30"/>
              </a:cxn>
              <a:cxn ang="0">
                <a:pos x="3022" y="30"/>
              </a:cxn>
              <a:cxn ang="0">
                <a:pos x="3305" y="38"/>
              </a:cxn>
              <a:cxn ang="0">
                <a:pos x="3683" y="43"/>
              </a:cxn>
              <a:cxn ang="0">
                <a:pos x="3921" y="44"/>
              </a:cxn>
              <a:cxn ang="0">
                <a:pos x="4152" y="45"/>
              </a:cxn>
              <a:cxn ang="0">
                <a:pos x="4193" y="98"/>
              </a:cxn>
              <a:cxn ang="0">
                <a:pos x="4229" y="146"/>
              </a:cxn>
              <a:cxn ang="0">
                <a:pos x="4183" y="224"/>
              </a:cxn>
              <a:cxn ang="0">
                <a:pos x="4218" y="282"/>
              </a:cxn>
              <a:cxn ang="0">
                <a:pos x="4286" y="348"/>
              </a:cxn>
              <a:cxn ang="0">
                <a:pos x="4353" y="404"/>
              </a:cxn>
              <a:cxn ang="0">
                <a:pos x="4419" y="474"/>
              </a:cxn>
              <a:cxn ang="0">
                <a:pos x="4413" y="546"/>
              </a:cxn>
              <a:cxn ang="0">
                <a:pos x="4443" y="645"/>
              </a:cxn>
              <a:cxn ang="0">
                <a:pos x="4461" y="711"/>
              </a:cxn>
              <a:cxn ang="0">
                <a:pos x="4462" y="811"/>
              </a:cxn>
              <a:cxn ang="0">
                <a:pos x="4483" y="869"/>
              </a:cxn>
              <a:cxn ang="0">
                <a:pos x="4526" y="953"/>
              </a:cxn>
              <a:cxn ang="0">
                <a:pos x="4448" y="999"/>
              </a:cxn>
              <a:cxn ang="0">
                <a:pos x="4203" y="989"/>
              </a:cxn>
              <a:cxn ang="0">
                <a:pos x="3829" y="970"/>
              </a:cxn>
              <a:cxn ang="0">
                <a:pos x="3619" y="991"/>
              </a:cxn>
              <a:cxn ang="0">
                <a:pos x="3434" y="1006"/>
              </a:cxn>
              <a:cxn ang="0">
                <a:pos x="3180" y="1017"/>
              </a:cxn>
              <a:cxn ang="0">
                <a:pos x="2821" y="994"/>
              </a:cxn>
              <a:cxn ang="0">
                <a:pos x="2467" y="999"/>
              </a:cxn>
              <a:cxn ang="0">
                <a:pos x="2091" y="994"/>
              </a:cxn>
              <a:cxn ang="0">
                <a:pos x="1782" y="991"/>
              </a:cxn>
              <a:cxn ang="0">
                <a:pos x="1496" y="977"/>
              </a:cxn>
              <a:cxn ang="0">
                <a:pos x="1284" y="965"/>
              </a:cxn>
              <a:cxn ang="0">
                <a:pos x="907" y="976"/>
              </a:cxn>
              <a:cxn ang="0">
                <a:pos x="483" y="966"/>
              </a:cxn>
              <a:cxn ang="0">
                <a:pos x="297" y="969"/>
              </a:cxn>
              <a:cxn ang="0">
                <a:pos x="285" y="922"/>
              </a:cxn>
              <a:cxn ang="0">
                <a:pos x="364" y="872"/>
              </a:cxn>
              <a:cxn ang="0">
                <a:pos x="324" y="814"/>
              </a:cxn>
              <a:cxn ang="0">
                <a:pos x="286" y="763"/>
              </a:cxn>
              <a:cxn ang="0">
                <a:pos x="289" y="701"/>
              </a:cxn>
              <a:cxn ang="0">
                <a:pos x="103" y="623"/>
              </a:cxn>
              <a:cxn ang="0">
                <a:pos x="158" y="566"/>
              </a:cxn>
              <a:cxn ang="0">
                <a:pos x="116" y="496"/>
              </a:cxn>
              <a:cxn ang="0">
                <a:pos x="74" y="435"/>
              </a:cxn>
              <a:cxn ang="0">
                <a:pos x="100" y="365"/>
              </a:cxn>
              <a:cxn ang="0">
                <a:pos x="87" y="306"/>
              </a:cxn>
              <a:cxn ang="0">
                <a:pos x="13" y="221"/>
              </a:cxn>
              <a:cxn ang="0">
                <a:pos x="21" y="159"/>
              </a:cxn>
              <a:cxn ang="0">
                <a:pos x="0" y="98"/>
              </a:cxn>
              <a:cxn ang="0">
                <a:pos x="28" y="35"/>
              </a:cxn>
            </a:cxnLst>
            <a:rect l="0" t="0" r="r" b="b"/>
            <a:pathLst>
              <a:path w="4537" h="1018">
                <a:moveTo>
                  <a:pt x="71" y="0"/>
                </a:moveTo>
                <a:lnTo>
                  <a:pt x="147" y="13"/>
                </a:lnTo>
                <a:lnTo>
                  <a:pt x="222" y="20"/>
                </a:lnTo>
                <a:lnTo>
                  <a:pt x="315" y="17"/>
                </a:lnTo>
                <a:lnTo>
                  <a:pt x="380" y="6"/>
                </a:lnTo>
                <a:lnTo>
                  <a:pt x="476" y="6"/>
                </a:lnTo>
                <a:lnTo>
                  <a:pt x="547" y="11"/>
                </a:lnTo>
                <a:lnTo>
                  <a:pt x="597" y="30"/>
                </a:lnTo>
                <a:lnTo>
                  <a:pt x="671" y="35"/>
                </a:lnTo>
                <a:lnTo>
                  <a:pt x="760" y="31"/>
                </a:lnTo>
                <a:lnTo>
                  <a:pt x="830" y="26"/>
                </a:lnTo>
                <a:lnTo>
                  <a:pt x="901" y="27"/>
                </a:lnTo>
                <a:lnTo>
                  <a:pt x="996" y="21"/>
                </a:lnTo>
                <a:lnTo>
                  <a:pt x="1034" y="4"/>
                </a:lnTo>
                <a:lnTo>
                  <a:pt x="1105" y="7"/>
                </a:lnTo>
                <a:lnTo>
                  <a:pt x="1203" y="7"/>
                </a:lnTo>
                <a:lnTo>
                  <a:pt x="1274" y="6"/>
                </a:lnTo>
                <a:lnTo>
                  <a:pt x="1351" y="13"/>
                </a:lnTo>
                <a:lnTo>
                  <a:pt x="1511" y="14"/>
                </a:lnTo>
                <a:lnTo>
                  <a:pt x="1651" y="16"/>
                </a:lnTo>
                <a:lnTo>
                  <a:pt x="1750" y="16"/>
                </a:lnTo>
                <a:lnTo>
                  <a:pt x="1818" y="16"/>
                </a:lnTo>
                <a:lnTo>
                  <a:pt x="1891" y="31"/>
                </a:lnTo>
                <a:lnTo>
                  <a:pt x="1962" y="33"/>
                </a:lnTo>
                <a:lnTo>
                  <a:pt x="2103" y="31"/>
                </a:lnTo>
                <a:lnTo>
                  <a:pt x="2242" y="27"/>
                </a:lnTo>
                <a:lnTo>
                  <a:pt x="2433" y="23"/>
                </a:lnTo>
                <a:lnTo>
                  <a:pt x="2503" y="18"/>
                </a:lnTo>
                <a:lnTo>
                  <a:pt x="2574" y="20"/>
                </a:lnTo>
                <a:lnTo>
                  <a:pt x="2648" y="30"/>
                </a:lnTo>
                <a:lnTo>
                  <a:pt x="2740" y="37"/>
                </a:lnTo>
                <a:lnTo>
                  <a:pt x="2878" y="33"/>
                </a:lnTo>
                <a:lnTo>
                  <a:pt x="3022" y="30"/>
                </a:lnTo>
                <a:lnTo>
                  <a:pt x="3160" y="26"/>
                </a:lnTo>
                <a:lnTo>
                  <a:pt x="3231" y="26"/>
                </a:lnTo>
                <a:lnTo>
                  <a:pt x="3305" y="38"/>
                </a:lnTo>
                <a:lnTo>
                  <a:pt x="3403" y="47"/>
                </a:lnTo>
                <a:lnTo>
                  <a:pt x="3594" y="45"/>
                </a:lnTo>
                <a:lnTo>
                  <a:pt x="3683" y="43"/>
                </a:lnTo>
                <a:lnTo>
                  <a:pt x="3752" y="41"/>
                </a:lnTo>
                <a:lnTo>
                  <a:pt x="3847" y="44"/>
                </a:lnTo>
                <a:lnTo>
                  <a:pt x="3921" y="44"/>
                </a:lnTo>
                <a:lnTo>
                  <a:pt x="3989" y="40"/>
                </a:lnTo>
                <a:lnTo>
                  <a:pt x="4084" y="40"/>
                </a:lnTo>
                <a:lnTo>
                  <a:pt x="4152" y="45"/>
                </a:lnTo>
                <a:lnTo>
                  <a:pt x="4204" y="64"/>
                </a:lnTo>
                <a:lnTo>
                  <a:pt x="4215" y="79"/>
                </a:lnTo>
                <a:lnTo>
                  <a:pt x="4193" y="98"/>
                </a:lnTo>
                <a:lnTo>
                  <a:pt x="4173" y="115"/>
                </a:lnTo>
                <a:lnTo>
                  <a:pt x="4198" y="130"/>
                </a:lnTo>
                <a:lnTo>
                  <a:pt x="4229" y="146"/>
                </a:lnTo>
                <a:lnTo>
                  <a:pt x="4211" y="163"/>
                </a:lnTo>
                <a:lnTo>
                  <a:pt x="4173" y="209"/>
                </a:lnTo>
                <a:lnTo>
                  <a:pt x="4183" y="224"/>
                </a:lnTo>
                <a:lnTo>
                  <a:pt x="4210" y="241"/>
                </a:lnTo>
                <a:lnTo>
                  <a:pt x="4214" y="258"/>
                </a:lnTo>
                <a:lnTo>
                  <a:pt x="4218" y="282"/>
                </a:lnTo>
                <a:lnTo>
                  <a:pt x="4232" y="315"/>
                </a:lnTo>
                <a:lnTo>
                  <a:pt x="4235" y="333"/>
                </a:lnTo>
                <a:lnTo>
                  <a:pt x="4286" y="348"/>
                </a:lnTo>
                <a:lnTo>
                  <a:pt x="4342" y="365"/>
                </a:lnTo>
                <a:lnTo>
                  <a:pt x="4348" y="389"/>
                </a:lnTo>
                <a:lnTo>
                  <a:pt x="4353" y="404"/>
                </a:lnTo>
                <a:lnTo>
                  <a:pt x="4335" y="428"/>
                </a:lnTo>
                <a:lnTo>
                  <a:pt x="4339" y="451"/>
                </a:lnTo>
                <a:lnTo>
                  <a:pt x="4419" y="474"/>
                </a:lnTo>
                <a:lnTo>
                  <a:pt x="4452" y="509"/>
                </a:lnTo>
                <a:lnTo>
                  <a:pt x="4433" y="532"/>
                </a:lnTo>
                <a:lnTo>
                  <a:pt x="4413" y="546"/>
                </a:lnTo>
                <a:lnTo>
                  <a:pt x="4395" y="565"/>
                </a:lnTo>
                <a:lnTo>
                  <a:pt x="4431" y="608"/>
                </a:lnTo>
                <a:lnTo>
                  <a:pt x="4443" y="645"/>
                </a:lnTo>
                <a:lnTo>
                  <a:pt x="4447" y="660"/>
                </a:lnTo>
                <a:lnTo>
                  <a:pt x="4456" y="694"/>
                </a:lnTo>
                <a:lnTo>
                  <a:pt x="4461" y="711"/>
                </a:lnTo>
                <a:lnTo>
                  <a:pt x="4473" y="756"/>
                </a:lnTo>
                <a:lnTo>
                  <a:pt x="4452" y="772"/>
                </a:lnTo>
                <a:lnTo>
                  <a:pt x="4462" y="811"/>
                </a:lnTo>
                <a:lnTo>
                  <a:pt x="4472" y="828"/>
                </a:lnTo>
                <a:lnTo>
                  <a:pt x="4498" y="851"/>
                </a:lnTo>
                <a:lnTo>
                  <a:pt x="4483" y="869"/>
                </a:lnTo>
                <a:lnTo>
                  <a:pt x="4487" y="885"/>
                </a:lnTo>
                <a:lnTo>
                  <a:pt x="4494" y="908"/>
                </a:lnTo>
                <a:lnTo>
                  <a:pt x="4526" y="953"/>
                </a:lnTo>
                <a:lnTo>
                  <a:pt x="4536" y="976"/>
                </a:lnTo>
                <a:lnTo>
                  <a:pt x="4519" y="991"/>
                </a:lnTo>
                <a:lnTo>
                  <a:pt x="4448" y="999"/>
                </a:lnTo>
                <a:lnTo>
                  <a:pt x="4380" y="1013"/>
                </a:lnTo>
                <a:lnTo>
                  <a:pt x="4279" y="1001"/>
                </a:lnTo>
                <a:lnTo>
                  <a:pt x="4203" y="989"/>
                </a:lnTo>
                <a:lnTo>
                  <a:pt x="4062" y="979"/>
                </a:lnTo>
                <a:lnTo>
                  <a:pt x="3990" y="972"/>
                </a:lnTo>
                <a:lnTo>
                  <a:pt x="3829" y="970"/>
                </a:lnTo>
                <a:lnTo>
                  <a:pt x="3762" y="974"/>
                </a:lnTo>
                <a:lnTo>
                  <a:pt x="3690" y="984"/>
                </a:lnTo>
                <a:lnTo>
                  <a:pt x="3619" y="991"/>
                </a:lnTo>
                <a:lnTo>
                  <a:pt x="3577" y="1006"/>
                </a:lnTo>
                <a:lnTo>
                  <a:pt x="3508" y="1013"/>
                </a:lnTo>
                <a:lnTo>
                  <a:pt x="3434" y="1006"/>
                </a:lnTo>
                <a:lnTo>
                  <a:pt x="3365" y="999"/>
                </a:lnTo>
                <a:lnTo>
                  <a:pt x="3266" y="1004"/>
                </a:lnTo>
                <a:lnTo>
                  <a:pt x="3180" y="1017"/>
                </a:lnTo>
                <a:lnTo>
                  <a:pt x="3109" y="1014"/>
                </a:lnTo>
                <a:lnTo>
                  <a:pt x="3010" y="1008"/>
                </a:lnTo>
                <a:lnTo>
                  <a:pt x="2821" y="994"/>
                </a:lnTo>
                <a:lnTo>
                  <a:pt x="2630" y="991"/>
                </a:lnTo>
                <a:lnTo>
                  <a:pt x="2562" y="991"/>
                </a:lnTo>
                <a:lnTo>
                  <a:pt x="2467" y="999"/>
                </a:lnTo>
                <a:lnTo>
                  <a:pt x="2299" y="996"/>
                </a:lnTo>
                <a:lnTo>
                  <a:pt x="2160" y="994"/>
                </a:lnTo>
                <a:lnTo>
                  <a:pt x="2091" y="994"/>
                </a:lnTo>
                <a:lnTo>
                  <a:pt x="1949" y="991"/>
                </a:lnTo>
                <a:lnTo>
                  <a:pt x="1853" y="993"/>
                </a:lnTo>
                <a:lnTo>
                  <a:pt x="1782" y="991"/>
                </a:lnTo>
                <a:lnTo>
                  <a:pt x="1642" y="990"/>
                </a:lnTo>
                <a:lnTo>
                  <a:pt x="1570" y="979"/>
                </a:lnTo>
                <a:lnTo>
                  <a:pt x="1496" y="977"/>
                </a:lnTo>
                <a:lnTo>
                  <a:pt x="1432" y="987"/>
                </a:lnTo>
                <a:lnTo>
                  <a:pt x="1334" y="984"/>
                </a:lnTo>
                <a:lnTo>
                  <a:pt x="1284" y="965"/>
                </a:lnTo>
                <a:lnTo>
                  <a:pt x="1214" y="974"/>
                </a:lnTo>
                <a:lnTo>
                  <a:pt x="1051" y="976"/>
                </a:lnTo>
                <a:lnTo>
                  <a:pt x="907" y="976"/>
                </a:lnTo>
                <a:lnTo>
                  <a:pt x="770" y="982"/>
                </a:lnTo>
                <a:lnTo>
                  <a:pt x="679" y="973"/>
                </a:lnTo>
                <a:lnTo>
                  <a:pt x="483" y="966"/>
                </a:lnTo>
                <a:lnTo>
                  <a:pt x="414" y="970"/>
                </a:lnTo>
                <a:lnTo>
                  <a:pt x="350" y="987"/>
                </a:lnTo>
                <a:lnTo>
                  <a:pt x="297" y="969"/>
                </a:lnTo>
                <a:lnTo>
                  <a:pt x="268" y="953"/>
                </a:lnTo>
                <a:lnTo>
                  <a:pt x="262" y="938"/>
                </a:lnTo>
                <a:lnTo>
                  <a:pt x="285" y="922"/>
                </a:lnTo>
                <a:lnTo>
                  <a:pt x="349" y="904"/>
                </a:lnTo>
                <a:lnTo>
                  <a:pt x="368" y="888"/>
                </a:lnTo>
                <a:lnTo>
                  <a:pt x="364" y="872"/>
                </a:lnTo>
                <a:lnTo>
                  <a:pt x="335" y="854"/>
                </a:lnTo>
                <a:lnTo>
                  <a:pt x="332" y="831"/>
                </a:lnTo>
                <a:lnTo>
                  <a:pt x="324" y="814"/>
                </a:lnTo>
                <a:lnTo>
                  <a:pt x="320" y="799"/>
                </a:lnTo>
                <a:lnTo>
                  <a:pt x="314" y="780"/>
                </a:lnTo>
                <a:lnTo>
                  <a:pt x="286" y="763"/>
                </a:lnTo>
                <a:lnTo>
                  <a:pt x="280" y="739"/>
                </a:lnTo>
                <a:lnTo>
                  <a:pt x="299" y="725"/>
                </a:lnTo>
                <a:lnTo>
                  <a:pt x="289" y="701"/>
                </a:lnTo>
                <a:lnTo>
                  <a:pt x="135" y="657"/>
                </a:lnTo>
                <a:lnTo>
                  <a:pt x="112" y="641"/>
                </a:lnTo>
                <a:lnTo>
                  <a:pt x="103" y="623"/>
                </a:lnTo>
                <a:lnTo>
                  <a:pt x="123" y="606"/>
                </a:lnTo>
                <a:lnTo>
                  <a:pt x="165" y="587"/>
                </a:lnTo>
                <a:lnTo>
                  <a:pt x="158" y="566"/>
                </a:lnTo>
                <a:lnTo>
                  <a:pt x="149" y="543"/>
                </a:lnTo>
                <a:lnTo>
                  <a:pt x="144" y="522"/>
                </a:lnTo>
                <a:lnTo>
                  <a:pt x="116" y="496"/>
                </a:lnTo>
                <a:lnTo>
                  <a:pt x="109" y="477"/>
                </a:lnTo>
                <a:lnTo>
                  <a:pt x="78" y="452"/>
                </a:lnTo>
                <a:lnTo>
                  <a:pt x="74" y="435"/>
                </a:lnTo>
                <a:lnTo>
                  <a:pt x="85" y="396"/>
                </a:lnTo>
                <a:lnTo>
                  <a:pt x="106" y="380"/>
                </a:lnTo>
                <a:lnTo>
                  <a:pt x="100" y="365"/>
                </a:lnTo>
                <a:lnTo>
                  <a:pt x="98" y="345"/>
                </a:lnTo>
                <a:lnTo>
                  <a:pt x="93" y="328"/>
                </a:lnTo>
                <a:lnTo>
                  <a:pt x="87" y="306"/>
                </a:lnTo>
                <a:lnTo>
                  <a:pt x="47" y="261"/>
                </a:lnTo>
                <a:lnTo>
                  <a:pt x="20" y="238"/>
                </a:lnTo>
                <a:lnTo>
                  <a:pt x="13" y="221"/>
                </a:lnTo>
                <a:lnTo>
                  <a:pt x="8" y="199"/>
                </a:lnTo>
                <a:lnTo>
                  <a:pt x="32" y="182"/>
                </a:lnTo>
                <a:lnTo>
                  <a:pt x="21" y="159"/>
                </a:lnTo>
                <a:lnTo>
                  <a:pt x="10" y="136"/>
                </a:lnTo>
                <a:lnTo>
                  <a:pt x="10" y="122"/>
                </a:lnTo>
                <a:lnTo>
                  <a:pt x="0" y="98"/>
                </a:lnTo>
                <a:lnTo>
                  <a:pt x="22" y="77"/>
                </a:lnTo>
                <a:lnTo>
                  <a:pt x="15" y="58"/>
                </a:lnTo>
                <a:lnTo>
                  <a:pt x="28" y="35"/>
                </a:lnTo>
                <a:lnTo>
                  <a:pt x="7" y="17"/>
                </a:lnTo>
                <a:lnTo>
                  <a:pt x="71" y="0"/>
                </a:lnTo>
              </a:path>
            </a:pathLst>
          </a:custGeom>
          <a:solidFill>
            <a:schemeClr val="accent1"/>
          </a:solidFill>
          <a:ln w="9525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9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Contribution (Rm)</a:t>
            </a:r>
            <a:endParaRPr kumimoji="0" lang="en-US" sz="9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734EEB34-75BC-0E66-1435-B6451BF16EB5}"/>
              </a:ext>
            </a:extLst>
          </p:cNvPr>
          <p:cNvSpPr/>
          <p:nvPr/>
        </p:nvSpPr>
        <p:spPr>
          <a:xfrm>
            <a:off x="4557908" y="3833895"/>
            <a:ext cx="2381139" cy="2538166"/>
          </a:xfrm>
          <a:prstGeom prst="roundRect">
            <a:avLst>
              <a:gd name="adj" fmla="val 3964"/>
            </a:avLst>
          </a:prstGeom>
          <a:noFill/>
          <a:ln w="19050">
            <a:solidFill>
              <a:sysClr val="windowText" lastClr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ZA" sz="1100" dirty="0"/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60D644BC-B995-BD3A-9926-CB32FFF54EED}"/>
              </a:ext>
            </a:extLst>
          </p:cNvPr>
          <p:cNvSpPr/>
          <p:nvPr/>
        </p:nvSpPr>
        <p:spPr>
          <a:xfrm>
            <a:off x="9555859" y="3835650"/>
            <a:ext cx="2381139" cy="2545914"/>
          </a:xfrm>
          <a:prstGeom prst="roundRect">
            <a:avLst>
              <a:gd name="adj" fmla="val 3964"/>
            </a:avLst>
          </a:prstGeom>
          <a:noFill/>
          <a:ln w="19050">
            <a:solidFill>
              <a:sysClr val="windowText" lastClr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ZA" sz="1100" dirty="0"/>
          </a:p>
        </p:txBody>
      </p:sp>
      <p:sp>
        <p:nvSpPr>
          <p:cNvPr id="64" name="Freeform 3">
            <a:extLst>
              <a:ext uri="{FF2B5EF4-FFF2-40B4-BE49-F238E27FC236}">
                <a16:creationId xmlns:a16="http://schemas.microsoft.com/office/drawing/2014/main" id="{E2805782-840F-F922-15AC-405DFCCA6B6E}"/>
              </a:ext>
            </a:extLst>
          </p:cNvPr>
          <p:cNvSpPr>
            <a:spLocks/>
          </p:cNvSpPr>
          <p:nvPr/>
        </p:nvSpPr>
        <p:spPr bwMode="gray">
          <a:xfrm>
            <a:off x="2083597" y="3904464"/>
            <a:ext cx="2247900" cy="222230"/>
          </a:xfrm>
          <a:custGeom>
            <a:avLst/>
            <a:gdLst/>
            <a:ahLst/>
            <a:cxnLst>
              <a:cxn ang="0">
                <a:pos x="222" y="20"/>
              </a:cxn>
              <a:cxn ang="0">
                <a:pos x="476" y="6"/>
              </a:cxn>
              <a:cxn ang="0">
                <a:pos x="671" y="35"/>
              </a:cxn>
              <a:cxn ang="0">
                <a:pos x="901" y="27"/>
              </a:cxn>
              <a:cxn ang="0">
                <a:pos x="1105" y="7"/>
              </a:cxn>
              <a:cxn ang="0">
                <a:pos x="1351" y="13"/>
              </a:cxn>
              <a:cxn ang="0">
                <a:pos x="1750" y="16"/>
              </a:cxn>
              <a:cxn ang="0">
                <a:pos x="1962" y="33"/>
              </a:cxn>
              <a:cxn ang="0">
                <a:pos x="2433" y="23"/>
              </a:cxn>
              <a:cxn ang="0">
                <a:pos x="2648" y="30"/>
              </a:cxn>
              <a:cxn ang="0">
                <a:pos x="3022" y="30"/>
              </a:cxn>
              <a:cxn ang="0">
                <a:pos x="3305" y="38"/>
              </a:cxn>
              <a:cxn ang="0">
                <a:pos x="3683" y="43"/>
              </a:cxn>
              <a:cxn ang="0">
                <a:pos x="3921" y="44"/>
              </a:cxn>
              <a:cxn ang="0">
                <a:pos x="4152" y="45"/>
              </a:cxn>
              <a:cxn ang="0">
                <a:pos x="4193" y="98"/>
              </a:cxn>
              <a:cxn ang="0">
                <a:pos x="4229" y="146"/>
              </a:cxn>
              <a:cxn ang="0">
                <a:pos x="4183" y="224"/>
              </a:cxn>
              <a:cxn ang="0">
                <a:pos x="4218" y="282"/>
              </a:cxn>
              <a:cxn ang="0">
                <a:pos x="4286" y="348"/>
              </a:cxn>
              <a:cxn ang="0">
                <a:pos x="4353" y="404"/>
              </a:cxn>
              <a:cxn ang="0">
                <a:pos x="4419" y="474"/>
              </a:cxn>
              <a:cxn ang="0">
                <a:pos x="4413" y="546"/>
              </a:cxn>
              <a:cxn ang="0">
                <a:pos x="4443" y="645"/>
              </a:cxn>
              <a:cxn ang="0">
                <a:pos x="4461" y="711"/>
              </a:cxn>
              <a:cxn ang="0">
                <a:pos x="4462" y="811"/>
              </a:cxn>
              <a:cxn ang="0">
                <a:pos x="4483" y="869"/>
              </a:cxn>
              <a:cxn ang="0">
                <a:pos x="4526" y="953"/>
              </a:cxn>
              <a:cxn ang="0">
                <a:pos x="4448" y="999"/>
              </a:cxn>
              <a:cxn ang="0">
                <a:pos x="4203" y="989"/>
              </a:cxn>
              <a:cxn ang="0">
                <a:pos x="3829" y="970"/>
              </a:cxn>
              <a:cxn ang="0">
                <a:pos x="3619" y="991"/>
              </a:cxn>
              <a:cxn ang="0">
                <a:pos x="3434" y="1006"/>
              </a:cxn>
              <a:cxn ang="0">
                <a:pos x="3180" y="1017"/>
              </a:cxn>
              <a:cxn ang="0">
                <a:pos x="2821" y="994"/>
              </a:cxn>
              <a:cxn ang="0">
                <a:pos x="2467" y="999"/>
              </a:cxn>
              <a:cxn ang="0">
                <a:pos x="2091" y="994"/>
              </a:cxn>
              <a:cxn ang="0">
                <a:pos x="1782" y="991"/>
              </a:cxn>
              <a:cxn ang="0">
                <a:pos x="1496" y="977"/>
              </a:cxn>
              <a:cxn ang="0">
                <a:pos x="1284" y="965"/>
              </a:cxn>
              <a:cxn ang="0">
                <a:pos x="907" y="976"/>
              </a:cxn>
              <a:cxn ang="0">
                <a:pos x="483" y="966"/>
              </a:cxn>
              <a:cxn ang="0">
                <a:pos x="297" y="969"/>
              </a:cxn>
              <a:cxn ang="0">
                <a:pos x="285" y="922"/>
              </a:cxn>
              <a:cxn ang="0">
                <a:pos x="364" y="872"/>
              </a:cxn>
              <a:cxn ang="0">
                <a:pos x="324" y="814"/>
              </a:cxn>
              <a:cxn ang="0">
                <a:pos x="286" y="763"/>
              </a:cxn>
              <a:cxn ang="0">
                <a:pos x="289" y="701"/>
              </a:cxn>
              <a:cxn ang="0">
                <a:pos x="103" y="623"/>
              </a:cxn>
              <a:cxn ang="0">
                <a:pos x="158" y="566"/>
              </a:cxn>
              <a:cxn ang="0">
                <a:pos x="116" y="496"/>
              </a:cxn>
              <a:cxn ang="0">
                <a:pos x="74" y="435"/>
              </a:cxn>
              <a:cxn ang="0">
                <a:pos x="100" y="365"/>
              </a:cxn>
              <a:cxn ang="0">
                <a:pos x="87" y="306"/>
              </a:cxn>
              <a:cxn ang="0">
                <a:pos x="13" y="221"/>
              </a:cxn>
              <a:cxn ang="0">
                <a:pos x="21" y="159"/>
              </a:cxn>
              <a:cxn ang="0">
                <a:pos x="0" y="98"/>
              </a:cxn>
              <a:cxn ang="0">
                <a:pos x="28" y="35"/>
              </a:cxn>
            </a:cxnLst>
            <a:rect l="0" t="0" r="r" b="b"/>
            <a:pathLst>
              <a:path w="4537" h="1018">
                <a:moveTo>
                  <a:pt x="71" y="0"/>
                </a:moveTo>
                <a:lnTo>
                  <a:pt x="147" y="13"/>
                </a:lnTo>
                <a:lnTo>
                  <a:pt x="222" y="20"/>
                </a:lnTo>
                <a:lnTo>
                  <a:pt x="315" y="17"/>
                </a:lnTo>
                <a:lnTo>
                  <a:pt x="380" y="6"/>
                </a:lnTo>
                <a:lnTo>
                  <a:pt x="476" y="6"/>
                </a:lnTo>
                <a:lnTo>
                  <a:pt x="547" y="11"/>
                </a:lnTo>
                <a:lnTo>
                  <a:pt x="597" y="30"/>
                </a:lnTo>
                <a:lnTo>
                  <a:pt x="671" y="35"/>
                </a:lnTo>
                <a:lnTo>
                  <a:pt x="760" y="31"/>
                </a:lnTo>
                <a:lnTo>
                  <a:pt x="830" y="26"/>
                </a:lnTo>
                <a:lnTo>
                  <a:pt x="901" y="27"/>
                </a:lnTo>
                <a:lnTo>
                  <a:pt x="996" y="21"/>
                </a:lnTo>
                <a:lnTo>
                  <a:pt x="1034" y="4"/>
                </a:lnTo>
                <a:lnTo>
                  <a:pt x="1105" y="7"/>
                </a:lnTo>
                <a:lnTo>
                  <a:pt x="1203" y="7"/>
                </a:lnTo>
                <a:lnTo>
                  <a:pt x="1274" y="6"/>
                </a:lnTo>
                <a:lnTo>
                  <a:pt x="1351" y="13"/>
                </a:lnTo>
                <a:lnTo>
                  <a:pt x="1511" y="14"/>
                </a:lnTo>
                <a:lnTo>
                  <a:pt x="1651" y="16"/>
                </a:lnTo>
                <a:lnTo>
                  <a:pt x="1750" y="16"/>
                </a:lnTo>
                <a:lnTo>
                  <a:pt x="1818" y="16"/>
                </a:lnTo>
                <a:lnTo>
                  <a:pt x="1891" y="31"/>
                </a:lnTo>
                <a:lnTo>
                  <a:pt x="1962" y="33"/>
                </a:lnTo>
                <a:lnTo>
                  <a:pt x="2103" y="31"/>
                </a:lnTo>
                <a:lnTo>
                  <a:pt x="2242" y="27"/>
                </a:lnTo>
                <a:lnTo>
                  <a:pt x="2433" y="23"/>
                </a:lnTo>
                <a:lnTo>
                  <a:pt x="2503" y="18"/>
                </a:lnTo>
                <a:lnTo>
                  <a:pt x="2574" y="20"/>
                </a:lnTo>
                <a:lnTo>
                  <a:pt x="2648" y="30"/>
                </a:lnTo>
                <a:lnTo>
                  <a:pt x="2740" y="37"/>
                </a:lnTo>
                <a:lnTo>
                  <a:pt x="2878" y="33"/>
                </a:lnTo>
                <a:lnTo>
                  <a:pt x="3022" y="30"/>
                </a:lnTo>
                <a:lnTo>
                  <a:pt x="3160" y="26"/>
                </a:lnTo>
                <a:lnTo>
                  <a:pt x="3231" y="26"/>
                </a:lnTo>
                <a:lnTo>
                  <a:pt x="3305" y="38"/>
                </a:lnTo>
                <a:lnTo>
                  <a:pt x="3403" y="47"/>
                </a:lnTo>
                <a:lnTo>
                  <a:pt x="3594" y="45"/>
                </a:lnTo>
                <a:lnTo>
                  <a:pt x="3683" y="43"/>
                </a:lnTo>
                <a:lnTo>
                  <a:pt x="3752" y="41"/>
                </a:lnTo>
                <a:lnTo>
                  <a:pt x="3847" y="44"/>
                </a:lnTo>
                <a:lnTo>
                  <a:pt x="3921" y="44"/>
                </a:lnTo>
                <a:lnTo>
                  <a:pt x="3989" y="40"/>
                </a:lnTo>
                <a:lnTo>
                  <a:pt x="4084" y="40"/>
                </a:lnTo>
                <a:lnTo>
                  <a:pt x="4152" y="45"/>
                </a:lnTo>
                <a:lnTo>
                  <a:pt x="4204" y="64"/>
                </a:lnTo>
                <a:lnTo>
                  <a:pt x="4215" y="79"/>
                </a:lnTo>
                <a:lnTo>
                  <a:pt x="4193" y="98"/>
                </a:lnTo>
                <a:lnTo>
                  <a:pt x="4173" y="115"/>
                </a:lnTo>
                <a:lnTo>
                  <a:pt x="4198" y="130"/>
                </a:lnTo>
                <a:lnTo>
                  <a:pt x="4229" y="146"/>
                </a:lnTo>
                <a:lnTo>
                  <a:pt x="4211" y="163"/>
                </a:lnTo>
                <a:lnTo>
                  <a:pt x="4173" y="209"/>
                </a:lnTo>
                <a:lnTo>
                  <a:pt x="4183" y="224"/>
                </a:lnTo>
                <a:lnTo>
                  <a:pt x="4210" y="241"/>
                </a:lnTo>
                <a:lnTo>
                  <a:pt x="4214" y="258"/>
                </a:lnTo>
                <a:lnTo>
                  <a:pt x="4218" y="282"/>
                </a:lnTo>
                <a:lnTo>
                  <a:pt x="4232" y="315"/>
                </a:lnTo>
                <a:lnTo>
                  <a:pt x="4235" y="333"/>
                </a:lnTo>
                <a:lnTo>
                  <a:pt x="4286" y="348"/>
                </a:lnTo>
                <a:lnTo>
                  <a:pt x="4342" y="365"/>
                </a:lnTo>
                <a:lnTo>
                  <a:pt x="4348" y="389"/>
                </a:lnTo>
                <a:lnTo>
                  <a:pt x="4353" y="404"/>
                </a:lnTo>
                <a:lnTo>
                  <a:pt x="4335" y="428"/>
                </a:lnTo>
                <a:lnTo>
                  <a:pt x="4339" y="451"/>
                </a:lnTo>
                <a:lnTo>
                  <a:pt x="4419" y="474"/>
                </a:lnTo>
                <a:lnTo>
                  <a:pt x="4452" y="509"/>
                </a:lnTo>
                <a:lnTo>
                  <a:pt x="4433" y="532"/>
                </a:lnTo>
                <a:lnTo>
                  <a:pt x="4413" y="546"/>
                </a:lnTo>
                <a:lnTo>
                  <a:pt x="4395" y="565"/>
                </a:lnTo>
                <a:lnTo>
                  <a:pt x="4431" y="608"/>
                </a:lnTo>
                <a:lnTo>
                  <a:pt x="4443" y="645"/>
                </a:lnTo>
                <a:lnTo>
                  <a:pt x="4447" y="660"/>
                </a:lnTo>
                <a:lnTo>
                  <a:pt x="4456" y="694"/>
                </a:lnTo>
                <a:lnTo>
                  <a:pt x="4461" y="711"/>
                </a:lnTo>
                <a:lnTo>
                  <a:pt x="4473" y="756"/>
                </a:lnTo>
                <a:lnTo>
                  <a:pt x="4452" y="772"/>
                </a:lnTo>
                <a:lnTo>
                  <a:pt x="4462" y="811"/>
                </a:lnTo>
                <a:lnTo>
                  <a:pt x="4472" y="828"/>
                </a:lnTo>
                <a:lnTo>
                  <a:pt x="4498" y="851"/>
                </a:lnTo>
                <a:lnTo>
                  <a:pt x="4483" y="869"/>
                </a:lnTo>
                <a:lnTo>
                  <a:pt x="4487" y="885"/>
                </a:lnTo>
                <a:lnTo>
                  <a:pt x="4494" y="908"/>
                </a:lnTo>
                <a:lnTo>
                  <a:pt x="4526" y="953"/>
                </a:lnTo>
                <a:lnTo>
                  <a:pt x="4536" y="976"/>
                </a:lnTo>
                <a:lnTo>
                  <a:pt x="4519" y="991"/>
                </a:lnTo>
                <a:lnTo>
                  <a:pt x="4448" y="999"/>
                </a:lnTo>
                <a:lnTo>
                  <a:pt x="4380" y="1013"/>
                </a:lnTo>
                <a:lnTo>
                  <a:pt x="4279" y="1001"/>
                </a:lnTo>
                <a:lnTo>
                  <a:pt x="4203" y="989"/>
                </a:lnTo>
                <a:lnTo>
                  <a:pt x="4062" y="979"/>
                </a:lnTo>
                <a:lnTo>
                  <a:pt x="3990" y="972"/>
                </a:lnTo>
                <a:lnTo>
                  <a:pt x="3829" y="970"/>
                </a:lnTo>
                <a:lnTo>
                  <a:pt x="3762" y="974"/>
                </a:lnTo>
                <a:lnTo>
                  <a:pt x="3690" y="984"/>
                </a:lnTo>
                <a:lnTo>
                  <a:pt x="3619" y="991"/>
                </a:lnTo>
                <a:lnTo>
                  <a:pt x="3577" y="1006"/>
                </a:lnTo>
                <a:lnTo>
                  <a:pt x="3508" y="1013"/>
                </a:lnTo>
                <a:lnTo>
                  <a:pt x="3434" y="1006"/>
                </a:lnTo>
                <a:lnTo>
                  <a:pt x="3365" y="999"/>
                </a:lnTo>
                <a:lnTo>
                  <a:pt x="3266" y="1004"/>
                </a:lnTo>
                <a:lnTo>
                  <a:pt x="3180" y="1017"/>
                </a:lnTo>
                <a:lnTo>
                  <a:pt x="3109" y="1014"/>
                </a:lnTo>
                <a:lnTo>
                  <a:pt x="3010" y="1008"/>
                </a:lnTo>
                <a:lnTo>
                  <a:pt x="2821" y="994"/>
                </a:lnTo>
                <a:lnTo>
                  <a:pt x="2630" y="991"/>
                </a:lnTo>
                <a:lnTo>
                  <a:pt x="2562" y="991"/>
                </a:lnTo>
                <a:lnTo>
                  <a:pt x="2467" y="999"/>
                </a:lnTo>
                <a:lnTo>
                  <a:pt x="2299" y="996"/>
                </a:lnTo>
                <a:lnTo>
                  <a:pt x="2160" y="994"/>
                </a:lnTo>
                <a:lnTo>
                  <a:pt x="2091" y="994"/>
                </a:lnTo>
                <a:lnTo>
                  <a:pt x="1949" y="991"/>
                </a:lnTo>
                <a:lnTo>
                  <a:pt x="1853" y="993"/>
                </a:lnTo>
                <a:lnTo>
                  <a:pt x="1782" y="991"/>
                </a:lnTo>
                <a:lnTo>
                  <a:pt x="1642" y="990"/>
                </a:lnTo>
                <a:lnTo>
                  <a:pt x="1570" y="979"/>
                </a:lnTo>
                <a:lnTo>
                  <a:pt x="1496" y="977"/>
                </a:lnTo>
                <a:lnTo>
                  <a:pt x="1432" y="987"/>
                </a:lnTo>
                <a:lnTo>
                  <a:pt x="1334" y="984"/>
                </a:lnTo>
                <a:lnTo>
                  <a:pt x="1284" y="965"/>
                </a:lnTo>
                <a:lnTo>
                  <a:pt x="1214" y="974"/>
                </a:lnTo>
                <a:lnTo>
                  <a:pt x="1051" y="976"/>
                </a:lnTo>
                <a:lnTo>
                  <a:pt x="907" y="976"/>
                </a:lnTo>
                <a:lnTo>
                  <a:pt x="770" y="982"/>
                </a:lnTo>
                <a:lnTo>
                  <a:pt x="679" y="973"/>
                </a:lnTo>
                <a:lnTo>
                  <a:pt x="483" y="966"/>
                </a:lnTo>
                <a:lnTo>
                  <a:pt x="414" y="970"/>
                </a:lnTo>
                <a:lnTo>
                  <a:pt x="350" y="987"/>
                </a:lnTo>
                <a:lnTo>
                  <a:pt x="297" y="969"/>
                </a:lnTo>
                <a:lnTo>
                  <a:pt x="268" y="953"/>
                </a:lnTo>
                <a:lnTo>
                  <a:pt x="262" y="938"/>
                </a:lnTo>
                <a:lnTo>
                  <a:pt x="285" y="922"/>
                </a:lnTo>
                <a:lnTo>
                  <a:pt x="349" y="904"/>
                </a:lnTo>
                <a:lnTo>
                  <a:pt x="368" y="888"/>
                </a:lnTo>
                <a:lnTo>
                  <a:pt x="364" y="872"/>
                </a:lnTo>
                <a:lnTo>
                  <a:pt x="335" y="854"/>
                </a:lnTo>
                <a:lnTo>
                  <a:pt x="332" y="831"/>
                </a:lnTo>
                <a:lnTo>
                  <a:pt x="324" y="814"/>
                </a:lnTo>
                <a:lnTo>
                  <a:pt x="320" y="799"/>
                </a:lnTo>
                <a:lnTo>
                  <a:pt x="314" y="780"/>
                </a:lnTo>
                <a:lnTo>
                  <a:pt x="286" y="763"/>
                </a:lnTo>
                <a:lnTo>
                  <a:pt x="280" y="739"/>
                </a:lnTo>
                <a:lnTo>
                  <a:pt x="299" y="725"/>
                </a:lnTo>
                <a:lnTo>
                  <a:pt x="289" y="701"/>
                </a:lnTo>
                <a:lnTo>
                  <a:pt x="135" y="657"/>
                </a:lnTo>
                <a:lnTo>
                  <a:pt x="112" y="641"/>
                </a:lnTo>
                <a:lnTo>
                  <a:pt x="103" y="623"/>
                </a:lnTo>
                <a:lnTo>
                  <a:pt x="123" y="606"/>
                </a:lnTo>
                <a:lnTo>
                  <a:pt x="165" y="587"/>
                </a:lnTo>
                <a:lnTo>
                  <a:pt x="158" y="566"/>
                </a:lnTo>
                <a:lnTo>
                  <a:pt x="149" y="543"/>
                </a:lnTo>
                <a:lnTo>
                  <a:pt x="144" y="522"/>
                </a:lnTo>
                <a:lnTo>
                  <a:pt x="116" y="496"/>
                </a:lnTo>
                <a:lnTo>
                  <a:pt x="109" y="477"/>
                </a:lnTo>
                <a:lnTo>
                  <a:pt x="78" y="452"/>
                </a:lnTo>
                <a:lnTo>
                  <a:pt x="74" y="435"/>
                </a:lnTo>
                <a:lnTo>
                  <a:pt x="85" y="396"/>
                </a:lnTo>
                <a:lnTo>
                  <a:pt x="106" y="380"/>
                </a:lnTo>
                <a:lnTo>
                  <a:pt x="100" y="365"/>
                </a:lnTo>
                <a:lnTo>
                  <a:pt x="98" y="345"/>
                </a:lnTo>
                <a:lnTo>
                  <a:pt x="93" y="328"/>
                </a:lnTo>
                <a:lnTo>
                  <a:pt x="87" y="306"/>
                </a:lnTo>
                <a:lnTo>
                  <a:pt x="47" y="261"/>
                </a:lnTo>
                <a:lnTo>
                  <a:pt x="20" y="238"/>
                </a:lnTo>
                <a:lnTo>
                  <a:pt x="13" y="221"/>
                </a:lnTo>
                <a:lnTo>
                  <a:pt x="8" y="199"/>
                </a:lnTo>
                <a:lnTo>
                  <a:pt x="32" y="182"/>
                </a:lnTo>
                <a:lnTo>
                  <a:pt x="21" y="159"/>
                </a:lnTo>
                <a:lnTo>
                  <a:pt x="10" y="136"/>
                </a:lnTo>
                <a:lnTo>
                  <a:pt x="10" y="122"/>
                </a:lnTo>
                <a:lnTo>
                  <a:pt x="0" y="98"/>
                </a:lnTo>
                <a:lnTo>
                  <a:pt x="22" y="77"/>
                </a:lnTo>
                <a:lnTo>
                  <a:pt x="15" y="58"/>
                </a:lnTo>
                <a:lnTo>
                  <a:pt x="28" y="35"/>
                </a:lnTo>
                <a:lnTo>
                  <a:pt x="7" y="17"/>
                </a:lnTo>
                <a:lnTo>
                  <a:pt x="71" y="0"/>
                </a:lnTo>
              </a:path>
            </a:pathLst>
          </a:custGeom>
          <a:solidFill>
            <a:schemeClr val="accent1"/>
          </a:solidFill>
          <a:ln w="9525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9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Gold Produced (kgs)</a:t>
            </a:r>
            <a:endParaRPr kumimoji="0" lang="en-US" sz="9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Freeform 3">
            <a:extLst>
              <a:ext uri="{FF2B5EF4-FFF2-40B4-BE49-F238E27FC236}">
                <a16:creationId xmlns:a16="http://schemas.microsoft.com/office/drawing/2014/main" id="{91DD470C-7609-1514-D143-94A8C326DDED}"/>
              </a:ext>
            </a:extLst>
          </p:cNvPr>
          <p:cNvSpPr>
            <a:spLocks/>
          </p:cNvSpPr>
          <p:nvPr/>
        </p:nvSpPr>
        <p:spPr bwMode="gray">
          <a:xfrm>
            <a:off x="4579583" y="3904464"/>
            <a:ext cx="2247900" cy="222230"/>
          </a:xfrm>
          <a:custGeom>
            <a:avLst/>
            <a:gdLst/>
            <a:ahLst/>
            <a:cxnLst>
              <a:cxn ang="0">
                <a:pos x="222" y="20"/>
              </a:cxn>
              <a:cxn ang="0">
                <a:pos x="476" y="6"/>
              </a:cxn>
              <a:cxn ang="0">
                <a:pos x="671" y="35"/>
              </a:cxn>
              <a:cxn ang="0">
                <a:pos x="901" y="27"/>
              </a:cxn>
              <a:cxn ang="0">
                <a:pos x="1105" y="7"/>
              </a:cxn>
              <a:cxn ang="0">
                <a:pos x="1351" y="13"/>
              </a:cxn>
              <a:cxn ang="0">
                <a:pos x="1750" y="16"/>
              </a:cxn>
              <a:cxn ang="0">
                <a:pos x="1962" y="33"/>
              </a:cxn>
              <a:cxn ang="0">
                <a:pos x="2433" y="23"/>
              </a:cxn>
              <a:cxn ang="0">
                <a:pos x="2648" y="30"/>
              </a:cxn>
              <a:cxn ang="0">
                <a:pos x="3022" y="30"/>
              </a:cxn>
              <a:cxn ang="0">
                <a:pos x="3305" y="38"/>
              </a:cxn>
              <a:cxn ang="0">
                <a:pos x="3683" y="43"/>
              </a:cxn>
              <a:cxn ang="0">
                <a:pos x="3921" y="44"/>
              </a:cxn>
              <a:cxn ang="0">
                <a:pos x="4152" y="45"/>
              </a:cxn>
              <a:cxn ang="0">
                <a:pos x="4193" y="98"/>
              </a:cxn>
              <a:cxn ang="0">
                <a:pos x="4229" y="146"/>
              </a:cxn>
              <a:cxn ang="0">
                <a:pos x="4183" y="224"/>
              </a:cxn>
              <a:cxn ang="0">
                <a:pos x="4218" y="282"/>
              </a:cxn>
              <a:cxn ang="0">
                <a:pos x="4286" y="348"/>
              </a:cxn>
              <a:cxn ang="0">
                <a:pos x="4353" y="404"/>
              </a:cxn>
              <a:cxn ang="0">
                <a:pos x="4419" y="474"/>
              </a:cxn>
              <a:cxn ang="0">
                <a:pos x="4413" y="546"/>
              </a:cxn>
              <a:cxn ang="0">
                <a:pos x="4443" y="645"/>
              </a:cxn>
              <a:cxn ang="0">
                <a:pos x="4461" y="711"/>
              </a:cxn>
              <a:cxn ang="0">
                <a:pos x="4462" y="811"/>
              </a:cxn>
              <a:cxn ang="0">
                <a:pos x="4483" y="869"/>
              </a:cxn>
              <a:cxn ang="0">
                <a:pos x="4526" y="953"/>
              </a:cxn>
              <a:cxn ang="0">
                <a:pos x="4448" y="999"/>
              </a:cxn>
              <a:cxn ang="0">
                <a:pos x="4203" y="989"/>
              </a:cxn>
              <a:cxn ang="0">
                <a:pos x="3829" y="970"/>
              </a:cxn>
              <a:cxn ang="0">
                <a:pos x="3619" y="991"/>
              </a:cxn>
              <a:cxn ang="0">
                <a:pos x="3434" y="1006"/>
              </a:cxn>
              <a:cxn ang="0">
                <a:pos x="3180" y="1017"/>
              </a:cxn>
              <a:cxn ang="0">
                <a:pos x="2821" y="994"/>
              </a:cxn>
              <a:cxn ang="0">
                <a:pos x="2467" y="999"/>
              </a:cxn>
              <a:cxn ang="0">
                <a:pos x="2091" y="994"/>
              </a:cxn>
              <a:cxn ang="0">
                <a:pos x="1782" y="991"/>
              </a:cxn>
              <a:cxn ang="0">
                <a:pos x="1496" y="977"/>
              </a:cxn>
              <a:cxn ang="0">
                <a:pos x="1284" y="965"/>
              </a:cxn>
              <a:cxn ang="0">
                <a:pos x="907" y="976"/>
              </a:cxn>
              <a:cxn ang="0">
                <a:pos x="483" y="966"/>
              </a:cxn>
              <a:cxn ang="0">
                <a:pos x="297" y="969"/>
              </a:cxn>
              <a:cxn ang="0">
                <a:pos x="285" y="922"/>
              </a:cxn>
              <a:cxn ang="0">
                <a:pos x="364" y="872"/>
              </a:cxn>
              <a:cxn ang="0">
                <a:pos x="324" y="814"/>
              </a:cxn>
              <a:cxn ang="0">
                <a:pos x="286" y="763"/>
              </a:cxn>
              <a:cxn ang="0">
                <a:pos x="289" y="701"/>
              </a:cxn>
              <a:cxn ang="0">
                <a:pos x="103" y="623"/>
              </a:cxn>
              <a:cxn ang="0">
                <a:pos x="158" y="566"/>
              </a:cxn>
              <a:cxn ang="0">
                <a:pos x="116" y="496"/>
              </a:cxn>
              <a:cxn ang="0">
                <a:pos x="74" y="435"/>
              </a:cxn>
              <a:cxn ang="0">
                <a:pos x="100" y="365"/>
              </a:cxn>
              <a:cxn ang="0">
                <a:pos x="87" y="306"/>
              </a:cxn>
              <a:cxn ang="0">
                <a:pos x="13" y="221"/>
              </a:cxn>
              <a:cxn ang="0">
                <a:pos x="21" y="159"/>
              </a:cxn>
              <a:cxn ang="0">
                <a:pos x="0" y="98"/>
              </a:cxn>
              <a:cxn ang="0">
                <a:pos x="28" y="35"/>
              </a:cxn>
            </a:cxnLst>
            <a:rect l="0" t="0" r="r" b="b"/>
            <a:pathLst>
              <a:path w="4537" h="1018">
                <a:moveTo>
                  <a:pt x="71" y="0"/>
                </a:moveTo>
                <a:lnTo>
                  <a:pt x="147" y="13"/>
                </a:lnTo>
                <a:lnTo>
                  <a:pt x="222" y="20"/>
                </a:lnTo>
                <a:lnTo>
                  <a:pt x="315" y="17"/>
                </a:lnTo>
                <a:lnTo>
                  <a:pt x="380" y="6"/>
                </a:lnTo>
                <a:lnTo>
                  <a:pt x="476" y="6"/>
                </a:lnTo>
                <a:lnTo>
                  <a:pt x="547" y="11"/>
                </a:lnTo>
                <a:lnTo>
                  <a:pt x="597" y="30"/>
                </a:lnTo>
                <a:lnTo>
                  <a:pt x="671" y="35"/>
                </a:lnTo>
                <a:lnTo>
                  <a:pt x="760" y="31"/>
                </a:lnTo>
                <a:lnTo>
                  <a:pt x="830" y="26"/>
                </a:lnTo>
                <a:lnTo>
                  <a:pt x="901" y="27"/>
                </a:lnTo>
                <a:lnTo>
                  <a:pt x="996" y="21"/>
                </a:lnTo>
                <a:lnTo>
                  <a:pt x="1034" y="4"/>
                </a:lnTo>
                <a:lnTo>
                  <a:pt x="1105" y="7"/>
                </a:lnTo>
                <a:lnTo>
                  <a:pt x="1203" y="7"/>
                </a:lnTo>
                <a:lnTo>
                  <a:pt x="1274" y="6"/>
                </a:lnTo>
                <a:lnTo>
                  <a:pt x="1351" y="13"/>
                </a:lnTo>
                <a:lnTo>
                  <a:pt x="1511" y="14"/>
                </a:lnTo>
                <a:lnTo>
                  <a:pt x="1651" y="16"/>
                </a:lnTo>
                <a:lnTo>
                  <a:pt x="1750" y="16"/>
                </a:lnTo>
                <a:lnTo>
                  <a:pt x="1818" y="16"/>
                </a:lnTo>
                <a:lnTo>
                  <a:pt x="1891" y="31"/>
                </a:lnTo>
                <a:lnTo>
                  <a:pt x="1962" y="33"/>
                </a:lnTo>
                <a:lnTo>
                  <a:pt x="2103" y="31"/>
                </a:lnTo>
                <a:lnTo>
                  <a:pt x="2242" y="27"/>
                </a:lnTo>
                <a:lnTo>
                  <a:pt x="2433" y="23"/>
                </a:lnTo>
                <a:lnTo>
                  <a:pt x="2503" y="18"/>
                </a:lnTo>
                <a:lnTo>
                  <a:pt x="2574" y="20"/>
                </a:lnTo>
                <a:lnTo>
                  <a:pt x="2648" y="30"/>
                </a:lnTo>
                <a:lnTo>
                  <a:pt x="2740" y="37"/>
                </a:lnTo>
                <a:lnTo>
                  <a:pt x="2878" y="33"/>
                </a:lnTo>
                <a:lnTo>
                  <a:pt x="3022" y="30"/>
                </a:lnTo>
                <a:lnTo>
                  <a:pt x="3160" y="26"/>
                </a:lnTo>
                <a:lnTo>
                  <a:pt x="3231" y="26"/>
                </a:lnTo>
                <a:lnTo>
                  <a:pt x="3305" y="38"/>
                </a:lnTo>
                <a:lnTo>
                  <a:pt x="3403" y="47"/>
                </a:lnTo>
                <a:lnTo>
                  <a:pt x="3594" y="45"/>
                </a:lnTo>
                <a:lnTo>
                  <a:pt x="3683" y="43"/>
                </a:lnTo>
                <a:lnTo>
                  <a:pt x="3752" y="41"/>
                </a:lnTo>
                <a:lnTo>
                  <a:pt x="3847" y="44"/>
                </a:lnTo>
                <a:lnTo>
                  <a:pt x="3921" y="44"/>
                </a:lnTo>
                <a:lnTo>
                  <a:pt x="3989" y="40"/>
                </a:lnTo>
                <a:lnTo>
                  <a:pt x="4084" y="40"/>
                </a:lnTo>
                <a:lnTo>
                  <a:pt x="4152" y="45"/>
                </a:lnTo>
                <a:lnTo>
                  <a:pt x="4204" y="64"/>
                </a:lnTo>
                <a:lnTo>
                  <a:pt x="4215" y="79"/>
                </a:lnTo>
                <a:lnTo>
                  <a:pt x="4193" y="98"/>
                </a:lnTo>
                <a:lnTo>
                  <a:pt x="4173" y="115"/>
                </a:lnTo>
                <a:lnTo>
                  <a:pt x="4198" y="130"/>
                </a:lnTo>
                <a:lnTo>
                  <a:pt x="4229" y="146"/>
                </a:lnTo>
                <a:lnTo>
                  <a:pt x="4211" y="163"/>
                </a:lnTo>
                <a:lnTo>
                  <a:pt x="4173" y="209"/>
                </a:lnTo>
                <a:lnTo>
                  <a:pt x="4183" y="224"/>
                </a:lnTo>
                <a:lnTo>
                  <a:pt x="4210" y="241"/>
                </a:lnTo>
                <a:lnTo>
                  <a:pt x="4214" y="258"/>
                </a:lnTo>
                <a:lnTo>
                  <a:pt x="4218" y="282"/>
                </a:lnTo>
                <a:lnTo>
                  <a:pt x="4232" y="315"/>
                </a:lnTo>
                <a:lnTo>
                  <a:pt x="4235" y="333"/>
                </a:lnTo>
                <a:lnTo>
                  <a:pt x="4286" y="348"/>
                </a:lnTo>
                <a:lnTo>
                  <a:pt x="4342" y="365"/>
                </a:lnTo>
                <a:lnTo>
                  <a:pt x="4348" y="389"/>
                </a:lnTo>
                <a:lnTo>
                  <a:pt x="4353" y="404"/>
                </a:lnTo>
                <a:lnTo>
                  <a:pt x="4335" y="428"/>
                </a:lnTo>
                <a:lnTo>
                  <a:pt x="4339" y="451"/>
                </a:lnTo>
                <a:lnTo>
                  <a:pt x="4419" y="474"/>
                </a:lnTo>
                <a:lnTo>
                  <a:pt x="4452" y="509"/>
                </a:lnTo>
                <a:lnTo>
                  <a:pt x="4433" y="532"/>
                </a:lnTo>
                <a:lnTo>
                  <a:pt x="4413" y="546"/>
                </a:lnTo>
                <a:lnTo>
                  <a:pt x="4395" y="565"/>
                </a:lnTo>
                <a:lnTo>
                  <a:pt x="4431" y="608"/>
                </a:lnTo>
                <a:lnTo>
                  <a:pt x="4443" y="645"/>
                </a:lnTo>
                <a:lnTo>
                  <a:pt x="4447" y="660"/>
                </a:lnTo>
                <a:lnTo>
                  <a:pt x="4456" y="694"/>
                </a:lnTo>
                <a:lnTo>
                  <a:pt x="4461" y="711"/>
                </a:lnTo>
                <a:lnTo>
                  <a:pt x="4473" y="756"/>
                </a:lnTo>
                <a:lnTo>
                  <a:pt x="4452" y="772"/>
                </a:lnTo>
                <a:lnTo>
                  <a:pt x="4462" y="811"/>
                </a:lnTo>
                <a:lnTo>
                  <a:pt x="4472" y="828"/>
                </a:lnTo>
                <a:lnTo>
                  <a:pt x="4498" y="851"/>
                </a:lnTo>
                <a:lnTo>
                  <a:pt x="4483" y="869"/>
                </a:lnTo>
                <a:lnTo>
                  <a:pt x="4487" y="885"/>
                </a:lnTo>
                <a:lnTo>
                  <a:pt x="4494" y="908"/>
                </a:lnTo>
                <a:lnTo>
                  <a:pt x="4526" y="953"/>
                </a:lnTo>
                <a:lnTo>
                  <a:pt x="4536" y="976"/>
                </a:lnTo>
                <a:lnTo>
                  <a:pt x="4519" y="991"/>
                </a:lnTo>
                <a:lnTo>
                  <a:pt x="4448" y="999"/>
                </a:lnTo>
                <a:lnTo>
                  <a:pt x="4380" y="1013"/>
                </a:lnTo>
                <a:lnTo>
                  <a:pt x="4279" y="1001"/>
                </a:lnTo>
                <a:lnTo>
                  <a:pt x="4203" y="989"/>
                </a:lnTo>
                <a:lnTo>
                  <a:pt x="4062" y="979"/>
                </a:lnTo>
                <a:lnTo>
                  <a:pt x="3990" y="972"/>
                </a:lnTo>
                <a:lnTo>
                  <a:pt x="3829" y="970"/>
                </a:lnTo>
                <a:lnTo>
                  <a:pt x="3762" y="974"/>
                </a:lnTo>
                <a:lnTo>
                  <a:pt x="3690" y="984"/>
                </a:lnTo>
                <a:lnTo>
                  <a:pt x="3619" y="991"/>
                </a:lnTo>
                <a:lnTo>
                  <a:pt x="3577" y="1006"/>
                </a:lnTo>
                <a:lnTo>
                  <a:pt x="3508" y="1013"/>
                </a:lnTo>
                <a:lnTo>
                  <a:pt x="3434" y="1006"/>
                </a:lnTo>
                <a:lnTo>
                  <a:pt x="3365" y="999"/>
                </a:lnTo>
                <a:lnTo>
                  <a:pt x="3266" y="1004"/>
                </a:lnTo>
                <a:lnTo>
                  <a:pt x="3180" y="1017"/>
                </a:lnTo>
                <a:lnTo>
                  <a:pt x="3109" y="1014"/>
                </a:lnTo>
                <a:lnTo>
                  <a:pt x="3010" y="1008"/>
                </a:lnTo>
                <a:lnTo>
                  <a:pt x="2821" y="994"/>
                </a:lnTo>
                <a:lnTo>
                  <a:pt x="2630" y="991"/>
                </a:lnTo>
                <a:lnTo>
                  <a:pt x="2562" y="991"/>
                </a:lnTo>
                <a:lnTo>
                  <a:pt x="2467" y="999"/>
                </a:lnTo>
                <a:lnTo>
                  <a:pt x="2299" y="996"/>
                </a:lnTo>
                <a:lnTo>
                  <a:pt x="2160" y="994"/>
                </a:lnTo>
                <a:lnTo>
                  <a:pt x="2091" y="994"/>
                </a:lnTo>
                <a:lnTo>
                  <a:pt x="1949" y="991"/>
                </a:lnTo>
                <a:lnTo>
                  <a:pt x="1853" y="993"/>
                </a:lnTo>
                <a:lnTo>
                  <a:pt x="1782" y="991"/>
                </a:lnTo>
                <a:lnTo>
                  <a:pt x="1642" y="990"/>
                </a:lnTo>
                <a:lnTo>
                  <a:pt x="1570" y="979"/>
                </a:lnTo>
                <a:lnTo>
                  <a:pt x="1496" y="977"/>
                </a:lnTo>
                <a:lnTo>
                  <a:pt x="1432" y="987"/>
                </a:lnTo>
                <a:lnTo>
                  <a:pt x="1334" y="984"/>
                </a:lnTo>
                <a:lnTo>
                  <a:pt x="1284" y="965"/>
                </a:lnTo>
                <a:lnTo>
                  <a:pt x="1214" y="974"/>
                </a:lnTo>
                <a:lnTo>
                  <a:pt x="1051" y="976"/>
                </a:lnTo>
                <a:lnTo>
                  <a:pt x="907" y="976"/>
                </a:lnTo>
                <a:lnTo>
                  <a:pt x="770" y="982"/>
                </a:lnTo>
                <a:lnTo>
                  <a:pt x="679" y="973"/>
                </a:lnTo>
                <a:lnTo>
                  <a:pt x="483" y="966"/>
                </a:lnTo>
                <a:lnTo>
                  <a:pt x="414" y="970"/>
                </a:lnTo>
                <a:lnTo>
                  <a:pt x="350" y="987"/>
                </a:lnTo>
                <a:lnTo>
                  <a:pt x="297" y="969"/>
                </a:lnTo>
                <a:lnTo>
                  <a:pt x="268" y="953"/>
                </a:lnTo>
                <a:lnTo>
                  <a:pt x="262" y="938"/>
                </a:lnTo>
                <a:lnTo>
                  <a:pt x="285" y="922"/>
                </a:lnTo>
                <a:lnTo>
                  <a:pt x="349" y="904"/>
                </a:lnTo>
                <a:lnTo>
                  <a:pt x="368" y="888"/>
                </a:lnTo>
                <a:lnTo>
                  <a:pt x="364" y="872"/>
                </a:lnTo>
                <a:lnTo>
                  <a:pt x="335" y="854"/>
                </a:lnTo>
                <a:lnTo>
                  <a:pt x="332" y="831"/>
                </a:lnTo>
                <a:lnTo>
                  <a:pt x="324" y="814"/>
                </a:lnTo>
                <a:lnTo>
                  <a:pt x="320" y="799"/>
                </a:lnTo>
                <a:lnTo>
                  <a:pt x="314" y="780"/>
                </a:lnTo>
                <a:lnTo>
                  <a:pt x="286" y="763"/>
                </a:lnTo>
                <a:lnTo>
                  <a:pt x="280" y="739"/>
                </a:lnTo>
                <a:lnTo>
                  <a:pt x="299" y="725"/>
                </a:lnTo>
                <a:lnTo>
                  <a:pt x="289" y="701"/>
                </a:lnTo>
                <a:lnTo>
                  <a:pt x="135" y="657"/>
                </a:lnTo>
                <a:lnTo>
                  <a:pt x="112" y="641"/>
                </a:lnTo>
                <a:lnTo>
                  <a:pt x="103" y="623"/>
                </a:lnTo>
                <a:lnTo>
                  <a:pt x="123" y="606"/>
                </a:lnTo>
                <a:lnTo>
                  <a:pt x="165" y="587"/>
                </a:lnTo>
                <a:lnTo>
                  <a:pt x="158" y="566"/>
                </a:lnTo>
                <a:lnTo>
                  <a:pt x="149" y="543"/>
                </a:lnTo>
                <a:lnTo>
                  <a:pt x="144" y="522"/>
                </a:lnTo>
                <a:lnTo>
                  <a:pt x="116" y="496"/>
                </a:lnTo>
                <a:lnTo>
                  <a:pt x="109" y="477"/>
                </a:lnTo>
                <a:lnTo>
                  <a:pt x="78" y="452"/>
                </a:lnTo>
                <a:lnTo>
                  <a:pt x="74" y="435"/>
                </a:lnTo>
                <a:lnTo>
                  <a:pt x="85" y="396"/>
                </a:lnTo>
                <a:lnTo>
                  <a:pt x="106" y="380"/>
                </a:lnTo>
                <a:lnTo>
                  <a:pt x="100" y="365"/>
                </a:lnTo>
                <a:lnTo>
                  <a:pt x="98" y="345"/>
                </a:lnTo>
                <a:lnTo>
                  <a:pt x="93" y="328"/>
                </a:lnTo>
                <a:lnTo>
                  <a:pt x="87" y="306"/>
                </a:lnTo>
                <a:lnTo>
                  <a:pt x="47" y="261"/>
                </a:lnTo>
                <a:lnTo>
                  <a:pt x="20" y="238"/>
                </a:lnTo>
                <a:lnTo>
                  <a:pt x="13" y="221"/>
                </a:lnTo>
                <a:lnTo>
                  <a:pt x="8" y="199"/>
                </a:lnTo>
                <a:lnTo>
                  <a:pt x="32" y="182"/>
                </a:lnTo>
                <a:lnTo>
                  <a:pt x="21" y="159"/>
                </a:lnTo>
                <a:lnTo>
                  <a:pt x="10" y="136"/>
                </a:lnTo>
                <a:lnTo>
                  <a:pt x="10" y="122"/>
                </a:lnTo>
                <a:lnTo>
                  <a:pt x="0" y="98"/>
                </a:lnTo>
                <a:lnTo>
                  <a:pt x="22" y="77"/>
                </a:lnTo>
                <a:lnTo>
                  <a:pt x="15" y="58"/>
                </a:lnTo>
                <a:lnTo>
                  <a:pt x="28" y="35"/>
                </a:lnTo>
                <a:lnTo>
                  <a:pt x="7" y="17"/>
                </a:lnTo>
                <a:lnTo>
                  <a:pt x="71" y="0"/>
                </a:lnTo>
              </a:path>
            </a:pathLst>
          </a:custGeom>
          <a:solidFill>
            <a:schemeClr val="accent1"/>
          </a:solidFill>
          <a:ln w="9525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9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Recovered Grade (g/t)</a:t>
            </a:r>
            <a:endParaRPr kumimoji="0" lang="en-US" sz="9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Freeform 3">
            <a:extLst>
              <a:ext uri="{FF2B5EF4-FFF2-40B4-BE49-F238E27FC236}">
                <a16:creationId xmlns:a16="http://schemas.microsoft.com/office/drawing/2014/main" id="{C7D519E5-4173-E1FC-FD49-6895D88EAC8C}"/>
              </a:ext>
            </a:extLst>
          </p:cNvPr>
          <p:cNvSpPr>
            <a:spLocks/>
          </p:cNvSpPr>
          <p:nvPr/>
        </p:nvSpPr>
        <p:spPr bwMode="gray">
          <a:xfrm>
            <a:off x="7145520" y="3901512"/>
            <a:ext cx="2247900" cy="222230"/>
          </a:xfrm>
          <a:custGeom>
            <a:avLst/>
            <a:gdLst/>
            <a:ahLst/>
            <a:cxnLst>
              <a:cxn ang="0">
                <a:pos x="222" y="20"/>
              </a:cxn>
              <a:cxn ang="0">
                <a:pos x="476" y="6"/>
              </a:cxn>
              <a:cxn ang="0">
                <a:pos x="671" y="35"/>
              </a:cxn>
              <a:cxn ang="0">
                <a:pos x="901" y="27"/>
              </a:cxn>
              <a:cxn ang="0">
                <a:pos x="1105" y="7"/>
              </a:cxn>
              <a:cxn ang="0">
                <a:pos x="1351" y="13"/>
              </a:cxn>
              <a:cxn ang="0">
                <a:pos x="1750" y="16"/>
              </a:cxn>
              <a:cxn ang="0">
                <a:pos x="1962" y="33"/>
              </a:cxn>
              <a:cxn ang="0">
                <a:pos x="2433" y="23"/>
              </a:cxn>
              <a:cxn ang="0">
                <a:pos x="2648" y="30"/>
              </a:cxn>
              <a:cxn ang="0">
                <a:pos x="3022" y="30"/>
              </a:cxn>
              <a:cxn ang="0">
                <a:pos x="3305" y="38"/>
              </a:cxn>
              <a:cxn ang="0">
                <a:pos x="3683" y="43"/>
              </a:cxn>
              <a:cxn ang="0">
                <a:pos x="3921" y="44"/>
              </a:cxn>
              <a:cxn ang="0">
                <a:pos x="4152" y="45"/>
              </a:cxn>
              <a:cxn ang="0">
                <a:pos x="4193" y="98"/>
              </a:cxn>
              <a:cxn ang="0">
                <a:pos x="4229" y="146"/>
              </a:cxn>
              <a:cxn ang="0">
                <a:pos x="4183" y="224"/>
              </a:cxn>
              <a:cxn ang="0">
                <a:pos x="4218" y="282"/>
              </a:cxn>
              <a:cxn ang="0">
                <a:pos x="4286" y="348"/>
              </a:cxn>
              <a:cxn ang="0">
                <a:pos x="4353" y="404"/>
              </a:cxn>
              <a:cxn ang="0">
                <a:pos x="4419" y="474"/>
              </a:cxn>
              <a:cxn ang="0">
                <a:pos x="4413" y="546"/>
              </a:cxn>
              <a:cxn ang="0">
                <a:pos x="4443" y="645"/>
              </a:cxn>
              <a:cxn ang="0">
                <a:pos x="4461" y="711"/>
              </a:cxn>
              <a:cxn ang="0">
                <a:pos x="4462" y="811"/>
              </a:cxn>
              <a:cxn ang="0">
                <a:pos x="4483" y="869"/>
              </a:cxn>
              <a:cxn ang="0">
                <a:pos x="4526" y="953"/>
              </a:cxn>
              <a:cxn ang="0">
                <a:pos x="4448" y="999"/>
              </a:cxn>
              <a:cxn ang="0">
                <a:pos x="4203" y="989"/>
              </a:cxn>
              <a:cxn ang="0">
                <a:pos x="3829" y="970"/>
              </a:cxn>
              <a:cxn ang="0">
                <a:pos x="3619" y="991"/>
              </a:cxn>
              <a:cxn ang="0">
                <a:pos x="3434" y="1006"/>
              </a:cxn>
              <a:cxn ang="0">
                <a:pos x="3180" y="1017"/>
              </a:cxn>
              <a:cxn ang="0">
                <a:pos x="2821" y="994"/>
              </a:cxn>
              <a:cxn ang="0">
                <a:pos x="2467" y="999"/>
              </a:cxn>
              <a:cxn ang="0">
                <a:pos x="2091" y="994"/>
              </a:cxn>
              <a:cxn ang="0">
                <a:pos x="1782" y="991"/>
              </a:cxn>
              <a:cxn ang="0">
                <a:pos x="1496" y="977"/>
              </a:cxn>
              <a:cxn ang="0">
                <a:pos x="1284" y="965"/>
              </a:cxn>
              <a:cxn ang="0">
                <a:pos x="907" y="976"/>
              </a:cxn>
              <a:cxn ang="0">
                <a:pos x="483" y="966"/>
              </a:cxn>
              <a:cxn ang="0">
                <a:pos x="297" y="969"/>
              </a:cxn>
              <a:cxn ang="0">
                <a:pos x="285" y="922"/>
              </a:cxn>
              <a:cxn ang="0">
                <a:pos x="364" y="872"/>
              </a:cxn>
              <a:cxn ang="0">
                <a:pos x="324" y="814"/>
              </a:cxn>
              <a:cxn ang="0">
                <a:pos x="286" y="763"/>
              </a:cxn>
              <a:cxn ang="0">
                <a:pos x="289" y="701"/>
              </a:cxn>
              <a:cxn ang="0">
                <a:pos x="103" y="623"/>
              </a:cxn>
              <a:cxn ang="0">
                <a:pos x="158" y="566"/>
              </a:cxn>
              <a:cxn ang="0">
                <a:pos x="116" y="496"/>
              </a:cxn>
              <a:cxn ang="0">
                <a:pos x="74" y="435"/>
              </a:cxn>
              <a:cxn ang="0">
                <a:pos x="100" y="365"/>
              </a:cxn>
              <a:cxn ang="0">
                <a:pos x="87" y="306"/>
              </a:cxn>
              <a:cxn ang="0">
                <a:pos x="13" y="221"/>
              </a:cxn>
              <a:cxn ang="0">
                <a:pos x="21" y="159"/>
              </a:cxn>
              <a:cxn ang="0">
                <a:pos x="0" y="98"/>
              </a:cxn>
              <a:cxn ang="0">
                <a:pos x="28" y="35"/>
              </a:cxn>
            </a:cxnLst>
            <a:rect l="0" t="0" r="r" b="b"/>
            <a:pathLst>
              <a:path w="4537" h="1018">
                <a:moveTo>
                  <a:pt x="71" y="0"/>
                </a:moveTo>
                <a:lnTo>
                  <a:pt x="147" y="13"/>
                </a:lnTo>
                <a:lnTo>
                  <a:pt x="222" y="20"/>
                </a:lnTo>
                <a:lnTo>
                  <a:pt x="315" y="17"/>
                </a:lnTo>
                <a:lnTo>
                  <a:pt x="380" y="6"/>
                </a:lnTo>
                <a:lnTo>
                  <a:pt x="476" y="6"/>
                </a:lnTo>
                <a:lnTo>
                  <a:pt x="547" y="11"/>
                </a:lnTo>
                <a:lnTo>
                  <a:pt x="597" y="30"/>
                </a:lnTo>
                <a:lnTo>
                  <a:pt x="671" y="35"/>
                </a:lnTo>
                <a:lnTo>
                  <a:pt x="760" y="31"/>
                </a:lnTo>
                <a:lnTo>
                  <a:pt x="830" y="26"/>
                </a:lnTo>
                <a:lnTo>
                  <a:pt x="901" y="27"/>
                </a:lnTo>
                <a:lnTo>
                  <a:pt x="996" y="21"/>
                </a:lnTo>
                <a:lnTo>
                  <a:pt x="1034" y="4"/>
                </a:lnTo>
                <a:lnTo>
                  <a:pt x="1105" y="7"/>
                </a:lnTo>
                <a:lnTo>
                  <a:pt x="1203" y="7"/>
                </a:lnTo>
                <a:lnTo>
                  <a:pt x="1274" y="6"/>
                </a:lnTo>
                <a:lnTo>
                  <a:pt x="1351" y="13"/>
                </a:lnTo>
                <a:lnTo>
                  <a:pt x="1511" y="14"/>
                </a:lnTo>
                <a:lnTo>
                  <a:pt x="1651" y="16"/>
                </a:lnTo>
                <a:lnTo>
                  <a:pt x="1750" y="16"/>
                </a:lnTo>
                <a:lnTo>
                  <a:pt x="1818" y="16"/>
                </a:lnTo>
                <a:lnTo>
                  <a:pt x="1891" y="31"/>
                </a:lnTo>
                <a:lnTo>
                  <a:pt x="1962" y="33"/>
                </a:lnTo>
                <a:lnTo>
                  <a:pt x="2103" y="31"/>
                </a:lnTo>
                <a:lnTo>
                  <a:pt x="2242" y="27"/>
                </a:lnTo>
                <a:lnTo>
                  <a:pt x="2433" y="23"/>
                </a:lnTo>
                <a:lnTo>
                  <a:pt x="2503" y="18"/>
                </a:lnTo>
                <a:lnTo>
                  <a:pt x="2574" y="20"/>
                </a:lnTo>
                <a:lnTo>
                  <a:pt x="2648" y="30"/>
                </a:lnTo>
                <a:lnTo>
                  <a:pt x="2740" y="37"/>
                </a:lnTo>
                <a:lnTo>
                  <a:pt x="2878" y="33"/>
                </a:lnTo>
                <a:lnTo>
                  <a:pt x="3022" y="30"/>
                </a:lnTo>
                <a:lnTo>
                  <a:pt x="3160" y="26"/>
                </a:lnTo>
                <a:lnTo>
                  <a:pt x="3231" y="26"/>
                </a:lnTo>
                <a:lnTo>
                  <a:pt x="3305" y="38"/>
                </a:lnTo>
                <a:lnTo>
                  <a:pt x="3403" y="47"/>
                </a:lnTo>
                <a:lnTo>
                  <a:pt x="3594" y="45"/>
                </a:lnTo>
                <a:lnTo>
                  <a:pt x="3683" y="43"/>
                </a:lnTo>
                <a:lnTo>
                  <a:pt x="3752" y="41"/>
                </a:lnTo>
                <a:lnTo>
                  <a:pt x="3847" y="44"/>
                </a:lnTo>
                <a:lnTo>
                  <a:pt x="3921" y="44"/>
                </a:lnTo>
                <a:lnTo>
                  <a:pt x="3989" y="40"/>
                </a:lnTo>
                <a:lnTo>
                  <a:pt x="4084" y="40"/>
                </a:lnTo>
                <a:lnTo>
                  <a:pt x="4152" y="45"/>
                </a:lnTo>
                <a:lnTo>
                  <a:pt x="4204" y="64"/>
                </a:lnTo>
                <a:lnTo>
                  <a:pt x="4215" y="79"/>
                </a:lnTo>
                <a:lnTo>
                  <a:pt x="4193" y="98"/>
                </a:lnTo>
                <a:lnTo>
                  <a:pt x="4173" y="115"/>
                </a:lnTo>
                <a:lnTo>
                  <a:pt x="4198" y="130"/>
                </a:lnTo>
                <a:lnTo>
                  <a:pt x="4229" y="146"/>
                </a:lnTo>
                <a:lnTo>
                  <a:pt x="4211" y="163"/>
                </a:lnTo>
                <a:lnTo>
                  <a:pt x="4173" y="209"/>
                </a:lnTo>
                <a:lnTo>
                  <a:pt x="4183" y="224"/>
                </a:lnTo>
                <a:lnTo>
                  <a:pt x="4210" y="241"/>
                </a:lnTo>
                <a:lnTo>
                  <a:pt x="4214" y="258"/>
                </a:lnTo>
                <a:lnTo>
                  <a:pt x="4218" y="282"/>
                </a:lnTo>
                <a:lnTo>
                  <a:pt x="4232" y="315"/>
                </a:lnTo>
                <a:lnTo>
                  <a:pt x="4235" y="333"/>
                </a:lnTo>
                <a:lnTo>
                  <a:pt x="4286" y="348"/>
                </a:lnTo>
                <a:lnTo>
                  <a:pt x="4342" y="365"/>
                </a:lnTo>
                <a:lnTo>
                  <a:pt x="4348" y="389"/>
                </a:lnTo>
                <a:lnTo>
                  <a:pt x="4353" y="404"/>
                </a:lnTo>
                <a:lnTo>
                  <a:pt x="4335" y="428"/>
                </a:lnTo>
                <a:lnTo>
                  <a:pt x="4339" y="451"/>
                </a:lnTo>
                <a:lnTo>
                  <a:pt x="4419" y="474"/>
                </a:lnTo>
                <a:lnTo>
                  <a:pt x="4452" y="509"/>
                </a:lnTo>
                <a:lnTo>
                  <a:pt x="4433" y="532"/>
                </a:lnTo>
                <a:lnTo>
                  <a:pt x="4413" y="546"/>
                </a:lnTo>
                <a:lnTo>
                  <a:pt x="4395" y="565"/>
                </a:lnTo>
                <a:lnTo>
                  <a:pt x="4431" y="608"/>
                </a:lnTo>
                <a:lnTo>
                  <a:pt x="4443" y="645"/>
                </a:lnTo>
                <a:lnTo>
                  <a:pt x="4447" y="660"/>
                </a:lnTo>
                <a:lnTo>
                  <a:pt x="4456" y="694"/>
                </a:lnTo>
                <a:lnTo>
                  <a:pt x="4461" y="711"/>
                </a:lnTo>
                <a:lnTo>
                  <a:pt x="4473" y="756"/>
                </a:lnTo>
                <a:lnTo>
                  <a:pt x="4452" y="772"/>
                </a:lnTo>
                <a:lnTo>
                  <a:pt x="4462" y="811"/>
                </a:lnTo>
                <a:lnTo>
                  <a:pt x="4472" y="828"/>
                </a:lnTo>
                <a:lnTo>
                  <a:pt x="4498" y="851"/>
                </a:lnTo>
                <a:lnTo>
                  <a:pt x="4483" y="869"/>
                </a:lnTo>
                <a:lnTo>
                  <a:pt x="4487" y="885"/>
                </a:lnTo>
                <a:lnTo>
                  <a:pt x="4494" y="908"/>
                </a:lnTo>
                <a:lnTo>
                  <a:pt x="4526" y="953"/>
                </a:lnTo>
                <a:lnTo>
                  <a:pt x="4536" y="976"/>
                </a:lnTo>
                <a:lnTo>
                  <a:pt x="4519" y="991"/>
                </a:lnTo>
                <a:lnTo>
                  <a:pt x="4448" y="999"/>
                </a:lnTo>
                <a:lnTo>
                  <a:pt x="4380" y="1013"/>
                </a:lnTo>
                <a:lnTo>
                  <a:pt x="4279" y="1001"/>
                </a:lnTo>
                <a:lnTo>
                  <a:pt x="4203" y="989"/>
                </a:lnTo>
                <a:lnTo>
                  <a:pt x="4062" y="979"/>
                </a:lnTo>
                <a:lnTo>
                  <a:pt x="3990" y="972"/>
                </a:lnTo>
                <a:lnTo>
                  <a:pt x="3829" y="970"/>
                </a:lnTo>
                <a:lnTo>
                  <a:pt x="3762" y="974"/>
                </a:lnTo>
                <a:lnTo>
                  <a:pt x="3690" y="984"/>
                </a:lnTo>
                <a:lnTo>
                  <a:pt x="3619" y="991"/>
                </a:lnTo>
                <a:lnTo>
                  <a:pt x="3577" y="1006"/>
                </a:lnTo>
                <a:lnTo>
                  <a:pt x="3508" y="1013"/>
                </a:lnTo>
                <a:lnTo>
                  <a:pt x="3434" y="1006"/>
                </a:lnTo>
                <a:lnTo>
                  <a:pt x="3365" y="999"/>
                </a:lnTo>
                <a:lnTo>
                  <a:pt x="3266" y="1004"/>
                </a:lnTo>
                <a:lnTo>
                  <a:pt x="3180" y="1017"/>
                </a:lnTo>
                <a:lnTo>
                  <a:pt x="3109" y="1014"/>
                </a:lnTo>
                <a:lnTo>
                  <a:pt x="3010" y="1008"/>
                </a:lnTo>
                <a:lnTo>
                  <a:pt x="2821" y="994"/>
                </a:lnTo>
                <a:lnTo>
                  <a:pt x="2630" y="991"/>
                </a:lnTo>
                <a:lnTo>
                  <a:pt x="2562" y="991"/>
                </a:lnTo>
                <a:lnTo>
                  <a:pt x="2467" y="999"/>
                </a:lnTo>
                <a:lnTo>
                  <a:pt x="2299" y="996"/>
                </a:lnTo>
                <a:lnTo>
                  <a:pt x="2160" y="994"/>
                </a:lnTo>
                <a:lnTo>
                  <a:pt x="2091" y="994"/>
                </a:lnTo>
                <a:lnTo>
                  <a:pt x="1949" y="991"/>
                </a:lnTo>
                <a:lnTo>
                  <a:pt x="1853" y="993"/>
                </a:lnTo>
                <a:lnTo>
                  <a:pt x="1782" y="991"/>
                </a:lnTo>
                <a:lnTo>
                  <a:pt x="1642" y="990"/>
                </a:lnTo>
                <a:lnTo>
                  <a:pt x="1570" y="979"/>
                </a:lnTo>
                <a:lnTo>
                  <a:pt x="1496" y="977"/>
                </a:lnTo>
                <a:lnTo>
                  <a:pt x="1432" y="987"/>
                </a:lnTo>
                <a:lnTo>
                  <a:pt x="1334" y="984"/>
                </a:lnTo>
                <a:lnTo>
                  <a:pt x="1284" y="965"/>
                </a:lnTo>
                <a:lnTo>
                  <a:pt x="1214" y="974"/>
                </a:lnTo>
                <a:lnTo>
                  <a:pt x="1051" y="976"/>
                </a:lnTo>
                <a:lnTo>
                  <a:pt x="907" y="976"/>
                </a:lnTo>
                <a:lnTo>
                  <a:pt x="770" y="982"/>
                </a:lnTo>
                <a:lnTo>
                  <a:pt x="679" y="973"/>
                </a:lnTo>
                <a:lnTo>
                  <a:pt x="483" y="966"/>
                </a:lnTo>
                <a:lnTo>
                  <a:pt x="414" y="970"/>
                </a:lnTo>
                <a:lnTo>
                  <a:pt x="350" y="987"/>
                </a:lnTo>
                <a:lnTo>
                  <a:pt x="297" y="969"/>
                </a:lnTo>
                <a:lnTo>
                  <a:pt x="268" y="953"/>
                </a:lnTo>
                <a:lnTo>
                  <a:pt x="262" y="938"/>
                </a:lnTo>
                <a:lnTo>
                  <a:pt x="285" y="922"/>
                </a:lnTo>
                <a:lnTo>
                  <a:pt x="349" y="904"/>
                </a:lnTo>
                <a:lnTo>
                  <a:pt x="368" y="888"/>
                </a:lnTo>
                <a:lnTo>
                  <a:pt x="364" y="872"/>
                </a:lnTo>
                <a:lnTo>
                  <a:pt x="335" y="854"/>
                </a:lnTo>
                <a:lnTo>
                  <a:pt x="332" y="831"/>
                </a:lnTo>
                <a:lnTo>
                  <a:pt x="324" y="814"/>
                </a:lnTo>
                <a:lnTo>
                  <a:pt x="320" y="799"/>
                </a:lnTo>
                <a:lnTo>
                  <a:pt x="314" y="780"/>
                </a:lnTo>
                <a:lnTo>
                  <a:pt x="286" y="763"/>
                </a:lnTo>
                <a:lnTo>
                  <a:pt x="280" y="739"/>
                </a:lnTo>
                <a:lnTo>
                  <a:pt x="299" y="725"/>
                </a:lnTo>
                <a:lnTo>
                  <a:pt x="289" y="701"/>
                </a:lnTo>
                <a:lnTo>
                  <a:pt x="135" y="657"/>
                </a:lnTo>
                <a:lnTo>
                  <a:pt x="112" y="641"/>
                </a:lnTo>
                <a:lnTo>
                  <a:pt x="103" y="623"/>
                </a:lnTo>
                <a:lnTo>
                  <a:pt x="123" y="606"/>
                </a:lnTo>
                <a:lnTo>
                  <a:pt x="165" y="587"/>
                </a:lnTo>
                <a:lnTo>
                  <a:pt x="158" y="566"/>
                </a:lnTo>
                <a:lnTo>
                  <a:pt x="149" y="543"/>
                </a:lnTo>
                <a:lnTo>
                  <a:pt x="144" y="522"/>
                </a:lnTo>
                <a:lnTo>
                  <a:pt x="116" y="496"/>
                </a:lnTo>
                <a:lnTo>
                  <a:pt x="109" y="477"/>
                </a:lnTo>
                <a:lnTo>
                  <a:pt x="78" y="452"/>
                </a:lnTo>
                <a:lnTo>
                  <a:pt x="74" y="435"/>
                </a:lnTo>
                <a:lnTo>
                  <a:pt x="85" y="396"/>
                </a:lnTo>
                <a:lnTo>
                  <a:pt x="106" y="380"/>
                </a:lnTo>
                <a:lnTo>
                  <a:pt x="100" y="365"/>
                </a:lnTo>
                <a:lnTo>
                  <a:pt x="98" y="345"/>
                </a:lnTo>
                <a:lnTo>
                  <a:pt x="93" y="328"/>
                </a:lnTo>
                <a:lnTo>
                  <a:pt x="87" y="306"/>
                </a:lnTo>
                <a:lnTo>
                  <a:pt x="47" y="261"/>
                </a:lnTo>
                <a:lnTo>
                  <a:pt x="20" y="238"/>
                </a:lnTo>
                <a:lnTo>
                  <a:pt x="13" y="221"/>
                </a:lnTo>
                <a:lnTo>
                  <a:pt x="8" y="199"/>
                </a:lnTo>
                <a:lnTo>
                  <a:pt x="32" y="182"/>
                </a:lnTo>
                <a:lnTo>
                  <a:pt x="21" y="159"/>
                </a:lnTo>
                <a:lnTo>
                  <a:pt x="10" y="136"/>
                </a:lnTo>
                <a:lnTo>
                  <a:pt x="10" y="122"/>
                </a:lnTo>
                <a:lnTo>
                  <a:pt x="0" y="98"/>
                </a:lnTo>
                <a:lnTo>
                  <a:pt x="22" y="77"/>
                </a:lnTo>
                <a:lnTo>
                  <a:pt x="15" y="58"/>
                </a:lnTo>
                <a:lnTo>
                  <a:pt x="28" y="35"/>
                </a:lnTo>
                <a:lnTo>
                  <a:pt x="7" y="17"/>
                </a:lnTo>
                <a:lnTo>
                  <a:pt x="71" y="0"/>
                </a:lnTo>
              </a:path>
            </a:pathLst>
          </a:custGeom>
          <a:solidFill>
            <a:schemeClr val="accent1"/>
          </a:solidFill>
          <a:ln w="9525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9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Production Cost (R/kg)</a:t>
            </a:r>
            <a:endParaRPr kumimoji="0" lang="en-US" sz="9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Freeform 3">
            <a:extLst>
              <a:ext uri="{FF2B5EF4-FFF2-40B4-BE49-F238E27FC236}">
                <a16:creationId xmlns:a16="http://schemas.microsoft.com/office/drawing/2014/main" id="{4A8EEB8F-9030-480F-304C-0D36124DBDBC}"/>
              </a:ext>
            </a:extLst>
          </p:cNvPr>
          <p:cNvSpPr>
            <a:spLocks/>
          </p:cNvSpPr>
          <p:nvPr/>
        </p:nvSpPr>
        <p:spPr bwMode="gray">
          <a:xfrm>
            <a:off x="9615864" y="3901512"/>
            <a:ext cx="2247900" cy="222230"/>
          </a:xfrm>
          <a:custGeom>
            <a:avLst/>
            <a:gdLst/>
            <a:ahLst/>
            <a:cxnLst>
              <a:cxn ang="0">
                <a:pos x="222" y="20"/>
              </a:cxn>
              <a:cxn ang="0">
                <a:pos x="476" y="6"/>
              </a:cxn>
              <a:cxn ang="0">
                <a:pos x="671" y="35"/>
              </a:cxn>
              <a:cxn ang="0">
                <a:pos x="901" y="27"/>
              </a:cxn>
              <a:cxn ang="0">
                <a:pos x="1105" y="7"/>
              </a:cxn>
              <a:cxn ang="0">
                <a:pos x="1351" y="13"/>
              </a:cxn>
              <a:cxn ang="0">
                <a:pos x="1750" y="16"/>
              </a:cxn>
              <a:cxn ang="0">
                <a:pos x="1962" y="33"/>
              </a:cxn>
              <a:cxn ang="0">
                <a:pos x="2433" y="23"/>
              </a:cxn>
              <a:cxn ang="0">
                <a:pos x="2648" y="30"/>
              </a:cxn>
              <a:cxn ang="0">
                <a:pos x="3022" y="30"/>
              </a:cxn>
              <a:cxn ang="0">
                <a:pos x="3305" y="38"/>
              </a:cxn>
              <a:cxn ang="0">
                <a:pos x="3683" y="43"/>
              </a:cxn>
              <a:cxn ang="0">
                <a:pos x="3921" y="44"/>
              </a:cxn>
              <a:cxn ang="0">
                <a:pos x="4152" y="45"/>
              </a:cxn>
              <a:cxn ang="0">
                <a:pos x="4193" y="98"/>
              </a:cxn>
              <a:cxn ang="0">
                <a:pos x="4229" y="146"/>
              </a:cxn>
              <a:cxn ang="0">
                <a:pos x="4183" y="224"/>
              </a:cxn>
              <a:cxn ang="0">
                <a:pos x="4218" y="282"/>
              </a:cxn>
              <a:cxn ang="0">
                <a:pos x="4286" y="348"/>
              </a:cxn>
              <a:cxn ang="0">
                <a:pos x="4353" y="404"/>
              </a:cxn>
              <a:cxn ang="0">
                <a:pos x="4419" y="474"/>
              </a:cxn>
              <a:cxn ang="0">
                <a:pos x="4413" y="546"/>
              </a:cxn>
              <a:cxn ang="0">
                <a:pos x="4443" y="645"/>
              </a:cxn>
              <a:cxn ang="0">
                <a:pos x="4461" y="711"/>
              </a:cxn>
              <a:cxn ang="0">
                <a:pos x="4462" y="811"/>
              </a:cxn>
              <a:cxn ang="0">
                <a:pos x="4483" y="869"/>
              </a:cxn>
              <a:cxn ang="0">
                <a:pos x="4526" y="953"/>
              </a:cxn>
              <a:cxn ang="0">
                <a:pos x="4448" y="999"/>
              </a:cxn>
              <a:cxn ang="0">
                <a:pos x="4203" y="989"/>
              </a:cxn>
              <a:cxn ang="0">
                <a:pos x="3829" y="970"/>
              </a:cxn>
              <a:cxn ang="0">
                <a:pos x="3619" y="991"/>
              </a:cxn>
              <a:cxn ang="0">
                <a:pos x="3434" y="1006"/>
              </a:cxn>
              <a:cxn ang="0">
                <a:pos x="3180" y="1017"/>
              </a:cxn>
              <a:cxn ang="0">
                <a:pos x="2821" y="994"/>
              </a:cxn>
              <a:cxn ang="0">
                <a:pos x="2467" y="999"/>
              </a:cxn>
              <a:cxn ang="0">
                <a:pos x="2091" y="994"/>
              </a:cxn>
              <a:cxn ang="0">
                <a:pos x="1782" y="991"/>
              </a:cxn>
              <a:cxn ang="0">
                <a:pos x="1496" y="977"/>
              </a:cxn>
              <a:cxn ang="0">
                <a:pos x="1284" y="965"/>
              </a:cxn>
              <a:cxn ang="0">
                <a:pos x="907" y="976"/>
              </a:cxn>
              <a:cxn ang="0">
                <a:pos x="483" y="966"/>
              </a:cxn>
              <a:cxn ang="0">
                <a:pos x="297" y="969"/>
              </a:cxn>
              <a:cxn ang="0">
                <a:pos x="285" y="922"/>
              </a:cxn>
              <a:cxn ang="0">
                <a:pos x="364" y="872"/>
              </a:cxn>
              <a:cxn ang="0">
                <a:pos x="324" y="814"/>
              </a:cxn>
              <a:cxn ang="0">
                <a:pos x="286" y="763"/>
              </a:cxn>
              <a:cxn ang="0">
                <a:pos x="289" y="701"/>
              </a:cxn>
              <a:cxn ang="0">
                <a:pos x="103" y="623"/>
              </a:cxn>
              <a:cxn ang="0">
                <a:pos x="158" y="566"/>
              </a:cxn>
              <a:cxn ang="0">
                <a:pos x="116" y="496"/>
              </a:cxn>
              <a:cxn ang="0">
                <a:pos x="74" y="435"/>
              </a:cxn>
              <a:cxn ang="0">
                <a:pos x="100" y="365"/>
              </a:cxn>
              <a:cxn ang="0">
                <a:pos x="87" y="306"/>
              </a:cxn>
              <a:cxn ang="0">
                <a:pos x="13" y="221"/>
              </a:cxn>
              <a:cxn ang="0">
                <a:pos x="21" y="159"/>
              </a:cxn>
              <a:cxn ang="0">
                <a:pos x="0" y="98"/>
              </a:cxn>
              <a:cxn ang="0">
                <a:pos x="28" y="35"/>
              </a:cxn>
            </a:cxnLst>
            <a:rect l="0" t="0" r="r" b="b"/>
            <a:pathLst>
              <a:path w="4537" h="1018">
                <a:moveTo>
                  <a:pt x="71" y="0"/>
                </a:moveTo>
                <a:lnTo>
                  <a:pt x="147" y="13"/>
                </a:lnTo>
                <a:lnTo>
                  <a:pt x="222" y="20"/>
                </a:lnTo>
                <a:lnTo>
                  <a:pt x="315" y="17"/>
                </a:lnTo>
                <a:lnTo>
                  <a:pt x="380" y="6"/>
                </a:lnTo>
                <a:lnTo>
                  <a:pt x="476" y="6"/>
                </a:lnTo>
                <a:lnTo>
                  <a:pt x="547" y="11"/>
                </a:lnTo>
                <a:lnTo>
                  <a:pt x="597" y="30"/>
                </a:lnTo>
                <a:lnTo>
                  <a:pt x="671" y="35"/>
                </a:lnTo>
                <a:lnTo>
                  <a:pt x="760" y="31"/>
                </a:lnTo>
                <a:lnTo>
                  <a:pt x="830" y="26"/>
                </a:lnTo>
                <a:lnTo>
                  <a:pt x="901" y="27"/>
                </a:lnTo>
                <a:lnTo>
                  <a:pt x="996" y="21"/>
                </a:lnTo>
                <a:lnTo>
                  <a:pt x="1034" y="4"/>
                </a:lnTo>
                <a:lnTo>
                  <a:pt x="1105" y="7"/>
                </a:lnTo>
                <a:lnTo>
                  <a:pt x="1203" y="7"/>
                </a:lnTo>
                <a:lnTo>
                  <a:pt x="1274" y="6"/>
                </a:lnTo>
                <a:lnTo>
                  <a:pt x="1351" y="13"/>
                </a:lnTo>
                <a:lnTo>
                  <a:pt x="1511" y="14"/>
                </a:lnTo>
                <a:lnTo>
                  <a:pt x="1651" y="16"/>
                </a:lnTo>
                <a:lnTo>
                  <a:pt x="1750" y="16"/>
                </a:lnTo>
                <a:lnTo>
                  <a:pt x="1818" y="16"/>
                </a:lnTo>
                <a:lnTo>
                  <a:pt x="1891" y="31"/>
                </a:lnTo>
                <a:lnTo>
                  <a:pt x="1962" y="33"/>
                </a:lnTo>
                <a:lnTo>
                  <a:pt x="2103" y="31"/>
                </a:lnTo>
                <a:lnTo>
                  <a:pt x="2242" y="27"/>
                </a:lnTo>
                <a:lnTo>
                  <a:pt x="2433" y="23"/>
                </a:lnTo>
                <a:lnTo>
                  <a:pt x="2503" y="18"/>
                </a:lnTo>
                <a:lnTo>
                  <a:pt x="2574" y="20"/>
                </a:lnTo>
                <a:lnTo>
                  <a:pt x="2648" y="30"/>
                </a:lnTo>
                <a:lnTo>
                  <a:pt x="2740" y="37"/>
                </a:lnTo>
                <a:lnTo>
                  <a:pt x="2878" y="33"/>
                </a:lnTo>
                <a:lnTo>
                  <a:pt x="3022" y="30"/>
                </a:lnTo>
                <a:lnTo>
                  <a:pt x="3160" y="26"/>
                </a:lnTo>
                <a:lnTo>
                  <a:pt x="3231" y="26"/>
                </a:lnTo>
                <a:lnTo>
                  <a:pt x="3305" y="38"/>
                </a:lnTo>
                <a:lnTo>
                  <a:pt x="3403" y="47"/>
                </a:lnTo>
                <a:lnTo>
                  <a:pt x="3594" y="45"/>
                </a:lnTo>
                <a:lnTo>
                  <a:pt x="3683" y="43"/>
                </a:lnTo>
                <a:lnTo>
                  <a:pt x="3752" y="41"/>
                </a:lnTo>
                <a:lnTo>
                  <a:pt x="3847" y="44"/>
                </a:lnTo>
                <a:lnTo>
                  <a:pt x="3921" y="44"/>
                </a:lnTo>
                <a:lnTo>
                  <a:pt x="3989" y="40"/>
                </a:lnTo>
                <a:lnTo>
                  <a:pt x="4084" y="40"/>
                </a:lnTo>
                <a:lnTo>
                  <a:pt x="4152" y="45"/>
                </a:lnTo>
                <a:lnTo>
                  <a:pt x="4204" y="64"/>
                </a:lnTo>
                <a:lnTo>
                  <a:pt x="4215" y="79"/>
                </a:lnTo>
                <a:lnTo>
                  <a:pt x="4193" y="98"/>
                </a:lnTo>
                <a:lnTo>
                  <a:pt x="4173" y="115"/>
                </a:lnTo>
                <a:lnTo>
                  <a:pt x="4198" y="130"/>
                </a:lnTo>
                <a:lnTo>
                  <a:pt x="4229" y="146"/>
                </a:lnTo>
                <a:lnTo>
                  <a:pt x="4211" y="163"/>
                </a:lnTo>
                <a:lnTo>
                  <a:pt x="4173" y="209"/>
                </a:lnTo>
                <a:lnTo>
                  <a:pt x="4183" y="224"/>
                </a:lnTo>
                <a:lnTo>
                  <a:pt x="4210" y="241"/>
                </a:lnTo>
                <a:lnTo>
                  <a:pt x="4214" y="258"/>
                </a:lnTo>
                <a:lnTo>
                  <a:pt x="4218" y="282"/>
                </a:lnTo>
                <a:lnTo>
                  <a:pt x="4232" y="315"/>
                </a:lnTo>
                <a:lnTo>
                  <a:pt x="4235" y="333"/>
                </a:lnTo>
                <a:lnTo>
                  <a:pt x="4286" y="348"/>
                </a:lnTo>
                <a:lnTo>
                  <a:pt x="4342" y="365"/>
                </a:lnTo>
                <a:lnTo>
                  <a:pt x="4348" y="389"/>
                </a:lnTo>
                <a:lnTo>
                  <a:pt x="4353" y="404"/>
                </a:lnTo>
                <a:lnTo>
                  <a:pt x="4335" y="428"/>
                </a:lnTo>
                <a:lnTo>
                  <a:pt x="4339" y="451"/>
                </a:lnTo>
                <a:lnTo>
                  <a:pt x="4419" y="474"/>
                </a:lnTo>
                <a:lnTo>
                  <a:pt x="4452" y="509"/>
                </a:lnTo>
                <a:lnTo>
                  <a:pt x="4433" y="532"/>
                </a:lnTo>
                <a:lnTo>
                  <a:pt x="4413" y="546"/>
                </a:lnTo>
                <a:lnTo>
                  <a:pt x="4395" y="565"/>
                </a:lnTo>
                <a:lnTo>
                  <a:pt x="4431" y="608"/>
                </a:lnTo>
                <a:lnTo>
                  <a:pt x="4443" y="645"/>
                </a:lnTo>
                <a:lnTo>
                  <a:pt x="4447" y="660"/>
                </a:lnTo>
                <a:lnTo>
                  <a:pt x="4456" y="694"/>
                </a:lnTo>
                <a:lnTo>
                  <a:pt x="4461" y="711"/>
                </a:lnTo>
                <a:lnTo>
                  <a:pt x="4473" y="756"/>
                </a:lnTo>
                <a:lnTo>
                  <a:pt x="4452" y="772"/>
                </a:lnTo>
                <a:lnTo>
                  <a:pt x="4462" y="811"/>
                </a:lnTo>
                <a:lnTo>
                  <a:pt x="4472" y="828"/>
                </a:lnTo>
                <a:lnTo>
                  <a:pt x="4498" y="851"/>
                </a:lnTo>
                <a:lnTo>
                  <a:pt x="4483" y="869"/>
                </a:lnTo>
                <a:lnTo>
                  <a:pt x="4487" y="885"/>
                </a:lnTo>
                <a:lnTo>
                  <a:pt x="4494" y="908"/>
                </a:lnTo>
                <a:lnTo>
                  <a:pt x="4526" y="953"/>
                </a:lnTo>
                <a:lnTo>
                  <a:pt x="4536" y="976"/>
                </a:lnTo>
                <a:lnTo>
                  <a:pt x="4519" y="991"/>
                </a:lnTo>
                <a:lnTo>
                  <a:pt x="4448" y="999"/>
                </a:lnTo>
                <a:lnTo>
                  <a:pt x="4380" y="1013"/>
                </a:lnTo>
                <a:lnTo>
                  <a:pt x="4279" y="1001"/>
                </a:lnTo>
                <a:lnTo>
                  <a:pt x="4203" y="989"/>
                </a:lnTo>
                <a:lnTo>
                  <a:pt x="4062" y="979"/>
                </a:lnTo>
                <a:lnTo>
                  <a:pt x="3990" y="972"/>
                </a:lnTo>
                <a:lnTo>
                  <a:pt x="3829" y="970"/>
                </a:lnTo>
                <a:lnTo>
                  <a:pt x="3762" y="974"/>
                </a:lnTo>
                <a:lnTo>
                  <a:pt x="3690" y="984"/>
                </a:lnTo>
                <a:lnTo>
                  <a:pt x="3619" y="991"/>
                </a:lnTo>
                <a:lnTo>
                  <a:pt x="3577" y="1006"/>
                </a:lnTo>
                <a:lnTo>
                  <a:pt x="3508" y="1013"/>
                </a:lnTo>
                <a:lnTo>
                  <a:pt x="3434" y="1006"/>
                </a:lnTo>
                <a:lnTo>
                  <a:pt x="3365" y="999"/>
                </a:lnTo>
                <a:lnTo>
                  <a:pt x="3266" y="1004"/>
                </a:lnTo>
                <a:lnTo>
                  <a:pt x="3180" y="1017"/>
                </a:lnTo>
                <a:lnTo>
                  <a:pt x="3109" y="1014"/>
                </a:lnTo>
                <a:lnTo>
                  <a:pt x="3010" y="1008"/>
                </a:lnTo>
                <a:lnTo>
                  <a:pt x="2821" y="994"/>
                </a:lnTo>
                <a:lnTo>
                  <a:pt x="2630" y="991"/>
                </a:lnTo>
                <a:lnTo>
                  <a:pt x="2562" y="991"/>
                </a:lnTo>
                <a:lnTo>
                  <a:pt x="2467" y="999"/>
                </a:lnTo>
                <a:lnTo>
                  <a:pt x="2299" y="996"/>
                </a:lnTo>
                <a:lnTo>
                  <a:pt x="2160" y="994"/>
                </a:lnTo>
                <a:lnTo>
                  <a:pt x="2091" y="994"/>
                </a:lnTo>
                <a:lnTo>
                  <a:pt x="1949" y="991"/>
                </a:lnTo>
                <a:lnTo>
                  <a:pt x="1853" y="993"/>
                </a:lnTo>
                <a:lnTo>
                  <a:pt x="1782" y="991"/>
                </a:lnTo>
                <a:lnTo>
                  <a:pt x="1642" y="990"/>
                </a:lnTo>
                <a:lnTo>
                  <a:pt x="1570" y="979"/>
                </a:lnTo>
                <a:lnTo>
                  <a:pt x="1496" y="977"/>
                </a:lnTo>
                <a:lnTo>
                  <a:pt x="1432" y="987"/>
                </a:lnTo>
                <a:lnTo>
                  <a:pt x="1334" y="984"/>
                </a:lnTo>
                <a:lnTo>
                  <a:pt x="1284" y="965"/>
                </a:lnTo>
                <a:lnTo>
                  <a:pt x="1214" y="974"/>
                </a:lnTo>
                <a:lnTo>
                  <a:pt x="1051" y="976"/>
                </a:lnTo>
                <a:lnTo>
                  <a:pt x="907" y="976"/>
                </a:lnTo>
                <a:lnTo>
                  <a:pt x="770" y="982"/>
                </a:lnTo>
                <a:lnTo>
                  <a:pt x="679" y="973"/>
                </a:lnTo>
                <a:lnTo>
                  <a:pt x="483" y="966"/>
                </a:lnTo>
                <a:lnTo>
                  <a:pt x="414" y="970"/>
                </a:lnTo>
                <a:lnTo>
                  <a:pt x="350" y="987"/>
                </a:lnTo>
                <a:lnTo>
                  <a:pt x="297" y="969"/>
                </a:lnTo>
                <a:lnTo>
                  <a:pt x="268" y="953"/>
                </a:lnTo>
                <a:lnTo>
                  <a:pt x="262" y="938"/>
                </a:lnTo>
                <a:lnTo>
                  <a:pt x="285" y="922"/>
                </a:lnTo>
                <a:lnTo>
                  <a:pt x="349" y="904"/>
                </a:lnTo>
                <a:lnTo>
                  <a:pt x="368" y="888"/>
                </a:lnTo>
                <a:lnTo>
                  <a:pt x="364" y="872"/>
                </a:lnTo>
                <a:lnTo>
                  <a:pt x="335" y="854"/>
                </a:lnTo>
                <a:lnTo>
                  <a:pt x="332" y="831"/>
                </a:lnTo>
                <a:lnTo>
                  <a:pt x="324" y="814"/>
                </a:lnTo>
                <a:lnTo>
                  <a:pt x="320" y="799"/>
                </a:lnTo>
                <a:lnTo>
                  <a:pt x="314" y="780"/>
                </a:lnTo>
                <a:lnTo>
                  <a:pt x="286" y="763"/>
                </a:lnTo>
                <a:lnTo>
                  <a:pt x="280" y="739"/>
                </a:lnTo>
                <a:lnTo>
                  <a:pt x="299" y="725"/>
                </a:lnTo>
                <a:lnTo>
                  <a:pt x="289" y="701"/>
                </a:lnTo>
                <a:lnTo>
                  <a:pt x="135" y="657"/>
                </a:lnTo>
                <a:lnTo>
                  <a:pt x="112" y="641"/>
                </a:lnTo>
                <a:lnTo>
                  <a:pt x="103" y="623"/>
                </a:lnTo>
                <a:lnTo>
                  <a:pt x="123" y="606"/>
                </a:lnTo>
                <a:lnTo>
                  <a:pt x="165" y="587"/>
                </a:lnTo>
                <a:lnTo>
                  <a:pt x="158" y="566"/>
                </a:lnTo>
                <a:lnTo>
                  <a:pt x="149" y="543"/>
                </a:lnTo>
                <a:lnTo>
                  <a:pt x="144" y="522"/>
                </a:lnTo>
                <a:lnTo>
                  <a:pt x="116" y="496"/>
                </a:lnTo>
                <a:lnTo>
                  <a:pt x="109" y="477"/>
                </a:lnTo>
                <a:lnTo>
                  <a:pt x="78" y="452"/>
                </a:lnTo>
                <a:lnTo>
                  <a:pt x="74" y="435"/>
                </a:lnTo>
                <a:lnTo>
                  <a:pt x="85" y="396"/>
                </a:lnTo>
                <a:lnTo>
                  <a:pt x="106" y="380"/>
                </a:lnTo>
                <a:lnTo>
                  <a:pt x="100" y="365"/>
                </a:lnTo>
                <a:lnTo>
                  <a:pt x="98" y="345"/>
                </a:lnTo>
                <a:lnTo>
                  <a:pt x="93" y="328"/>
                </a:lnTo>
                <a:lnTo>
                  <a:pt x="87" y="306"/>
                </a:lnTo>
                <a:lnTo>
                  <a:pt x="47" y="261"/>
                </a:lnTo>
                <a:lnTo>
                  <a:pt x="20" y="238"/>
                </a:lnTo>
                <a:lnTo>
                  <a:pt x="13" y="221"/>
                </a:lnTo>
                <a:lnTo>
                  <a:pt x="8" y="199"/>
                </a:lnTo>
                <a:lnTo>
                  <a:pt x="32" y="182"/>
                </a:lnTo>
                <a:lnTo>
                  <a:pt x="21" y="159"/>
                </a:lnTo>
                <a:lnTo>
                  <a:pt x="10" y="136"/>
                </a:lnTo>
                <a:lnTo>
                  <a:pt x="10" y="122"/>
                </a:lnTo>
                <a:lnTo>
                  <a:pt x="0" y="98"/>
                </a:lnTo>
                <a:lnTo>
                  <a:pt x="22" y="77"/>
                </a:lnTo>
                <a:lnTo>
                  <a:pt x="15" y="58"/>
                </a:lnTo>
                <a:lnTo>
                  <a:pt x="28" y="35"/>
                </a:lnTo>
                <a:lnTo>
                  <a:pt x="7" y="17"/>
                </a:lnTo>
                <a:lnTo>
                  <a:pt x="71" y="0"/>
                </a:lnTo>
              </a:path>
            </a:pathLst>
          </a:custGeom>
          <a:solidFill>
            <a:schemeClr val="accent1"/>
          </a:solidFill>
          <a:ln w="9525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9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Contribution (Rm)</a:t>
            </a:r>
            <a:endParaRPr kumimoji="0" lang="en-US" sz="9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04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D8926-5C4D-30B8-14F0-3AC855230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ZA" dirty="0"/>
              <a:t>END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29D2CA-2BBB-CE67-1BE5-71D38947FA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C80441-C200-4C98-D34A-D5833047FD1F}"/>
              </a:ext>
            </a:extLst>
          </p:cNvPr>
          <p:cNvSpPr txBox="1"/>
          <p:nvPr/>
        </p:nvSpPr>
        <p:spPr>
          <a:xfrm>
            <a:off x="2448532" y="4006473"/>
            <a:ext cx="4478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solidFill>
                  <a:srgbClr val="FF0000"/>
                </a:solidFill>
              </a:rPr>
              <a:t>Note: Place to add Mine specific photo, if the team wants to do so</a:t>
            </a:r>
          </a:p>
        </p:txBody>
      </p:sp>
      <p:pic>
        <p:nvPicPr>
          <p:cNvPr id="5" name="Picture Placeholder 3">
            <a:extLst>
              <a:ext uri="{FF2B5EF4-FFF2-40B4-BE49-F238E27FC236}">
                <a16:creationId xmlns:a16="http://schemas.microsoft.com/office/drawing/2014/main" id="{9D7F665D-586E-498D-DA0F-AF97294930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" b="387"/>
          <a:stretch>
            <a:fillRect/>
          </a:stretch>
        </p:blipFill>
        <p:spPr>
          <a:xfrm>
            <a:off x="1113604" y="893429"/>
            <a:ext cx="6497637" cy="4835525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2C5F05DE-C187-D586-286D-A398DEC4609F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58737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B6EEBB3-9C62-4929-8C97-A45554614B7B}" type="slidenum">
              <a:rPr lang="en-ZA" smtClean="0">
                <a:latin typeface="Arial"/>
              </a:rPr>
              <a:pPr>
                <a:defRPr/>
              </a:pPr>
              <a:t>17</a:t>
            </a:fld>
            <a:endParaRPr lang="en-ZA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415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28B14-02FA-7239-D37B-9D7DAAABA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Project </a:t>
            </a:r>
            <a:r>
              <a:rPr lang="en-US" dirty="0" err="1">
                <a:latin typeface="+mj-lt"/>
              </a:rPr>
              <a:t>Gijima</a:t>
            </a:r>
            <a:r>
              <a:rPr lang="en-US" dirty="0">
                <a:latin typeface="+mj-lt"/>
              </a:rPr>
              <a:t> Overview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6D4208-AB50-FCFA-64E1-E30A742D7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EEBB3-9C62-4929-8C97-A45554614B7B}" type="slidenum">
              <a:rPr kumimoji="0" lang="en-ZA" sz="1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ZA" sz="1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B2112-BF45-C284-A4E2-293FB3F4A9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46DC86-11EC-7FCA-0C77-6CCE41CE076E}"/>
              </a:ext>
            </a:extLst>
          </p:cNvPr>
          <p:cNvSpPr/>
          <p:nvPr/>
        </p:nvSpPr>
        <p:spPr>
          <a:xfrm>
            <a:off x="3629597" y="5445224"/>
            <a:ext cx="3456384" cy="50405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/>
          <a:lstStyle/>
          <a:p>
            <a:endParaRPr lang="en-ZA" sz="2000" dirty="0">
              <a:solidFill>
                <a:schemeClr val="tx1"/>
              </a:solidFill>
            </a:endParaRPr>
          </a:p>
        </p:txBody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id="{17A692FA-A640-982D-A8F0-2DDE0F247805}"/>
              </a:ext>
            </a:extLst>
          </p:cNvPr>
          <p:cNvSpPr>
            <a:spLocks/>
          </p:cNvSpPr>
          <p:nvPr/>
        </p:nvSpPr>
        <p:spPr bwMode="auto">
          <a:xfrm>
            <a:off x="2975414" y="3409139"/>
            <a:ext cx="2089150" cy="1138238"/>
          </a:xfrm>
          <a:custGeom>
            <a:avLst/>
            <a:gdLst>
              <a:gd name="T0" fmla="*/ 0 w 1074"/>
              <a:gd name="T1" fmla="*/ 75 h 584"/>
              <a:gd name="T2" fmla="*/ 0 w 1074"/>
              <a:gd name="T3" fmla="*/ 510 h 584"/>
              <a:gd name="T4" fmla="*/ 537 w 1074"/>
              <a:gd name="T5" fmla="*/ 364 h 584"/>
              <a:gd name="T6" fmla="*/ 1072 w 1074"/>
              <a:gd name="T7" fmla="*/ 584 h 584"/>
              <a:gd name="T8" fmla="*/ 1074 w 1074"/>
              <a:gd name="T9" fmla="*/ 0 h 584"/>
              <a:gd name="T10" fmla="*/ 537 w 1074"/>
              <a:gd name="T11" fmla="*/ 245 h 584"/>
              <a:gd name="T12" fmla="*/ 0 w 1074"/>
              <a:gd name="T13" fmla="*/ 75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74" h="584">
                <a:moveTo>
                  <a:pt x="0" y="75"/>
                </a:moveTo>
                <a:cubicBezTo>
                  <a:pt x="0" y="510"/>
                  <a:pt x="0" y="510"/>
                  <a:pt x="0" y="510"/>
                </a:cubicBezTo>
                <a:cubicBezTo>
                  <a:pt x="0" y="510"/>
                  <a:pt x="228" y="352"/>
                  <a:pt x="537" y="364"/>
                </a:cubicBezTo>
                <a:cubicBezTo>
                  <a:pt x="819" y="375"/>
                  <a:pt x="1072" y="584"/>
                  <a:pt x="1072" y="584"/>
                </a:cubicBezTo>
                <a:cubicBezTo>
                  <a:pt x="1074" y="0"/>
                  <a:pt x="1074" y="0"/>
                  <a:pt x="1074" y="0"/>
                </a:cubicBezTo>
                <a:cubicBezTo>
                  <a:pt x="1074" y="0"/>
                  <a:pt x="784" y="242"/>
                  <a:pt x="537" y="245"/>
                </a:cubicBezTo>
                <a:cubicBezTo>
                  <a:pt x="172" y="250"/>
                  <a:pt x="0" y="75"/>
                  <a:pt x="0" y="7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55BB2371-4B55-5C9D-E55C-181723D07F59}"/>
              </a:ext>
            </a:extLst>
          </p:cNvPr>
          <p:cNvSpPr>
            <a:spLocks/>
          </p:cNvSpPr>
          <p:nvPr/>
        </p:nvSpPr>
        <p:spPr bwMode="auto">
          <a:xfrm>
            <a:off x="3745294" y="3394919"/>
            <a:ext cx="1344607" cy="1138238"/>
          </a:xfrm>
          <a:custGeom>
            <a:avLst/>
            <a:gdLst>
              <a:gd name="T0" fmla="*/ 0 w 1074"/>
              <a:gd name="T1" fmla="*/ 75 h 584"/>
              <a:gd name="T2" fmla="*/ 0 w 1074"/>
              <a:gd name="T3" fmla="*/ 510 h 584"/>
              <a:gd name="T4" fmla="*/ 537 w 1074"/>
              <a:gd name="T5" fmla="*/ 364 h 584"/>
              <a:gd name="T6" fmla="*/ 1072 w 1074"/>
              <a:gd name="T7" fmla="*/ 584 h 584"/>
              <a:gd name="T8" fmla="*/ 1074 w 1074"/>
              <a:gd name="T9" fmla="*/ 0 h 584"/>
              <a:gd name="T10" fmla="*/ 537 w 1074"/>
              <a:gd name="T11" fmla="*/ 245 h 584"/>
              <a:gd name="T12" fmla="*/ 0 w 1074"/>
              <a:gd name="T13" fmla="*/ 75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74" h="584">
                <a:moveTo>
                  <a:pt x="0" y="75"/>
                </a:moveTo>
                <a:cubicBezTo>
                  <a:pt x="0" y="510"/>
                  <a:pt x="0" y="510"/>
                  <a:pt x="0" y="510"/>
                </a:cubicBezTo>
                <a:cubicBezTo>
                  <a:pt x="0" y="510"/>
                  <a:pt x="228" y="352"/>
                  <a:pt x="537" y="364"/>
                </a:cubicBezTo>
                <a:cubicBezTo>
                  <a:pt x="819" y="375"/>
                  <a:pt x="1072" y="584"/>
                  <a:pt x="1072" y="584"/>
                </a:cubicBezTo>
                <a:cubicBezTo>
                  <a:pt x="1074" y="0"/>
                  <a:pt x="1074" y="0"/>
                  <a:pt x="1074" y="0"/>
                </a:cubicBezTo>
                <a:cubicBezTo>
                  <a:pt x="1074" y="0"/>
                  <a:pt x="784" y="242"/>
                  <a:pt x="537" y="245"/>
                </a:cubicBezTo>
                <a:cubicBezTo>
                  <a:pt x="172" y="250"/>
                  <a:pt x="0" y="75"/>
                  <a:pt x="0" y="75"/>
                </a:cubicBezTo>
                <a:close/>
              </a:path>
            </a:pathLst>
          </a:custGeom>
          <a:solidFill>
            <a:srgbClr val="FFFFFF">
              <a:lumMod val="85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" name="Freeform 17">
            <a:extLst>
              <a:ext uri="{FF2B5EF4-FFF2-40B4-BE49-F238E27FC236}">
                <a16:creationId xmlns:a16="http://schemas.microsoft.com/office/drawing/2014/main" id="{B018E0CC-EB99-DE75-3DD2-1DD225535D15}"/>
              </a:ext>
            </a:extLst>
          </p:cNvPr>
          <p:cNvSpPr>
            <a:spLocks/>
          </p:cNvSpPr>
          <p:nvPr/>
        </p:nvSpPr>
        <p:spPr bwMode="auto">
          <a:xfrm>
            <a:off x="6180514" y="3394919"/>
            <a:ext cx="2089150" cy="1138238"/>
          </a:xfrm>
          <a:custGeom>
            <a:avLst/>
            <a:gdLst>
              <a:gd name="T0" fmla="*/ 1074 w 1074"/>
              <a:gd name="T1" fmla="*/ 75 h 584"/>
              <a:gd name="T2" fmla="*/ 1074 w 1074"/>
              <a:gd name="T3" fmla="*/ 510 h 584"/>
              <a:gd name="T4" fmla="*/ 537 w 1074"/>
              <a:gd name="T5" fmla="*/ 364 h 584"/>
              <a:gd name="T6" fmla="*/ 1 w 1074"/>
              <a:gd name="T7" fmla="*/ 584 h 584"/>
              <a:gd name="T8" fmla="*/ 0 w 1074"/>
              <a:gd name="T9" fmla="*/ 0 h 584"/>
              <a:gd name="T10" fmla="*/ 537 w 1074"/>
              <a:gd name="T11" fmla="*/ 245 h 584"/>
              <a:gd name="T12" fmla="*/ 1074 w 1074"/>
              <a:gd name="T13" fmla="*/ 75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74" h="584">
                <a:moveTo>
                  <a:pt x="1074" y="75"/>
                </a:moveTo>
                <a:cubicBezTo>
                  <a:pt x="1074" y="510"/>
                  <a:pt x="1074" y="510"/>
                  <a:pt x="1074" y="510"/>
                </a:cubicBezTo>
                <a:cubicBezTo>
                  <a:pt x="1074" y="510"/>
                  <a:pt x="846" y="352"/>
                  <a:pt x="537" y="364"/>
                </a:cubicBezTo>
                <a:cubicBezTo>
                  <a:pt x="255" y="375"/>
                  <a:pt x="1" y="584"/>
                  <a:pt x="1" y="584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290" y="242"/>
                  <a:pt x="537" y="245"/>
                </a:cubicBezTo>
                <a:cubicBezTo>
                  <a:pt x="902" y="250"/>
                  <a:pt x="1074" y="75"/>
                  <a:pt x="1074" y="75"/>
                </a:cubicBezTo>
                <a:close/>
              </a:path>
            </a:pathLst>
          </a:custGeom>
          <a:solidFill>
            <a:srgbClr val="FFFFFF">
              <a:lumMod val="85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" name="Oval 22">
            <a:extLst>
              <a:ext uri="{FF2B5EF4-FFF2-40B4-BE49-F238E27FC236}">
                <a16:creationId xmlns:a16="http://schemas.microsoft.com/office/drawing/2014/main" id="{95B144DA-DCEE-BAA8-5041-F77940881E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9077" y="3174256"/>
            <a:ext cx="1581150" cy="1581150"/>
          </a:xfrm>
          <a:prstGeom prst="ellipse">
            <a:avLst/>
          </a:prstGeom>
          <a:solidFill>
            <a:srgbClr val="F38534"/>
          </a:solidFill>
          <a:ln w="9525">
            <a:noFill/>
            <a:round/>
            <a:headEnd/>
            <a:tailEnd/>
          </a:ln>
          <a:effectLst>
            <a:outerShdw blurRad="571500" dist="571500" dir="5400000" algn="t" rotWithShape="0">
              <a:prstClr val="black">
                <a:alpha val="1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" name="Freeform 23">
            <a:extLst>
              <a:ext uri="{FF2B5EF4-FFF2-40B4-BE49-F238E27FC236}">
                <a16:creationId xmlns:a16="http://schemas.microsoft.com/office/drawing/2014/main" id="{93B744DB-79BB-D692-7F02-874D3FEF417E}"/>
              </a:ext>
            </a:extLst>
          </p:cNvPr>
          <p:cNvSpPr>
            <a:spLocks/>
          </p:cNvSpPr>
          <p:nvPr/>
        </p:nvSpPr>
        <p:spPr bwMode="auto">
          <a:xfrm>
            <a:off x="3689265" y="2042370"/>
            <a:ext cx="1846263" cy="3844925"/>
          </a:xfrm>
          <a:custGeom>
            <a:avLst/>
            <a:gdLst>
              <a:gd name="T0" fmla="*/ 442 w 949"/>
              <a:gd name="T1" fmla="*/ 987 h 1974"/>
              <a:gd name="T2" fmla="*/ 949 w 949"/>
              <a:gd name="T3" fmla="*/ 443 h 1974"/>
              <a:gd name="T4" fmla="*/ 949 w 949"/>
              <a:gd name="T5" fmla="*/ 0 h 1974"/>
              <a:gd name="T6" fmla="*/ 0 w 949"/>
              <a:gd name="T7" fmla="*/ 987 h 1974"/>
              <a:gd name="T8" fmla="*/ 949 w 949"/>
              <a:gd name="T9" fmla="*/ 1974 h 1974"/>
              <a:gd name="T10" fmla="*/ 949 w 949"/>
              <a:gd name="T11" fmla="*/ 1532 h 1974"/>
              <a:gd name="T12" fmla="*/ 442 w 949"/>
              <a:gd name="T13" fmla="*/ 987 h 19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9" h="1974">
                <a:moveTo>
                  <a:pt x="442" y="987"/>
                </a:moveTo>
                <a:cubicBezTo>
                  <a:pt x="442" y="699"/>
                  <a:pt x="666" y="463"/>
                  <a:pt x="949" y="443"/>
                </a:cubicBezTo>
                <a:cubicBezTo>
                  <a:pt x="949" y="0"/>
                  <a:pt x="949" y="0"/>
                  <a:pt x="949" y="0"/>
                </a:cubicBezTo>
                <a:cubicBezTo>
                  <a:pt x="422" y="20"/>
                  <a:pt x="0" y="455"/>
                  <a:pt x="0" y="987"/>
                </a:cubicBezTo>
                <a:cubicBezTo>
                  <a:pt x="0" y="1520"/>
                  <a:pt x="422" y="1954"/>
                  <a:pt x="949" y="1974"/>
                </a:cubicBezTo>
                <a:cubicBezTo>
                  <a:pt x="949" y="1532"/>
                  <a:pt x="949" y="1532"/>
                  <a:pt x="949" y="1532"/>
                </a:cubicBezTo>
                <a:cubicBezTo>
                  <a:pt x="666" y="1512"/>
                  <a:pt x="442" y="1275"/>
                  <a:pt x="442" y="987"/>
                </a:cubicBezTo>
                <a:close/>
              </a:path>
            </a:pathLst>
          </a:custGeom>
          <a:solidFill>
            <a:srgbClr val="00A7E5"/>
          </a:solidFill>
          <a:ln w="9525">
            <a:noFill/>
            <a:round/>
            <a:headEnd/>
            <a:tailEnd/>
          </a:ln>
          <a:effectLst>
            <a:outerShdw blurRad="571500" dist="444500" dir="5400000" algn="t" rotWithShape="0">
              <a:prstClr val="black">
                <a:alpha val="1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" name="Freeform 24">
            <a:extLst>
              <a:ext uri="{FF2B5EF4-FFF2-40B4-BE49-F238E27FC236}">
                <a16:creationId xmlns:a16="http://schemas.microsoft.com/office/drawing/2014/main" id="{92AE45E4-B4ED-88AE-2669-B6F3C9CC13CC}"/>
              </a:ext>
            </a:extLst>
          </p:cNvPr>
          <p:cNvSpPr>
            <a:spLocks/>
          </p:cNvSpPr>
          <p:nvPr/>
        </p:nvSpPr>
        <p:spPr bwMode="auto">
          <a:xfrm>
            <a:off x="5705853" y="2042370"/>
            <a:ext cx="1846263" cy="3844925"/>
          </a:xfrm>
          <a:custGeom>
            <a:avLst/>
            <a:gdLst>
              <a:gd name="T0" fmla="*/ 949 w 949"/>
              <a:gd name="T1" fmla="*/ 987 h 1974"/>
              <a:gd name="T2" fmla="*/ 0 w 949"/>
              <a:gd name="T3" fmla="*/ 0 h 1974"/>
              <a:gd name="T4" fmla="*/ 0 w 949"/>
              <a:gd name="T5" fmla="*/ 443 h 1974"/>
              <a:gd name="T6" fmla="*/ 507 w 949"/>
              <a:gd name="T7" fmla="*/ 987 h 1974"/>
              <a:gd name="T8" fmla="*/ 0 w 949"/>
              <a:gd name="T9" fmla="*/ 1532 h 1974"/>
              <a:gd name="T10" fmla="*/ 0 w 949"/>
              <a:gd name="T11" fmla="*/ 1974 h 1974"/>
              <a:gd name="T12" fmla="*/ 949 w 949"/>
              <a:gd name="T13" fmla="*/ 987 h 19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9" h="1974">
                <a:moveTo>
                  <a:pt x="949" y="987"/>
                </a:moveTo>
                <a:cubicBezTo>
                  <a:pt x="949" y="455"/>
                  <a:pt x="528" y="20"/>
                  <a:pt x="0" y="0"/>
                </a:cubicBezTo>
                <a:cubicBezTo>
                  <a:pt x="0" y="443"/>
                  <a:pt x="0" y="443"/>
                  <a:pt x="0" y="443"/>
                </a:cubicBezTo>
                <a:cubicBezTo>
                  <a:pt x="283" y="463"/>
                  <a:pt x="507" y="699"/>
                  <a:pt x="507" y="987"/>
                </a:cubicBezTo>
                <a:cubicBezTo>
                  <a:pt x="507" y="1275"/>
                  <a:pt x="283" y="1512"/>
                  <a:pt x="0" y="1532"/>
                </a:cubicBezTo>
                <a:cubicBezTo>
                  <a:pt x="0" y="1974"/>
                  <a:pt x="0" y="1974"/>
                  <a:pt x="0" y="1974"/>
                </a:cubicBezTo>
                <a:cubicBezTo>
                  <a:pt x="528" y="1954"/>
                  <a:pt x="949" y="1520"/>
                  <a:pt x="949" y="987"/>
                </a:cubicBezTo>
                <a:close/>
              </a:path>
            </a:pathLst>
          </a:custGeom>
          <a:solidFill>
            <a:srgbClr val="00A7E5"/>
          </a:solidFill>
          <a:ln w="9525">
            <a:noFill/>
            <a:round/>
            <a:headEnd/>
            <a:tailEnd/>
          </a:ln>
          <a:effectLst>
            <a:outerShdw blurRad="571500" dist="444500" dir="5400000" algn="t" rotWithShape="0">
              <a:prstClr val="black">
                <a:alpha val="1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" name="Freeform 19">
            <a:extLst>
              <a:ext uri="{FF2B5EF4-FFF2-40B4-BE49-F238E27FC236}">
                <a16:creationId xmlns:a16="http://schemas.microsoft.com/office/drawing/2014/main" id="{D61ECA9D-0587-C709-D411-57E4197FFD8F}"/>
              </a:ext>
            </a:extLst>
          </p:cNvPr>
          <p:cNvSpPr>
            <a:spLocks/>
          </p:cNvSpPr>
          <p:nvPr/>
        </p:nvSpPr>
        <p:spPr bwMode="auto">
          <a:xfrm>
            <a:off x="8438261" y="2237736"/>
            <a:ext cx="1614646" cy="1984298"/>
          </a:xfrm>
          <a:custGeom>
            <a:avLst/>
            <a:gdLst>
              <a:gd name="T0" fmla="*/ 530 w 692"/>
              <a:gd name="T1" fmla="*/ 0 h 704"/>
              <a:gd name="T2" fmla="*/ 692 w 692"/>
              <a:gd name="T3" fmla="*/ 245 h 704"/>
              <a:gd name="T4" fmla="*/ 399 w 692"/>
              <a:gd name="T5" fmla="*/ 343 h 704"/>
              <a:gd name="T6" fmla="*/ 268 w 692"/>
              <a:gd name="T7" fmla="*/ 704 h 704"/>
              <a:gd name="T8" fmla="*/ 0 w 692"/>
              <a:gd name="T9" fmla="*/ 436 h 704"/>
              <a:gd name="T10" fmla="*/ 346 w 692"/>
              <a:gd name="T11" fmla="*/ 281 h 704"/>
              <a:gd name="T12" fmla="*/ 530 w 692"/>
              <a:gd name="T13" fmla="*/ 0 h 7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92" h="704">
                <a:moveTo>
                  <a:pt x="530" y="0"/>
                </a:moveTo>
                <a:cubicBezTo>
                  <a:pt x="692" y="245"/>
                  <a:pt x="692" y="245"/>
                  <a:pt x="692" y="245"/>
                </a:cubicBezTo>
                <a:cubicBezTo>
                  <a:pt x="692" y="245"/>
                  <a:pt x="541" y="215"/>
                  <a:pt x="399" y="343"/>
                </a:cubicBezTo>
                <a:cubicBezTo>
                  <a:pt x="258" y="470"/>
                  <a:pt x="268" y="704"/>
                  <a:pt x="268" y="704"/>
                </a:cubicBezTo>
                <a:cubicBezTo>
                  <a:pt x="0" y="436"/>
                  <a:pt x="0" y="436"/>
                  <a:pt x="0" y="436"/>
                </a:cubicBezTo>
                <a:cubicBezTo>
                  <a:pt x="0" y="436"/>
                  <a:pt x="253" y="374"/>
                  <a:pt x="346" y="281"/>
                </a:cubicBezTo>
                <a:cubicBezTo>
                  <a:pt x="487" y="141"/>
                  <a:pt x="530" y="0"/>
                  <a:pt x="530" y="0"/>
                </a:cubicBezTo>
                <a:close/>
              </a:path>
            </a:pathLst>
          </a:custGeom>
          <a:solidFill>
            <a:srgbClr val="FFFFFF">
              <a:lumMod val="85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3" name="Freeform 25">
            <a:extLst>
              <a:ext uri="{FF2B5EF4-FFF2-40B4-BE49-F238E27FC236}">
                <a16:creationId xmlns:a16="http://schemas.microsoft.com/office/drawing/2014/main" id="{19A3FFB5-5490-71FF-65C0-C5E5FBB61941}"/>
              </a:ext>
            </a:extLst>
          </p:cNvPr>
          <p:cNvSpPr>
            <a:spLocks/>
          </p:cNvSpPr>
          <p:nvPr/>
        </p:nvSpPr>
        <p:spPr bwMode="auto">
          <a:xfrm>
            <a:off x="8876108" y="3341397"/>
            <a:ext cx="879475" cy="825283"/>
          </a:xfrm>
          <a:custGeom>
            <a:avLst/>
            <a:gdLst>
              <a:gd name="T0" fmla="*/ 388 w 452"/>
              <a:gd name="T1" fmla="*/ 0 h 351"/>
              <a:gd name="T2" fmla="*/ 452 w 452"/>
              <a:gd name="T3" fmla="*/ 230 h 351"/>
              <a:gd name="T4" fmla="*/ 244 w 452"/>
              <a:gd name="T5" fmla="*/ 198 h 351"/>
              <a:gd name="T6" fmla="*/ 110 w 452"/>
              <a:gd name="T7" fmla="*/ 351 h 351"/>
              <a:gd name="T8" fmla="*/ 0 w 452"/>
              <a:gd name="T9" fmla="*/ 71 h 351"/>
              <a:gd name="T10" fmla="*/ 214 w 452"/>
              <a:gd name="T11" fmla="*/ 138 h 351"/>
              <a:gd name="T12" fmla="*/ 388 w 452"/>
              <a:gd name="T13" fmla="*/ 0 h 3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52" h="351">
                <a:moveTo>
                  <a:pt x="388" y="0"/>
                </a:moveTo>
                <a:cubicBezTo>
                  <a:pt x="452" y="230"/>
                  <a:pt x="452" y="230"/>
                  <a:pt x="452" y="230"/>
                </a:cubicBezTo>
                <a:cubicBezTo>
                  <a:pt x="452" y="230"/>
                  <a:pt x="350" y="164"/>
                  <a:pt x="244" y="198"/>
                </a:cubicBezTo>
                <a:cubicBezTo>
                  <a:pt x="131" y="234"/>
                  <a:pt x="110" y="351"/>
                  <a:pt x="110" y="351"/>
                </a:cubicBezTo>
                <a:cubicBezTo>
                  <a:pt x="0" y="71"/>
                  <a:pt x="0" y="71"/>
                  <a:pt x="0" y="71"/>
                </a:cubicBezTo>
                <a:cubicBezTo>
                  <a:pt x="0" y="71"/>
                  <a:pt x="86" y="171"/>
                  <a:pt x="214" y="138"/>
                </a:cubicBezTo>
                <a:cubicBezTo>
                  <a:pt x="330" y="108"/>
                  <a:pt x="388" y="0"/>
                  <a:pt x="388" y="0"/>
                </a:cubicBezTo>
                <a:close/>
              </a:path>
            </a:pathLst>
          </a:custGeom>
          <a:solidFill>
            <a:srgbClr val="FFFFFF">
              <a:lumMod val="85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4" name="Freeform 26">
            <a:extLst>
              <a:ext uri="{FF2B5EF4-FFF2-40B4-BE49-F238E27FC236}">
                <a16:creationId xmlns:a16="http://schemas.microsoft.com/office/drawing/2014/main" id="{64BB8C32-A731-A2E8-FDF2-713E01152C81}"/>
              </a:ext>
            </a:extLst>
          </p:cNvPr>
          <p:cNvSpPr>
            <a:spLocks/>
          </p:cNvSpPr>
          <p:nvPr/>
        </p:nvSpPr>
        <p:spPr bwMode="auto">
          <a:xfrm>
            <a:off x="8874312" y="3890518"/>
            <a:ext cx="879475" cy="825283"/>
          </a:xfrm>
          <a:custGeom>
            <a:avLst/>
            <a:gdLst>
              <a:gd name="T0" fmla="*/ 388 w 452"/>
              <a:gd name="T1" fmla="*/ 351 h 351"/>
              <a:gd name="T2" fmla="*/ 452 w 452"/>
              <a:gd name="T3" fmla="*/ 121 h 351"/>
              <a:gd name="T4" fmla="*/ 244 w 452"/>
              <a:gd name="T5" fmla="*/ 153 h 351"/>
              <a:gd name="T6" fmla="*/ 110 w 452"/>
              <a:gd name="T7" fmla="*/ 0 h 351"/>
              <a:gd name="T8" fmla="*/ 0 w 452"/>
              <a:gd name="T9" fmla="*/ 280 h 351"/>
              <a:gd name="T10" fmla="*/ 214 w 452"/>
              <a:gd name="T11" fmla="*/ 213 h 351"/>
              <a:gd name="T12" fmla="*/ 388 w 452"/>
              <a:gd name="T13" fmla="*/ 351 h 3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52" h="351">
                <a:moveTo>
                  <a:pt x="388" y="351"/>
                </a:moveTo>
                <a:cubicBezTo>
                  <a:pt x="452" y="121"/>
                  <a:pt x="452" y="121"/>
                  <a:pt x="452" y="121"/>
                </a:cubicBezTo>
                <a:cubicBezTo>
                  <a:pt x="452" y="121"/>
                  <a:pt x="350" y="187"/>
                  <a:pt x="244" y="153"/>
                </a:cubicBezTo>
                <a:cubicBezTo>
                  <a:pt x="131" y="117"/>
                  <a:pt x="110" y="0"/>
                  <a:pt x="110" y="0"/>
                </a:cubicBezTo>
                <a:cubicBezTo>
                  <a:pt x="0" y="280"/>
                  <a:pt x="0" y="280"/>
                  <a:pt x="0" y="280"/>
                </a:cubicBezTo>
                <a:cubicBezTo>
                  <a:pt x="0" y="280"/>
                  <a:pt x="86" y="180"/>
                  <a:pt x="214" y="213"/>
                </a:cubicBezTo>
                <a:cubicBezTo>
                  <a:pt x="330" y="243"/>
                  <a:pt x="388" y="351"/>
                  <a:pt x="388" y="351"/>
                </a:cubicBezTo>
                <a:close/>
              </a:path>
            </a:pathLst>
          </a:custGeom>
          <a:solidFill>
            <a:srgbClr val="FFFFFF">
              <a:lumMod val="85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A91B099-C345-ECFF-2C6F-693240025128}"/>
              </a:ext>
            </a:extLst>
          </p:cNvPr>
          <p:cNvSpPr/>
          <p:nvPr/>
        </p:nvSpPr>
        <p:spPr>
          <a:xfrm>
            <a:off x="5848981" y="2239970"/>
            <a:ext cx="571246" cy="515260"/>
          </a:xfrm>
          <a:prstGeom prst="ellipse">
            <a:avLst/>
          </a:prstGeom>
          <a:solidFill>
            <a:srgbClr val="68686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73D1810-8A90-783A-9F64-0F13E7B86EC9}"/>
              </a:ext>
            </a:extLst>
          </p:cNvPr>
          <p:cNvSpPr/>
          <p:nvPr/>
        </p:nvSpPr>
        <p:spPr>
          <a:xfrm flipH="1">
            <a:off x="4660084" y="2287647"/>
            <a:ext cx="655228" cy="655228"/>
          </a:xfrm>
          <a:prstGeom prst="ellipse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BF9B262-82FF-5A07-F9DA-C95604043F60}"/>
              </a:ext>
            </a:extLst>
          </p:cNvPr>
          <p:cNvSpPr/>
          <p:nvPr/>
        </p:nvSpPr>
        <p:spPr>
          <a:xfrm flipH="1">
            <a:off x="3899361" y="4271849"/>
            <a:ext cx="655228" cy="655228"/>
          </a:xfrm>
          <a:prstGeom prst="ellipse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3B39463-AB52-C224-02FF-46AE51EC098D}"/>
              </a:ext>
            </a:extLst>
          </p:cNvPr>
          <p:cNvSpPr/>
          <p:nvPr/>
        </p:nvSpPr>
        <p:spPr>
          <a:xfrm flipH="1">
            <a:off x="3895033" y="3029391"/>
            <a:ext cx="655228" cy="655228"/>
          </a:xfrm>
          <a:prstGeom prst="ellipse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36FBD4-59E7-1964-8703-13ACF19E158C}"/>
              </a:ext>
            </a:extLst>
          </p:cNvPr>
          <p:cNvSpPr txBox="1"/>
          <p:nvPr/>
        </p:nvSpPr>
        <p:spPr>
          <a:xfrm>
            <a:off x="9440594" y="1205625"/>
            <a:ext cx="2600071" cy="3077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SUCCESS MEASURE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3CD2615C-0D91-641B-31EC-CC2E9E15DFED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8438261" y="3818926"/>
            <a:ext cx="1614646" cy="1984298"/>
          </a:xfrm>
          <a:custGeom>
            <a:avLst/>
            <a:gdLst>
              <a:gd name="T0" fmla="*/ 530 w 692"/>
              <a:gd name="T1" fmla="*/ 0 h 704"/>
              <a:gd name="T2" fmla="*/ 692 w 692"/>
              <a:gd name="T3" fmla="*/ 245 h 704"/>
              <a:gd name="T4" fmla="*/ 399 w 692"/>
              <a:gd name="T5" fmla="*/ 343 h 704"/>
              <a:gd name="T6" fmla="*/ 268 w 692"/>
              <a:gd name="T7" fmla="*/ 704 h 704"/>
              <a:gd name="T8" fmla="*/ 0 w 692"/>
              <a:gd name="T9" fmla="*/ 436 h 704"/>
              <a:gd name="T10" fmla="*/ 346 w 692"/>
              <a:gd name="T11" fmla="*/ 281 h 704"/>
              <a:gd name="T12" fmla="*/ 530 w 692"/>
              <a:gd name="T13" fmla="*/ 0 h 7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92" h="704">
                <a:moveTo>
                  <a:pt x="530" y="0"/>
                </a:moveTo>
                <a:cubicBezTo>
                  <a:pt x="692" y="245"/>
                  <a:pt x="692" y="245"/>
                  <a:pt x="692" y="245"/>
                </a:cubicBezTo>
                <a:cubicBezTo>
                  <a:pt x="692" y="245"/>
                  <a:pt x="541" y="215"/>
                  <a:pt x="399" y="343"/>
                </a:cubicBezTo>
                <a:cubicBezTo>
                  <a:pt x="258" y="470"/>
                  <a:pt x="268" y="704"/>
                  <a:pt x="268" y="704"/>
                </a:cubicBezTo>
                <a:cubicBezTo>
                  <a:pt x="0" y="436"/>
                  <a:pt x="0" y="436"/>
                  <a:pt x="0" y="436"/>
                </a:cubicBezTo>
                <a:cubicBezTo>
                  <a:pt x="0" y="436"/>
                  <a:pt x="253" y="374"/>
                  <a:pt x="346" y="281"/>
                </a:cubicBezTo>
                <a:cubicBezTo>
                  <a:pt x="487" y="141"/>
                  <a:pt x="530" y="0"/>
                  <a:pt x="530" y="0"/>
                </a:cubicBezTo>
                <a:close/>
              </a:path>
            </a:pathLst>
          </a:custGeom>
          <a:solidFill>
            <a:srgbClr val="FFFFFF">
              <a:lumMod val="85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1" name="Freeform 28">
            <a:extLst>
              <a:ext uri="{FF2B5EF4-FFF2-40B4-BE49-F238E27FC236}">
                <a16:creationId xmlns:a16="http://schemas.microsoft.com/office/drawing/2014/main" id="{CA83D703-B51D-D5FA-5863-FD15B2439C54}"/>
              </a:ext>
            </a:extLst>
          </p:cNvPr>
          <p:cNvSpPr>
            <a:spLocks/>
          </p:cNvSpPr>
          <p:nvPr/>
        </p:nvSpPr>
        <p:spPr bwMode="auto">
          <a:xfrm>
            <a:off x="9593639" y="2024774"/>
            <a:ext cx="2376682" cy="909738"/>
          </a:xfrm>
          <a:custGeom>
            <a:avLst/>
            <a:gdLst>
              <a:gd name="T0" fmla="*/ 1776 w 1776"/>
              <a:gd name="T1" fmla="*/ 192 h 385"/>
              <a:gd name="T2" fmla="*/ 1584 w 1776"/>
              <a:gd name="T3" fmla="*/ 385 h 385"/>
              <a:gd name="T4" fmla="*/ 192 w 1776"/>
              <a:gd name="T5" fmla="*/ 385 h 385"/>
              <a:gd name="T6" fmla="*/ 0 w 1776"/>
              <a:gd name="T7" fmla="*/ 192 h 385"/>
              <a:gd name="T8" fmla="*/ 0 w 1776"/>
              <a:gd name="T9" fmla="*/ 192 h 385"/>
              <a:gd name="T10" fmla="*/ 192 w 1776"/>
              <a:gd name="T11" fmla="*/ 0 h 385"/>
              <a:gd name="T12" fmla="*/ 1584 w 1776"/>
              <a:gd name="T13" fmla="*/ 0 h 385"/>
              <a:gd name="T14" fmla="*/ 1776 w 1776"/>
              <a:gd name="T15" fmla="*/ 192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76" h="385">
                <a:moveTo>
                  <a:pt x="1776" y="192"/>
                </a:moveTo>
                <a:cubicBezTo>
                  <a:pt x="1776" y="299"/>
                  <a:pt x="1690" y="385"/>
                  <a:pt x="1584" y="385"/>
                </a:cubicBezTo>
                <a:cubicBezTo>
                  <a:pt x="192" y="385"/>
                  <a:pt x="192" y="385"/>
                  <a:pt x="192" y="385"/>
                </a:cubicBezTo>
                <a:cubicBezTo>
                  <a:pt x="86" y="385"/>
                  <a:pt x="0" y="299"/>
                  <a:pt x="0" y="192"/>
                </a:cubicBezTo>
                <a:cubicBezTo>
                  <a:pt x="0" y="192"/>
                  <a:pt x="0" y="192"/>
                  <a:pt x="0" y="192"/>
                </a:cubicBezTo>
                <a:cubicBezTo>
                  <a:pt x="0" y="86"/>
                  <a:pt x="86" y="0"/>
                  <a:pt x="192" y="0"/>
                </a:cubicBezTo>
                <a:cubicBezTo>
                  <a:pt x="1584" y="0"/>
                  <a:pt x="1584" y="0"/>
                  <a:pt x="1584" y="0"/>
                </a:cubicBezTo>
                <a:cubicBezTo>
                  <a:pt x="1690" y="0"/>
                  <a:pt x="1776" y="86"/>
                  <a:pt x="1776" y="192"/>
                </a:cubicBezTo>
                <a:close/>
              </a:path>
            </a:pathLst>
          </a:custGeom>
          <a:solidFill>
            <a:srgbClr val="00A7E5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2" name="Freeform 29">
            <a:extLst>
              <a:ext uri="{FF2B5EF4-FFF2-40B4-BE49-F238E27FC236}">
                <a16:creationId xmlns:a16="http://schemas.microsoft.com/office/drawing/2014/main" id="{6AEBE1C4-9D0F-FFCA-3C02-9849D8C7780F}"/>
              </a:ext>
            </a:extLst>
          </p:cNvPr>
          <p:cNvSpPr>
            <a:spLocks/>
          </p:cNvSpPr>
          <p:nvPr/>
        </p:nvSpPr>
        <p:spPr bwMode="auto">
          <a:xfrm>
            <a:off x="9593639" y="3051836"/>
            <a:ext cx="2376682" cy="905891"/>
          </a:xfrm>
          <a:custGeom>
            <a:avLst/>
            <a:gdLst>
              <a:gd name="T0" fmla="*/ 1776 w 1776"/>
              <a:gd name="T1" fmla="*/ 192 h 384"/>
              <a:gd name="T2" fmla="*/ 1584 w 1776"/>
              <a:gd name="T3" fmla="*/ 384 h 384"/>
              <a:gd name="T4" fmla="*/ 192 w 1776"/>
              <a:gd name="T5" fmla="*/ 384 h 384"/>
              <a:gd name="T6" fmla="*/ 0 w 1776"/>
              <a:gd name="T7" fmla="*/ 192 h 384"/>
              <a:gd name="T8" fmla="*/ 0 w 1776"/>
              <a:gd name="T9" fmla="*/ 192 h 384"/>
              <a:gd name="T10" fmla="*/ 192 w 1776"/>
              <a:gd name="T11" fmla="*/ 0 h 384"/>
              <a:gd name="T12" fmla="*/ 1584 w 1776"/>
              <a:gd name="T13" fmla="*/ 0 h 384"/>
              <a:gd name="T14" fmla="*/ 1776 w 1776"/>
              <a:gd name="T15" fmla="*/ 192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76" h="384">
                <a:moveTo>
                  <a:pt x="1776" y="192"/>
                </a:moveTo>
                <a:cubicBezTo>
                  <a:pt x="1776" y="298"/>
                  <a:pt x="1690" y="384"/>
                  <a:pt x="1584" y="384"/>
                </a:cubicBezTo>
                <a:cubicBezTo>
                  <a:pt x="192" y="384"/>
                  <a:pt x="192" y="384"/>
                  <a:pt x="192" y="384"/>
                </a:cubicBezTo>
                <a:cubicBezTo>
                  <a:pt x="86" y="384"/>
                  <a:pt x="0" y="298"/>
                  <a:pt x="0" y="192"/>
                </a:cubicBezTo>
                <a:cubicBezTo>
                  <a:pt x="0" y="192"/>
                  <a:pt x="0" y="192"/>
                  <a:pt x="0" y="192"/>
                </a:cubicBezTo>
                <a:cubicBezTo>
                  <a:pt x="0" y="86"/>
                  <a:pt x="86" y="0"/>
                  <a:pt x="192" y="0"/>
                </a:cubicBezTo>
                <a:cubicBezTo>
                  <a:pt x="1584" y="0"/>
                  <a:pt x="1584" y="0"/>
                  <a:pt x="1584" y="0"/>
                </a:cubicBezTo>
                <a:cubicBezTo>
                  <a:pt x="1690" y="0"/>
                  <a:pt x="1776" y="86"/>
                  <a:pt x="1776" y="192"/>
                </a:cubicBezTo>
                <a:close/>
              </a:path>
            </a:pathLst>
          </a:custGeom>
          <a:solidFill>
            <a:srgbClr val="BFD73E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3" name="Freeform 30">
            <a:extLst>
              <a:ext uri="{FF2B5EF4-FFF2-40B4-BE49-F238E27FC236}">
                <a16:creationId xmlns:a16="http://schemas.microsoft.com/office/drawing/2014/main" id="{C3F867BA-B49B-9425-A3BB-D39A30616330}"/>
              </a:ext>
            </a:extLst>
          </p:cNvPr>
          <p:cNvSpPr>
            <a:spLocks/>
          </p:cNvSpPr>
          <p:nvPr/>
        </p:nvSpPr>
        <p:spPr bwMode="auto">
          <a:xfrm>
            <a:off x="9593639" y="4078897"/>
            <a:ext cx="2376682" cy="905891"/>
          </a:xfrm>
          <a:custGeom>
            <a:avLst/>
            <a:gdLst>
              <a:gd name="T0" fmla="*/ 1776 w 1776"/>
              <a:gd name="T1" fmla="*/ 192 h 384"/>
              <a:gd name="T2" fmla="*/ 1584 w 1776"/>
              <a:gd name="T3" fmla="*/ 384 h 384"/>
              <a:gd name="T4" fmla="*/ 192 w 1776"/>
              <a:gd name="T5" fmla="*/ 384 h 384"/>
              <a:gd name="T6" fmla="*/ 0 w 1776"/>
              <a:gd name="T7" fmla="*/ 192 h 384"/>
              <a:gd name="T8" fmla="*/ 0 w 1776"/>
              <a:gd name="T9" fmla="*/ 192 h 384"/>
              <a:gd name="T10" fmla="*/ 192 w 1776"/>
              <a:gd name="T11" fmla="*/ 0 h 384"/>
              <a:gd name="T12" fmla="*/ 1584 w 1776"/>
              <a:gd name="T13" fmla="*/ 0 h 384"/>
              <a:gd name="T14" fmla="*/ 1776 w 1776"/>
              <a:gd name="T15" fmla="*/ 192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76" h="384">
                <a:moveTo>
                  <a:pt x="1776" y="192"/>
                </a:moveTo>
                <a:cubicBezTo>
                  <a:pt x="1776" y="298"/>
                  <a:pt x="1690" y="384"/>
                  <a:pt x="1584" y="384"/>
                </a:cubicBezTo>
                <a:cubicBezTo>
                  <a:pt x="192" y="384"/>
                  <a:pt x="192" y="384"/>
                  <a:pt x="192" y="384"/>
                </a:cubicBezTo>
                <a:cubicBezTo>
                  <a:pt x="86" y="384"/>
                  <a:pt x="0" y="298"/>
                  <a:pt x="0" y="192"/>
                </a:cubicBezTo>
                <a:cubicBezTo>
                  <a:pt x="0" y="192"/>
                  <a:pt x="0" y="192"/>
                  <a:pt x="0" y="192"/>
                </a:cubicBezTo>
                <a:cubicBezTo>
                  <a:pt x="0" y="86"/>
                  <a:pt x="86" y="0"/>
                  <a:pt x="192" y="0"/>
                </a:cubicBezTo>
                <a:cubicBezTo>
                  <a:pt x="1584" y="0"/>
                  <a:pt x="1584" y="0"/>
                  <a:pt x="1584" y="0"/>
                </a:cubicBezTo>
                <a:cubicBezTo>
                  <a:pt x="1690" y="0"/>
                  <a:pt x="1776" y="86"/>
                  <a:pt x="1776" y="192"/>
                </a:cubicBezTo>
                <a:close/>
              </a:path>
            </a:pathLst>
          </a:custGeom>
          <a:solidFill>
            <a:srgbClr val="ED3237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4" name="Freeform 31">
            <a:extLst>
              <a:ext uri="{FF2B5EF4-FFF2-40B4-BE49-F238E27FC236}">
                <a16:creationId xmlns:a16="http://schemas.microsoft.com/office/drawing/2014/main" id="{52E89A3A-2766-926B-DBB6-D8637D3A825B}"/>
              </a:ext>
            </a:extLst>
          </p:cNvPr>
          <p:cNvSpPr>
            <a:spLocks/>
          </p:cNvSpPr>
          <p:nvPr/>
        </p:nvSpPr>
        <p:spPr bwMode="auto">
          <a:xfrm>
            <a:off x="9593639" y="5102110"/>
            <a:ext cx="2376682" cy="909738"/>
          </a:xfrm>
          <a:custGeom>
            <a:avLst/>
            <a:gdLst>
              <a:gd name="T0" fmla="*/ 1776 w 1776"/>
              <a:gd name="T1" fmla="*/ 192 h 385"/>
              <a:gd name="T2" fmla="*/ 1584 w 1776"/>
              <a:gd name="T3" fmla="*/ 385 h 385"/>
              <a:gd name="T4" fmla="*/ 192 w 1776"/>
              <a:gd name="T5" fmla="*/ 385 h 385"/>
              <a:gd name="T6" fmla="*/ 0 w 1776"/>
              <a:gd name="T7" fmla="*/ 192 h 385"/>
              <a:gd name="T8" fmla="*/ 0 w 1776"/>
              <a:gd name="T9" fmla="*/ 192 h 385"/>
              <a:gd name="T10" fmla="*/ 192 w 1776"/>
              <a:gd name="T11" fmla="*/ 0 h 385"/>
              <a:gd name="T12" fmla="*/ 1584 w 1776"/>
              <a:gd name="T13" fmla="*/ 0 h 385"/>
              <a:gd name="T14" fmla="*/ 1776 w 1776"/>
              <a:gd name="T15" fmla="*/ 192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76" h="385">
                <a:moveTo>
                  <a:pt x="1776" y="192"/>
                </a:moveTo>
                <a:cubicBezTo>
                  <a:pt x="1776" y="299"/>
                  <a:pt x="1690" y="385"/>
                  <a:pt x="1584" y="385"/>
                </a:cubicBezTo>
                <a:cubicBezTo>
                  <a:pt x="192" y="385"/>
                  <a:pt x="192" y="385"/>
                  <a:pt x="192" y="385"/>
                </a:cubicBezTo>
                <a:cubicBezTo>
                  <a:pt x="86" y="385"/>
                  <a:pt x="0" y="299"/>
                  <a:pt x="0" y="192"/>
                </a:cubicBezTo>
                <a:cubicBezTo>
                  <a:pt x="0" y="192"/>
                  <a:pt x="0" y="192"/>
                  <a:pt x="0" y="192"/>
                </a:cubicBezTo>
                <a:cubicBezTo>
                  <a:pt x="0" y="86"/>
                  <a:pt x="86" y="0"/>
                  <a:pt x="192" y="0"/>
                </a:cubicBezTo>
                <a:cubicBezTo>
                  <a:pt x="1584" y="0"/>
                  <a:pt x="1584" y="0"/>
                  <a:pt x="1584" y="0"/>
                </a:cubicBezTo>
                <a:cubicBezTo>
                  <a:pt x="1690" y="0"/>
                  <a:pt x="1776" y="86"/>
                  <a:pt x="1776" y="192"/>
                </a:cubicBezTo>
                <a:close/>
              </a:path>
            </a:pathLst>
          </a:custGeom>
          <a:solidFill>
            <a:srgbClr val="686868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8976ADA-21AA-F699-262C-B5AB1980B82C}"/>
              </a:ext>
            </a:extLst>
          </p:cNvPr>
          <p:cNvSpPr txBox="1"/>
          <p:nvPr/>
        </p:nvSpPr>
        <p:spPr>
          <a:xfrm>
            <a:off x="9990292" y="2099951"/>
            <a:ext cx="1749194" cy="7879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 kern="0" dirty="0">
                <a:solidFill>
                  <a:srgbClr val="FFFFFF"/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Give our people enough time to safely execute their work</a:t>
            </a:r>
            <a:endParaRPr lang="en-US" sz="1600" dirty="0">
              <a:solidFill>
                <a:srgbClr val="FFFFFF"/>
              </a:solidFill>
              <a:latin typeface="Segoe UI" panose="020B0502040204020203" pitchFamily="34" charset="0"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8DF576E-FD6F-5997-8982-E617B7EE055C}"/>
              </a:ext>
            </a:extLst>
          </p:cNvPr>
          <p:cNvSpPr txBox="1"/>
          <p:nvPr/>
        </p:nvSpPr>
        <p:spPr>
          <a:xfrm>
            <a:off x="10120870" y="3315009"/>
            <a:ext cx="1614646" cy="4431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kern="0" dirty="0">
                <a:solidFill>
                  <a:srgbClr val="FFFFFF"/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Reach our S300 targets </a:t>
            </a:r>
            <a:endParaRPr lang="en-US" dirty="0">
              <a:solidFill>
                <a:srgbClr val="FFFFFF"/>
              </a:solidFill>
              <a:latin typeface="Segoe UI" panose="020B0502040204020203" pitchFamily="34" charset="0"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C882F77-3C6F-7C52-8D3D-F47E93B53E47}"/>
              </a:ext>
            </a:extLst>
          </p:cNvPr>
          <p:cNvSpPr txBox="1"/>
          <p:nvPr/>
        </p:nvSpPr>
        <p:spPr>
          <a:xfrm>
            <a:off x="10120870" y="4358046"/>
            <a:ext cx="1849452" cy="2215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kern="0" dirty="0">
                <a:solidFill>
                  <a:srgbClr val="FFFFFF"/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Just culture</a:t>
            </a:r>
            <a:endParaRPr lang="en-US" dirty="0">
              <a:solidFill>
                <a:srgbClr val="FFFFFF"/>
              </a:solidFill>
              <a:latin typeface="Segoe UI" panose="020B0502040204020203" pitchFamily="34" charset="0"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2CBB948-9147-D1D8-65D7-CBD3ED3CA7D1}"/>
              </a:ext>
            </a:extLst>
          </p:cNvPr>
          <p:cNvSpPr txBox="1"/>
          <p:nvPr/>
        </p:nvSpPr>
        <p:spPr>
          <a:xfrm>
            <a:off x="10021601" y="5310781"/>
            <a:ext cx="1713916" cy="4431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>
                <a:solidFill>
                  <a:srgbClr val="FFFFFF"/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Engaged workforce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D496252-D1EE-1C3C-3219-42EB6B18C569}"/>
              </a:ext>
            </a:extLst>
          </p:cNvPr>
          <p:cNvSpPr txBox="1"/>
          <p:nvPr/>
        </p:nvSpPr>
        <p:spPr>
          <a:xfrm>
            <a:off x="1699834" y="2077974"/>
            <a:ext cx="1227201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Systemic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95DE1F6-C85F-5F24-EED0-EF221154CCAB}"/>
              </a:ext>
            </a:extLst>
          </p:cNvPr>
          <p:cNvSpPr txBox="1"/>
          <p:nvPr/>
        </p:nvSpPr>
        <p:spPr>
          <a:xfrm>
            <a:off x="7969533" y="2078452"/>
            <a:ext cx="1046417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People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41E6E8C-BF39-1181-7452-FBFE57F538EF}"/>
              </a:ext>
            </a:extLst>
          </p:cNvPr>
          <p:cNvSpPr txBox="1"/>
          <p:nvPr/>
        </p:nvSpPr>
        <p:spPr>
          <a:xfrm>
            <a:off x="3405073" y="5842208"/>
            <a:ext cx="2114828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Adopt a crew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C1918A9-C050-7781-CBF6-CBA1F025B815}"/>
              </a:ext>
            </a:extLst>
          </p:cNvPr>
          <p:cNvSpPr txBox="1"/>
          <p:nvPr/>
        </p:nvSpPr>
        <p:spPr>
          <a:xfrm>
            <a:off x="5077012" y="3275033"/>
            <a:ext cx="1136576" cy="137883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Strategy</a:t>
            </a:r>
          </a:p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Central Service support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4F9E8C1-40E3-443E-A625-DFFF1243C475}"/>
              </a:ext>
            </a:extLst>
          </p:cNvPr>
          <p:cNvSpPr txBox="1"/>
          <p:nvPr/>
        </p:nvSpPr>
        <p:spPr>
          <a:xfrm>
            <a:off x="6396657" y="1959893"/>
            <a:ext cx="1147504" cy="193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</a:rPr>
              <a:t>Bonus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9FB5040-43CA-924D-BD20-03AC4E874B54}"/>
              </a:ext>
            </a:extLst>
          </p:cNvPr>
          <p:cNvSpPr txBox="1"/>
          <p:nvPr/>
        </p:nvSpPr>
        <p:spPr>
          <a:xfrm>
            <a:off x="7107896" y="2504951"/>
            <a:ext cx="1225633" cy="193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400" kern="0" dirty="0">
                <a:solidFill>
                  <a:srgbClr val="000000">
                    <a:lumMod val="65000"/>
                    <a:lumOff val="35000"/>
                  </a:srgbClr>
                </a:solidFill>
              </a:rPr>
              <a:t>Just Culture</a:t>
            </a:r>
            <a:endParaRPr kumimoji="0" lang="en-IN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A71C25B-59E6-96AA-F7F4-42A7A6EB31A0}"/>
              </a:ext>
            </a:extLst>
          </p:cNvPr>
          <p:cNvSpPr txBox="1"/>
          <p:nvPr/>
        </p:nvSpPr>
        <p:spPr>
          <a:xfrm>
            <a:off x="7488514" y="3144387"/>
            <a:ext cx="1129545" cy="193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</a:rPr>
              <a:t>Develop self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58BB684-CC1A-E292-F9C8-4CD1FAA7BB59}"/>
              </a:ext>
            </a:extLst>
          </p:cNvPr>
          <p:cNvSpPr txBox="1"/>
          <p:nvPr/>
        </p:nvSpPr>
        <p:spPr>
          <a:xfrm>
            <a:off x="7488514" y="4745464"/>
            <a:ext cx="1306189" cy="193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</a:rPr>
              <a:t>Develop others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B58066E-9524-C407-90E2-BDB37FBFA8AA}"/>
              </a:ext>
            </a:extLst>
          </p:cNvPr>
          <p:cNvSpPr txBox="1"/>
          <p:nvPr/>
        </p:nvSpPr>
        <p:spPr>
          <a:xfrm>
            <a:off x="7086454" y="5332774"/>
            <a:ext cx="1614646" cy="193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</a:rPr>
              <a:t>Take people along</a:t>
            </a:r>
          </a:p>
        </p:txBody>
      </p:sp>
      <p:sp>
        <p:nvSpPr>
          <p:cNvPr id="38" name="Oval 27">
            <a:extLst>
              <a:ext uri="{FF2B5EF4-FFF2-40B4-BE49-F238E27FC236}">
                <a16:creationId xmlns:a16="http://schemas.microsoft.com/office/drawing/2014/main" id="{E2CDA266-2B0A-8071-DC19-58EF8A8C5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2163" y="3364223"/>
            <a:ext cx="1306190" cy="1308178"/>
          </a:xfrm>
          <a:prstGeom prst="ellipse">
            <a:avLst/>
          </a:prstGeom>
          <a:solidFill>
            <a:srgbClr val="FFFFFF">
              <a:lumMod val="50000"/>
            </a:srgbClr>
          </a:solidFill>
          <a:ln w="9525">
            <a:noFill/>
            <a:round/>
            <a:headEnd/>
            <a:tailEnd/>
          </a:ln>
          <a:effectLst>
            <a:outerShdw blurRad="571500" dist="444500" dir="5400000" algn="t" rotWithShape="0">
              <a:prstClr val="black">
                <a:alpha val="1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46AC622-2CBE-7115-59DF-A2B96C1BE68A}"/>
              </a:ext>
            </a:extLst>
          </p:cNvPr>
          <p:cNvGrpSpPr/>
          <p:nvPr/>
        </p:nvGrpSpPr>
        <p:grpSpPr>
          <a:xfrm>
            <a:off x="5377373" y="3507668"/>
            <a:ext cx="504558" cy="504556"/>
            <a:chOff x="-1001713" y="941388"/>
            <a:chExt cx="1871663" cy="1871663"/>
          </a:xfrm>
          <a:solidFill>
            <a:srgbClr val="FFFFFF"/>
          </a:solidFill>
        </p:grpSpPr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2284F900-0647-B87A-A86B-EE52B6A4986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5575" y="1135063"/>
              <a:ext cx="1025525" cy="1649413"/>
            </a:xfrm>
            <a:custGeom>
              <a:avLst/>
              <a:gdLst>
                <a:gd name="T0" fmla="*/ 58 w 69"/>
                <a:gd name="T1" fmla="*/ 15 h 111"/>
                <a:gd name="T2" fmla="*/ 56 w 69"/>
                <a:gd name="T3" fmla="*/ 16 h 111"/>
                <a:gd name="T4" fmla="*/ 46 w 69"/>
                <a:gd name="T5" fmla="*/ 17 h 111"/>
                <a:gd name="T6" fmla="*/ 43 w 69"/>
                <a:gd name="T7" fmla="*/ 21 h 111"/>
                <a:gd name="T8" fmla="*/ 41 w 69"/>
                <a:gd name="T9" fmla="*/ 20 h 111"/>
                <a:gd name="T10" fmla="*/ 33 w 69"/>
                <a:gd name="T11" fmla="*/ 13 h 111"/>
                <a:gd name="T12" fmla="*/ 32 w 69"/>
                <a:gd name="T13" fmla="*/ 9 h 111"/>
                <a:gd name="T14" fmla="*/ 31 w 69"/>
                <a:gd name="T15" fmla="*/ 5 h 111"/>
                <a:gd name="T16" fmla="*/ 26 w 69"/>
                <a:gd name="T17" fmla="*/ 1 h 111"/>
                <a:gd name="T18" fmla="*/ 20 w 69"/>
                <a:gd name="T19" fmla="*/ 0 h 111"/>
                <a:gd name="T20" fmla="*/ 20 w 69"/>
                <a:gd name="T21" fmla="*/ 3 h 111"/>
                <a:gd name="T22" fmla="*/ 25 w 69"/>
                <a:gd name="T23" fmla="*/ 8 h 111"/>
                <a:gd name="T24" fmla="*/ 28 w 69"/>
                <a:gd name="T25" fmla="*/ 12 h 111"/>
                <a:gd name="T26" fmla="*/ 25 w 69"/>
                <a:gd name="T27" fmla="*/ 13 h 111"/>
                <a:gd name="T28" fmla="*/ 23 w 69"/>
                <a:gd name="T29" fmla="*/ 12 h 111"/>
                <a:gd name="T30" fmla="*/ 19 w 69"/>
                <a:gd name="T31" fmla="*/ 11 h 111"/>
                <a:gd name="T32" fmla="*/ 19 w 69"/>
                <a:gd name="T33" fmla="*/ 8 h 111"/>
                <a:gd name="T34" fmla="*/ 14 w 69"/>
                <a:gd name="T35" fmla="*/ 6 h 111"/>
                <a:gd name="T36" fmla="*/ 12 w 69"/>
                <a:gd name="T37" fmla="*/ 13 h 111"/>
                <a:gd name="T38" fmla="*/ 7 w 69"/>
                <a:gd name="T39" fmla="*/ 14 h 111"/>
                <a:gd name="T40" fmla="*/ 7 w 69"/>
                <a:gd name="T41" fmla="*/ 18 h 111"/>
                <a:gd name="T42" fmla="*/ 14 w 69"/>
                <a:gd name="T43" fmla="*/ 20 h 111"/>
                <a:gd name="T44" fmla="*/ 15 w 69"/>
                <a:gd name="T45" fmla="*/ 13 h 111"/>
                <a:gd name="T46" fmla="*/ 21 w 69"/>
                <a:gd name="T47" fmla="*/ 14 h 111"/>
                <a:gd name="T48" fmla="*/ 23 w 69"/>
                <a:gd name="T49" fmla="*/ 15 h 111"/>
                <a:gd name="T50" fmla="*/ 27 w 69"/>
                <a:gd name="T51" fmla="*/ 15 h 111"/>
                <a:gd name="T52" fmla="*/ 30 w 69"/>
                <a:gd name="T53" fmla="*/ 21 h 111"/>
                <a:gd name="T54" fmla="*/ 38 w 69"/>
                <a:gd name="T55" fmla="*/ 28 h 111"/>
                <a:gd name="T56" fmla="*/ 37 w 69"/>
                <a:gd name="T57" fmla="*/ 31 h 111"/>
                <a:gd name="T58" fmla="*/ 31 w 69"/>
                <a:gd name="T59" fmla="*/ 31 h 111"/>
                <a:gd name="T60" fmla="*/ 21 w 69"/>
                <a:gd name="T61" fmla="*/ 36 h 111"/>
                <a:gd name="T62" fmla="*/ 13 w 69"/>
                <a:gd name="T63" fmla="*/ 45 h 111"/>
                <a:gd name="T64" fmla="*/ 12 w 69"/>
                <a:gd name="T65" fmla="*/ 49 h 111"/>
                <a:gd name="T66" fmla="*/ 10 w 69"/>
                <a:gd name="T67" fmla="*/ 49 h 111"/>
                <a:gd name="T68" fmla="*/ 5 w 69"/>
                <a:gd name="T69" fmla="*/ 47 h 111"/>
                <a:gd name="T70" fmla="*/ 0 w 69"/>
                <a:gd name="T71" fmla="*/ 49 h 111"/>
                <a:gd name="T72" fmla="*/ 1 w 69"/>
                <a:gd name="T73" fmla="*/ 54 h 111"/>
                <a:gd name="T74" fmla="*/ 3 w 69"/>
                <a:gd name="T75" fmla="*/ 52 h 111"/>
                <a:gd name="T76" fmla="*/ 7 w 69"/>
                <a:gd name="T77" fmla="*/ 51 h 111"/>
                <a:gd name="T78" fmla="*/ 6 w 69"/>
                <a:gd name="T79" fmla="*/ 56 h 111"/>
                <a:gd name="T80" fmla="*/ 10 w 69"/>
                <a:gd name="T81" fmla="*/ 57 h 111"/>
                <a:gd name="T82" fmla="*/ 13 w 69"/>
                <a:gd name="T83" fmla="*/ 60 h 111"/>
                <a:gd name="T84" fmla="*/ 18 w 69"/>
                <a:gd name="T85" fmla="*/ 59 h 111"/>
                <a:gd name="T86" fmla="*/ 23 w 69"/>
                <a:gd name="T87" fmla="*/ 60 h 111"/>
                <a:gd name="T88" fmla="*/ 30 w 69"/>
                <a:gd name="T89" fmla="*/ 62 h 111"/>
                <a:gd name="T90" fmla="*/ 33 w 69"/>
                <a:gd name="T91" fmla="*/ 62 h 111"/>
                <a:gd name="T92" fmla="*/ 39 w 69"/>
                <a:gd name="T93" fmla="*/ 69 h 111"/>
                <a:gd name="T94" fmla="*/ 50 w 69"/>
                <a:gd name="T95" fmla="*/ 75 h 111"/>
                <a:gd name="T96" fmla="*/ 43 w 69"/>
                <a:gd name="T97" fmla="*/ 88 h 111"/>
                <a:gd name="T98" fmla="*/ 36 w 69"/>
                <a:gd name="T99" fmla="*/ 92 h 111"/>
                <a:gd name="T100" fmla="*/ 33 w 69"/>
                <a:gd name="T101" fmla="*/ 100 h 111"/>
                <a:gd name="T102" fmla="*/ 22 w 69"/>
                <a:gd name="T103" fmla="*/ 107 h 111"/>
                <a:gd name="T104" fmla="*/ 21 w 69"/>
                <a:gd name="T105" fmla="*/ 111 h 111"/>
                <a:gd name="T106" fmla="*/ 69 w 69"/>
                <a:gd name="T107" fmla="*/ 50 h 111"/>
                <a:gd name="T108" fmla="*/ 58 w 69"/>
                <a:gd name="T109" fmla="*/ 15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9" h="111">
                  <a:moveTo>
                    <a:pt x="58" y="15"/>
                  </a:moveTo>
                  <a:cubicBezTo>
                    <a:pt x="56" y="16"/>
                    <a:pt x="56" y="16"/>
                    <a:pt x="56" y="16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1" y="54"/>
                    <a:pt x="1" y="54"/>
                    <a:pt x="1" y="54"/>
                  </a:cubicBezTo>
                  <a:cubicBezTo>
                    <a:pt x="3" y="52"/>
                    <a:pt x="3" y="52"/>
                    <a:pt x="3" y="52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10" y="57"/>
                    <a:pt x="10" y="57"/>
                    <a:pt x="10" y="57"/>
                  </a:cubicBezTo>
                  <a:cubicBezTo>
                    <a:pt x="13" y="60"/>
                    <a:pt x="13" y="60"/>
                    <a:pt x="13" y="60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50" y="75"/>
                    <a:pt x="50" y="75"/>
                    <a:pt x="50" y="75"/>
                  </a:cubicBezTo>
                  <a:cubicBezTo>
                    <a:pt x="43" y="88"/>
                    <a:pt x="43" y="88"/>
                    <a:pt x="43" y="88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33" y="100"/>
                    <a:pt x="33" y="100"/>
                    <a:pt x="33" y="100"/>
                  </a:cubicBezTo>
                  <a:cubicBezTo>
                    <a:pt x="22" y="107"/>
                    <a:pt x="22" y="107"/>
                    <a:pt x="22" y="107"/>
                  </a:cubicBezTo>
                  <a:cubicBezTo>
                    <a:pt x="21" y="111"/>
                    <a:pt x="21" y="111"/>
                    <a:pt x="21" y="111"/>
                  </a:cubicBezTo>
                  <a:cubicBezTo>
                    <a:pt x="48" y="104"/>
                    <a:pt x="69" y="80"/>
                    <a:pt x="69" y="50"/>
                  </a:cubicBezTo>
                  <a:cubicBezTo>
                    <a:pt x="69" y="37"/>
                    <a:pt x="65" y="25"/>
                    <a:pt x="58" y="1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9444A35A-9FDA-A795-BCC6-658BDF018F03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01713" y="1387476"/>
              <a:ext cx="1084263" cy="1425575"/>
            </a:xfrm>
            <a:custGeom>
              <a:avLst/>
              <a:gdLst>
                <a:gd name="T0" fmla="*/ 70 w 73"/>
                <a:gd name="T1" fmla="*/ 66 h 96"/>
                <a:gd name="T2" fmla="*/ 66 w 73"/>
                <a:gd name="T3" fmla="*/ 57 h 96"/>
                <a:gd name="T4" fmla="*/ 70 w 73"/>
                <a:gd name="T5" fmla="*/ 49 h 96"/>
                <a:gd name="T6" fmla="*/ 66 w 73"/>
                <a:gd name="T7" fmla="*/ 47 h 96"/>
                <a:gd name="T8" fmla="*/ 61 w 73"/>
                <a:gd name="T9" fmla="*/ 43 h 96"/>
                <a:gd name="T10" fmla="*/ 50 w 73"/>
                <a:gd name="T11" fmla="*/ 40 h 96"/>
                <a:gd name="T12" fmla="*/ 47 w 73"/>
                <a:gd name="T13" fmla="*/ 33 h 96"/>
                <a:gd name="T14" fmla="*/ 47 w 73"/>
                <a:gd name="T15" fmla="*/ 37 h 96"/>
                <a:gd name="T16" fmla="*/ 45 w 73"/>
                <a:gd name="T17" fmla="*/ 37 h 96"/>
                <a:gd name="T18" fmla="*/ 36 w 73"/>
                <a:gd name="T19" fmla="*/ 25 h 96"/>
                <a:gd name="T20" fmla="*/ 36 w 73"/>
                <a:gd name="T21" fmla="*/ 15 h 96"/>
                <a:gd name="T22" fmla="*/ 30 w 73"/>
                <a:gd name="T23" fmla="*/ 4 h 96"/>
                <a:gd name="T24" fmla="*/ 19 w 73"/>
                <a:gd name="T25" fmla="*/ 6 h 96"/>
                <a:gd name="T26" fmla="*/ 12 w 73"/>
                <a:gd name="T27" fmla="*/ 6 h 96"/>
                <a:gd name="T28" fmla="*/ 9 w 73"/>
                <a:gd name="T29" fmla="*/ 4 h 96"/>
                <a:gd name="T30" fmla="*/ 13 w 73"/>
                <a:gd name="T31" fmla="*/ 0 h 96"/>
                <a:gd name="T32" fmla="*/ 9 w 73"/>
                <a:gd name="T33" fmla="*/ 1 h 96"/>
                <a:gd name="T34" fmla="*/ 0 w 73"/>
                <a:gd name="T35" fmla="*/ 33 h 96"/>
                <a:gd name="T36" fmla="*/ 63 w 73"/>
                <a:gd name="T37" fmla="*/ 96 h 96"/>
                <a:gd name="T38" fmla="*/ 71 w 73"/>
                <a:gd name="T39" fmla="*/ 95 h 96"/>
                <a:gd name="T40" fmla="*/ 70 w 73"/>
                <a:gd name="T41" fmla="*/ 88 h 96"/>
                <a:gd name="T42" fmla="*/ 73 w 73"/>
                <a:gd name="T43" fmla="*/ 76 h 96"/>
                <a:gd name="T44" fmla="*/ 70 w 73"/>
                <a:gd name="T45" fmla="*/ 6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3" h="96">
                  <a:moveTo>
                    <a:pt x="70" y="66"/>
                  </a:moveTo>
                  <a:cubicBezTo>
                    <a:pt x="66" y="57"/>
                    <a:pt x="66" y="57"/>
                    <a:pt x="66" y="57"/>
                  </a:cubicBezTo>
                  <a:cubicBezTo>
                    <a:pt x="70" y="49"/>
                    <a:pt x="70" y="49"/>
                    <a:pt x="70" y="49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1" y="43"/>
                    <a:pt x="61" y="43"/>
                    <a:pt x="61" y="43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3" y="11"/>
                    <a:pt x="0" y="21"/>
                    <a:pt x="0" y="33"/>
                  </a:cubicBezTo>
                  <a:cubicBezTo>
                    <a:pt x="0" y="68"/>
                    <a:pt x="28" y="96"/>
                    <a:pt x="63" y="96"/>
                  </a:cubicBezTo>
                  <a:cubicBezTo>
                    <a:pt x="66" y="96"/>
                    <a:pt x="68" y="96"/>
                    <a:pt x="71" y="95"/>
                  </a:cubicBezTo>
                  <a:cubicBezTo>
                    <a:pt x="70" y="88"/>
                    <a:pt x="70" y="88"/>
                    <a:pt x="70" y="88"/>
                  </a:cubicBezTo>
                  <a:cubicBezTo>
                    <a:pt x="70" y="88"/>
                    <a:pt x="73" y="76"/>
                    <a:pt x="73" y="76"/>
                  </a:cubicBezTo>
                  <a:cubicBezTo>
                    <a:pt x="73" y="76"/>
                    <a:pt x="70" y="66"/>
                    <a:pt x="70" y="6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74A79F53-D32A-0B3F-514C-E3D9C0AC49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779463" y="941388"/>
              <a:ext cx="1114425" cy="341313"/>
            </a:xfrm>
            <a:custGeom>
              <a:avLst/>
              <a:gdLst>
                <a:gd name="T0" fmla="*/ 9 w 75"/>
                <a:gd name="T1" fmla="*/ 20 h 23"/>
                <a:gd name="T2" fmla="*/ 20 w 75"/>
                <a:gd name="T3" fmla="*/ 19 h 23"/>
                <a:gd name="T4" fmla="*/ 25 w 75"/>
                <a:gd name="T5" fmla="*/ 16 h 23"/>
                <a:gd name="T6" fmla="*/ 31 w 75"/>
                <a:gd name="T7" fmla="*/ 18 h 23"/>
                <a:gd name="T8" fmla="*/ 40 w 75"/>
                <a:gd name="T9" fmla="*/ 17 h 23"/>
                <a:gd name="T10" fmla="*/ 43 w 75"/>
                <a:gd name="T11" fmla="*/ 12 h 23"/>
                <a:gd name="T12" fmla="*/ 48 w 75"/>
                <a:gd name="T13" fmla="*/ 13 h 23"/>
                <a:gd name="T14" fmla="*/ 59 w 75"/>
                <a:gd name="T15" fmla="*/ 12 h 23"/>
                <a:gd name="T16" fmla="*/ 62 w 75"/>
                <a:gd name="T17" fmla="*/ 9 h 23"/>
                <a:gd name="T18" fmla="*/ 66 w 75"/>
                <a:gd name="T19" fmla="*/ 6 h 23"/>
                <a:gd name="T20" fmla="*/ 72 w 75"/>
                <a:gd name="T21" fmla="*/ 7 h 23"/>
                <a:gd name="T22" fmla="*/ 75 w 75"/>
                <a:gd name="T23" fmla="*/ 6 h 23"/>
                <a:gd name="T24" fmla="*/ 48 w 75"/>
                <a:gd name="T25" fmla="*/ 0 h 23"/>
                <a:gd name="T26" fmla="*/ 0 w 75"/>
                <a:gd name="T27" fmla="*/ 23 h 23"/>
                <a:gd name="T28" fmla="*/ 0 w 75"/>
                <a:gd name="T29" fmla="*/ 23 h 23"/>
                <a:gd name="T30" fmla="*/ 9 w 75"/>
                <a:gd name="T31" fmla="*/ 20 h 23"/>
                <a:gd name="T32" fmla="*/ 51 w 75"/>
                <a:gd name="T33" fmla="*/ 6 h 23"/>
                <a:gd name="T34" fmla="*/ 57 w 75"/>
                <a:gd name="T35" fmla="*/ 3 h 23"/>
                <a:gd name="T36" fmla="*/ 61 w 75"/>
                <a:gd name="T37" fmla="*/ 5 h 23"/>
                <a:gd name="T38" fmla="*/ 55 w 75"/>
                <a:gd name="T39" fmla="*/ 10 h 23"/>
                <a:gd name="T40" fmla="*/ 50 w 75"/>
                <a:gd name="T41" fmla="*/ 10 h 23"/>
                <a:gd name="T42" fmla="*/ 47 w 75"/>
                <a:gd name="T43" fmla="*/ 9 h 23"/>
                <a:gd name="T44" fmla="*/ 51 w 75"/>
                <a:gd name="T45" fmla="*/ 6 h 23"/>
                <a:gd name="T46" fmla="*/ 32 w 75"/>
                <a:gd name="T47" fmla="*/ 7 h 23"/>
                <a:gd name="T48" fmla="*/ 34 w 75"/>
                <a:gd name="T49" fmla="*/ 8 h 23"/>
                <a:gd name="T50" fmla="*/ 38 w 75"/>
                <a:gd name="T51" fmla="*/ 7 h 23"/>
                <a:gd name="T52" fmla="*/ 40 w 75"/>
                <a:gd name="T53" fmla="*/ 10 h 23"/>
                <a:gd name="T54" fmla="*/ 32 w 75"/>
                <a:gd name="T55" fmla="*/ 13 h 23"/>
                <a:gd name="T56" fmla="*/ 28 w 75"/>
                <a:gd name="T57" fmla="*/ 10 h 23"/>
                <a:gd name="T58" fmla="*/ 32 w 75"/>
                <a:gd name="T59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5" h="23">
                  <a:moveTo>
                    <a:pt x="9" y="20"/>
                  </a:moveTo>
                  <a:cubicBezTo>
                    <a:pt x="20" y="19"/>
                    <a:pt x="20" y="19"/>
                    <a:pt x="20" y="19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62" y="9"/>
                    <a:pt x="62" y="9"/>
                    <a:pt x="62" y="9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72" y="7"/>
                    <a:pt x="72" y="7"/>
                    <a:pt x="72" y="7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67" y="2"/>
                    <a:pt x="58" y="0"/>
                    <a:pt x="48" y="0"/>
                  </a:cubicBezTo>
                  <a:cubicBezTo>
                    <a:pt x="29" y="0"/>
                    <a:pt x="11" y="9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lnTo>
                    <a:pt x="9" y="20"/>
                  </a:lnTo>
                  <a:close/>
                  <a:moveTo>
                    <a:pt x="51" y="6"/>
                  </a:moveTo>
                  <a:cubicBezTo>
                    <a:pt x="57" y="3"/>
                    <a:pt x="57" y="3"/>
                    <a:pt x="57" y="3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47" y="9"/>
                    <a:pt x="47" y="9"/>
                    <a:pt x="47" y="9"/>
                  </a:cubicBezTo>
                  <a:lnTo>
                    <a:pt x="51" y="6"/>
                  </a:lnTo>
                  <a:close/>
                  <a:moveTo>
                    <a:pt x="32" y="7"/>
                  </a:moveTo>
                  <a:cubicBezTo>
                    <a:pt x="34" y="8"/>
                    <a:pt x="34" y="8"/>
                    <a:pt x="34" y="8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8" y="10"/>
                    <a:pt x="32" y="8"/>
                    <a:pt x="32" y="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3" name="Freeform 11">
            <a:extLst>
              <a:ext uri="{FF2B5EF4-FFF2-40B4-BE49-F238E27FC236}">
                <a16:creationId xmlns:a16="http://schemas.microsoft.com/office/drawing/2014/main" id="{966B73C3-E738-09BC-E5C7-A05BEDD6CF1B}"/>
              </a:ext>
            </a:extLst>
          </p:cNvPr>
          <p:cNvSpPr>
            <a:spLocks noEditPoints="1"/>
          </p:cNvSpPr>
          <p:nvPr/>
        </p:nvSpPr>
        <p:spPr bwMode="auto">
          <a:xfrm>
            <a:off x="8284299" y="3727354"/>
            <a:ext cx="581918" cy="581916"/>
          </a:xfrm>
          <a:custGeom>
            <a:avLst/>
            <a:gdLst>
              <a:gd name="T0" fmla="*/ 2022 w 2382"/>
              <a:gd name="T1" fmla="*/ 1805 h 2382"/>
              <a:gd name="T2" fmla="*/ 2130 w 2382"/>
              <a:gd name="T3" fmla="*/ 1535 h 2382"/>
              <a:gd name="T4" fmla="*/ 1827 w 2382"/>
              <a:gd name="T5" fmla="*/ 1155 h 2382"/>
              <a:gd name="T6" fmla="*/ 1473 w 2382"/>
              <a:gd name="T7" fmla="*/ 661 h 2382"/>
              <a:gd name="T8" fmla="*/ 1582 w 2382"/>
              <a:gd name="T9" fmla="*/ 391 h 2382"/>
              <a:gd name="T10" fmla="*/ 1191 w 2382"/>
              <a:gd name="T11" fmla="*/ 0 h 2382"/>
              <a:gd name="T12" fmla="*/ 800 w 2382"/>
              <a:gd name="T13" fmla="*/ 391 h 2382"/>
              <a:gd name="T14" fmla="*/ 909 w 2382"/>
              <a:gd name="T15" fmla="*/ 661 h 2382"/>
              <a:gd name="T16" fmla="*/ 555 w 2382"/>
              <a:gd name="T17" fmla="*/ 1155 h 2382"/>
              <a:gd name="T18" fmla="*/ 252 w 2382"/>
              <a:gd name="T19" fmla="*/ 1535 h 2382"/>
              <a:gd name="T20" fmla="*/ 360 w 2382"/>
              <a:gd name="T21" fmla="*/ 1805 h 2382"/>
              <a:gd name="T22" fmla="*/ 0 w 2382"/>
              <a:gd name="T23" fmla="*/ 2382 h 2382"/>
              <a:gd name="T24" fmla="*/ 186 w 2382"/>
              <a:gd name="T25" fmla="*/ 2382 h 2382"/>
              <a:gd name="T26" fmla="*/ 642 w 2382"/>
              <a:gd name="T27" fmla="*/ 1926 h 2382"/>
              <a:gd name="T28" fmla="*/ 1098 w 2382"/>
              <a:gd name="T29" fmla="*/ 2382 h 2382"/>
              <a:gd name="T30" fmla="*/ 1284 w 2382"/>
              <a:gd name="T31" fmla="*/ 2382 h 2382"/>
              <a:gd name="T32" fmla="*/ 1740 w 2382"/>
              <a:gd name="T33" fmla="*/ 1926 h 2382"/>
              <a:gd name="T34" fmla="*/ 2196 w 2382"/>
              <a:gd name="T35" fmla="*/ 2382 h 2382"/>
              <a:gd name="T36" fmla="*/ 2382 w 2382"/>
              <a:gd name="T37" fmla="*/ 2382 h 2382"/>
              <a:gd name="T38" fmla="*/ 2022 w 2382"/>
              <a:gd name="T39" fmla="*/ 1805 h 2382"/>
              <a:gd name="T40" fmla="*/ 1191 w 2382"/>
              <a:gd name="T41" fmla="*/ 186 h 2382"/>
              <a:gd name="T42" fmla="*/ 1396 w 2382"/>
              <a:gd name="T43" fmla="*/ 391 h 2382"/>
              <a:gd name="T44" fmla="*/ 1191 w 2382"/>
              <a:gd name="T45" fmla="*/ 596 h 2382"/>
              <a:gd name="T46" fmla="*/ 986 w 2382"/>
              <a:gd name="T47" fmla="*/ 391 h 2382"/>
              <a:gd name="T48" fmla="*/ 1191 w 2382"/>
              <a:gd name="T49" fmla="*/ 186 h 2382"/>
              <a:gd name="T50" fmla="*/ 642 w 2382"/>
              <a:gd name="T51" fmla="*/ 1740 h 2382"/>
              <a:gd name="T52" fmla="*/ 438 w 2382"/>
              <a:gd name="T53" fmla="*/ 1535 h 2382"/>
              <a:gd name="T54" fmla="*/ 642 w 2382"/>
              <a:gd name="T55" fmla="*/ 1331 h 2382"/>
              <a:gd name="T56" fmla="*/ 847 w 2382"/>
              <a:gd name="T57" fmla="*/ 1535 h 2382"/>
              <a:gd name="T58" fmla="*/ 642 w 2382"/>
              <a:gd name="T59" fmla="*/ 1740 h 2382"/>
              <a:gd name="T60" fmla="*/ 1458 w 2382"/>
              <a:gd name="T61" fmla="*/ 1805 h 2382"/>
              <a:gd name="T62" fmla="*/ 1191 w 2382"/>
              <a:gd name="T63" fmla="*/ 2049 h 2382"/>
              <a:gd name="T64" fmla="*/ 924 w 2382"/>
              <a:gd name="T65" fmla="*/ 1805 h 2382"/>
              <a:gd name="T66" fmla="*/ 1033 w 2382"/>
              <a:gd name="T67" fmla="*/ 1535 h 2382"/>
              <a:gd name="T68" fmla="*/ 742 w 2382"/>
              <a:gd name="T69" fmla="*/ 1158 h 2382"/>
              <a:gd name="T70" fmla="*/ 1191 w 2382"/>
              <a:gd name="T71" fmla="*/ 782 h 2382"/>
              <a:gd name="T72" fmla="*/ 1640 w 2382"/>
              <a:gd name="T73" fmla="*/ 1158 h 2382"/>
              <a:gd name="T74" fmla="*/ 1349 w 2382"/>
              <a:gd name="T75" fmla="*/ 1535 h 2382"/>
              <a:gd name="T76" fmla="*/ 1458 w 2382"/>
              <a:gd name="T77" fmla="*/ 1805 h 2382"/>
              <a:gd name="T78" fmla="*/ 1740 w 2382"/>
              <a:gd name="T79" fmla="*/ 1740 h 2382"/>
              <a:gd name="T80" fmla="*/ 1535 w 2382"/>
              <a:gd name="T81" fmla="*/ 1535 h 2382"/>
              <a:gd name="T82" fmla="*/ 1740 w 2382"/>
              <a:gd name="T83" fmla="*/ 1331 h 2382"/>
              <a:gd name="T84" fmla="*/ 1944 w 2382"/>
              <a:gd name="T85" fmla="*/ 1535 h 2382"/>
              <a:gd name="T86" fmla="*/ 1740 w 2382"/>
              <a:gd name="T87" fmla="*/ 1740 h 2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382" h="2382">
                <a:moveTo>
                  <a:pt x="2022" y="1805"/>
                </a:moveTo>
                <a:cubicBezTo>
                  <a:pt x="2089" y="1735"/>
                  <a:pt x="2130" y="1640"/>
                  <a:pt x="2130" y="1535"/>
                </a:cubicBezTo>
                <a:cubicBezTo>
                  <a:pt x="2130" y="1350"/>
                  <a:pt x="2001" y="1194"/>
                  <a:pt x="1827" y="1155"/>
                </a:cubicBezTo>
                <a:cubicBezTo>
                  <a:pt x="1799" y="937"/>
                  <a:pt x="1662" y="754"/>
                  <a:pt x="1473" y="661"/>
                </a:cubicBezTo>
                <a:cubicBezTo>
                  <a:pt x="1540" y="591"/>
                  <a:pt x="1582" y="496"/>
                  <a:pt x="1582" y="391"/>
                </a:cubicBezTo>
                <a:cubicBezTo>
                  <a:pt x="1582" y="176"/>
                  <a:pt x="1406" y="0"/>
                  <a:pt x="1191" y="0"/>
                </a:cubicBezTo>
                <a:cubicBezTo>
                  <a:pt x="976" y="0"/>
                  <a:pt x="800" y="176"/>
                  <a:pt x="800" y="391"/>
                </a:cubicBezTo>
                <a:cubicBezTo>
                  <a:pt x="800" y="496"/>
                  <a:pt x="842" y="591"/>
                  <a:pt x="909" y="661"/>
                </a:cubicBezTo>
                <a:cubicBezTo>
                  <a:pt x="720" y="754"/>
                  <a:pt x="583" y="937"/>
                  <a:pt x="555" y="1155"/>
                </a:cubicBezTo>
                <a:cubicBezTo>
                  <a:pt x="381" y="1194"/>
                  <a:pt x="252" y="1350"/>
                  <a:pt x="252" y="1535"/>
                </a:cubicBezTo>
                <a:cubicBezTo>
                  <a:pt x="252" y="1640"/>
                  <a:pt x="293" y="1735"/>
                  <a:pt x="360" y="1805"/>
                </a:cubicBezTo>
                <a:cubicBezTo>
                  <a:pt x="147" y="1910"/>
                  <a:pt x="0" y="2129"/>
                  <a:pt x="0" y="2382"/>
                </a:cubicBezTo>
                <a:cubicBezTo>
                  <a:pt x="186" y="2382"/>
                  <a:pt x="186" y="2382"/>
                  <a:pt x="186" y="2382"/>
                </a:cubicBezTo>
                <a:cubicBezTo>
                  <a:pt x="186" y="2130"/>
                  <a:pt x="391" y="1926"/>
                  <a:pt x="642" y="1926"/>
                </a:cubicBezTo>
                <a:cubicBezTo>
                  <a:pt x="894" y="1926"/>
                  <a:pt x="1098" y="2130"/>
                  <a:pt x="1098" y="2382"/>
                </a:cubicBezTo>
                <a:cubicBezTo>
                  <a:pt x="1284" y="2382"/>
                  <a:pt x="1284" y="2382"/>
                  <a:pt x="1284" y="2382"/>
                </a:cubicBezTo>
                <a:cubicBezTo>
                  <a:pt x="1284" y="2130"/>
                  <a:pt x="1488" y="1926"/>
                  <a:pt x="1740" y="1926"/>
                </a:cubicBezTo>
                <a:cubicBezTo>
                  <a:pt x="1991" y="1926"/>
                  <a:pt x="2196" y="2130"/>
                  <a:pt x="2196" y="2382"/>
                </a:cubicBezTo>
                <a:cubicBezTo>
                  <a:pt x="2382" y="2382"/>
                  <a:pt x="2382" y="2382"/>
                  <a:pt x="2382" y="2382"/>
                </a:cubicBezTo>
                <a:cubicBezTo>
                  <a:pt x="2382" y="2129"/>
                  <a:pt x="2235" y="1910"/>
                  <a:pt x="2022" y="1805"/>
                </a:cubicBezTo>
                <a:close/>
                <a:moveTo>
                  <a:pt x="1191" y="186"/>
                </a:moveTo>
                <a:cubicBezTo>
                  <a:pt x="1304" y="186"/>
                  <a:pt x="1396" y="278"/>
                  <a:pt x="1396" y="391"/>
                </a:cubicBezTo>
                <a:cubicBezTo>
                  <a:pt x="1396" y="504"/>
                  <a:pt x="1304" y="596"/>
                  <a:pt x="1191" y="596"/>
                </a:cubicBezTo>
                <a:cubicBezTo>
                  <a:pt x="1078" y="596"/>
                  <a:pt x="986" y="504"/>
                  <a:pt x="986" y="391"/>
                </a:cubicBezTo>
                <a:cubicBezTo>
                  <a:pt x="986" y="278"/>
                  <a:pt x="1078" y="186"/>
                  <a:pt x="1191" y="186"/>
                </a:cubicBezTo>
                <a:close/>
                <a:moveTo>
                  <a:pt x="642" y="1740"/>
                </a:moveTo>
                <a:cubicBezTo>
                  <a:pt x="529" y="1740"/>
                  <a:pt x="438" y="1648"/>
                  <a:pt x="438" y="1535"/>
                </a:cubicBezTo>
                <a:cubicBezTo>
                  <a:pt x="438" y="1422"/>
                  <a:pt x="529" y="1331"/>
                  <a:pt x="642" y="1331"/>
                </a:cubicBezTo>
                <a:cubicBezTo>
                  <a:pt x="755" y="1331"/>
                  <a:pt x="847" y="1422"/>
                  <a:pt x="847" y="1535"/>
                </a:cubicBezTo>
                <a:cubicBezTo>
                  <a:pt x="847" y="1648"/>
                  <a:pt x="755" y="1740"/>
                  <a:pt x="642" y="1740"/>
                </a:cubicBezTo>
                <a:close/>
                <a:moveTo>
                  <a:pt x="1458" y="1805"/>
                </a:moveTo>
                <a:cubicBezTo>
                  <a:pt x="1347" y="1859"/>
                  <a:pt x="1255" y="1944"/>
                  <a:pt x="1191" y="2049"/>
                </a:cubicBezTo>
                <a:cubicBezTo>
                  <a:pt x="1127" y="1944"/>
                  <a:pt x="1035" y="1859"/>
                  <a:pt x="924" y="1805"/>
                </a:cubicBezTo>
                <a:cubicBezTo>
                  <a:pt x="991" y="1735"/>
                  <a:pt x="1033" y="1640"/>
                  <a:pt x="1033" y="1535"/>
                </a:cubicBezTo>
                <a:cubicBezTo>
                  <a:pt x="1033" y="1354"/>
                  <a:pt x="909" y="1202"/>
                  <a:pt x="742" y="1158"/>
                </a:cubicBezTo>
                <a:cubicBezTo>
                  <a:pt x="780" y="944"/>
                  <a:pt x="967" y="782"/>
                  <a:pt x="1191" y="782"/>
                </a:cubicBezTo>
                <a:cubicBezTo>
                  <a:pt x="1415" y="782"/>
                  <a:pt x="1602" y="944"/>
                  <a:pt x="1640" y="1158"/>
                </a:cubicBezTo>
                <a:cubicBezTo>
                  <a:pt x="1473" y="1202"/>
                  <a:pt x="1349" y="1354"/>
                  <a:pt x="1349" y="1535"/>
                </a:cubicBezTo>
                <a:cubicBezTo>
                  <a:pt x="1349" y="1640"/>
                  <a:pt x="1391" y="1735"/>
                  <a:pt x="1458" y="1805"/>
                </a:cubicBezTo>
                <a:close/>
                <a:moveTo>
                  <a:pt x="1740" y="1740"/>
                </a:moveTo>
                <a:cubicBezTo>
                  <a:pt x="1627" y="1740"/>
                  <a:pt x="1535" y="1648"/>
                  <a:pt x="1535" y="1535"/>
                </a:cubicBezTo>
                <a:cubicBezTo>
                  <a:pt x="1535" y="1422"/>
                  <a:pt x="1627" y="1331"/>
                  <a:pt x="1740" y="1331"/>
                </a:cubicBezTo>
                <a:cubicBezTo>
                  <a:pt x="1853" y="1331"/>
                  <a:pt x="1944" y="1422"/>
                  <a:pt x="1944" y="1535"/>
                </a:cubicBezTo>
                <a:cubicBezTo>
                  <a:pt x="1944" y="1648"/>
                  <a:pt x="1853" y="1740"/>
                  <a:pt x="1740" y="174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4232BD7-51CF-0244-9C74-9D6CB4878F29}"/>
              </a:ext>
            </a:extLst>
          </p:cNvPr>
          <p:cNvGrpSpPr/>
          <p:nvPr/>
        </p:nvGrpSpPr>
        <p:grpSpPr>
          <a:xfrm>
            <a:off x="5885557" y="5112372"/>
            <a:ext cx="571246" cy="515260"/>
            <a:chOff x="6237092" y="2496605"/>
            <a:chExt cx="571246" cy="515260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0D02E12-3631-FAA1-2EA3-D6B3683FFE4C}"/>
                </a:ext>
              </a:extLst>
            </p:cNvPr>
            <p:cNvSpPr/>
            <p:nvPr/>
          </p:nvSpPr>
          <p:spPr>
            <a:xfrm>
              <a:off x="6237092" y="2496605"/>
              <a:ext cx="571246" cy="515260"/>
            </a:xfrm>
            <a:prstGeom prst="ellipse">
              <a:avLst/>
            </a:prstGeom>
            <a:solidFill>
              <a:srgbClr val="68686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6" name="Freeform 21">
              <a:extLst>
                <a:ext uri="{FF2B5EF4-FFF2-40B4-BE49-F238E27FC236}">
                  <a16:creationId xmlns:a16="http://schemas.microsoft.com/office/drawing/2014/main" id="{D1CC1CA7-6C41-6C07-D925-68B9A5A6F9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86507" y="2609607"/>
              <a:ext cx="290884" cy="289256"/>
            </a:xfrm>
            <a:custGeom>
              <a:avLst/>
              <a:gdLst>
                <a:gd name="T0" fmla="*/ 1027 w 2054"/>
                <a:gd name="T1" fmla="*/ 1325 h 2044"/>
                <a:gd name="T2" fmla="*/ 1410 w 2054"/>
                <a:gd name="T3" fmla="*/ 922 h 2044"/>
                <a:gd name="T4" fmla="*/ 1027 w 2054"/>
                <a:gd name="T5" fmla="*/ 1485 h 2044"/>
                <a:gd name="T6" fmla="*/ 644 w 2054"/>
                <a:gd name="T7" fmla="*/ 922 h 2044"/>
                <a:gd name="T8" fmla="*/ 1889 w 2054"/>
                <a:gd name="T9" fmla="*/ 994 h 2044"/>
                <a:gd name="T10" fmla="*/ 1769 w 2054"/>
                <a:gd name="T11" fmla="*/ 1142 h 2044"/>
                <a:gd name="T12" fmla="*/ 1637 w 2054"/>
                <a:gd name="T13" fmla="*/ 1462 h 2044"/>
                <a:gd name="T14" fmla="*/ 1665 w 2054"/>
                <a:gd name="T15" fmla="*/ 1603 h 2044"/>
                <a:gd name="T16" fmla="*/ 1496 w 2054"/>
                <a:gd name="T17" fmla="*/ 1660 h 2044"/>
                <a:gd name="T18" fmla="*/ 1262 w 2054"/>
                <a:gd name="T19" fmla="*/ 1592 h 2044"/>
                <a:gd name="T20" fmla="*/ 1067 w 2054"/>
                <a:gd name="T21" fmla="*/ 1884 h 2044"/>
                <a:gd name="T22" fmla="*/ 907 w 2054"/>
                <a:gd name="T23" fmla="*/ 1764 h 2044"/>
                <a:gd name="T24" fmla="*/ 587 w 2054"/>
                <a:gd name="T25" fmla="*/ 1632 h 2044"/>
                <a:gd name="T26" fmla="*/ 445 w 2054"/>
                <a:gd name="T27" fmla="*/ 1660 h 2044"/>
                <a:gd name="T28" fmla="*/ 389 w 2054"/>
                <a:gd name="T29" fmla="*/ 1491 h 2044"/>
                <a:gd name="T30" fmla="*/ 457 w 2054"/>
                <a:gd name="T31" fmla="*/ 1257 h 2044"/>
                <a:gd name="T32" fmla="*/ 165 w 2054"/>
                <a:gd name="T33" fmla="*/ 1062 h 2044"/>
                <a:gd name="T34" fmla="*/ 5 w 2054"/>
                <a:gd name="T35" fmla="*/ 994 h 2044"/>
                <a:gd name="T36" fmla="*/ 285 w 2054"/>
                <a:gd name="T37" fmla="*/ 1301 h 2044"/>
                <a:gd name="T38" fmla="*/ 305 w 2054"/>
                <a:gd name="T39" fmla="*/ 1349 h 2044"/>
                <a:gd name="T40" fmla="*/ 276 w 2054"/>
                <a:gd name="T41" fmla="*/ 1716 h 2044"/>
                <a:gd name="T42" fmla="*/ 671 w 2054"/>
                <a:gd name="T43" fmla="*/ 1773 h 2044"/>
                <a:gd name="T44" fmla="*/ 731 w 2054"/>
                <a:gd name="T45" fmla="*/ 1740 h 2044"/>
                <a:gd name="T46" fmla="*/ 987 w 2054"/>
                <a:gd name="T47" fmla="*/ 2044 h 2044"/>
                <a:gd name="T48" fmla="*/ 1306 w 2054"/>
                <a:gd name="T49" fmla="*/ 1764 h 2044"/>
                <a:gd name="T50" fmla="*/ 1354 w 2054"/>
                <a:gd name="T51" fmla="*/ 1744 h 2044"/>
                <a:gd name="T52" fmla="*/ 1721 w 2054"/>
                <a:gd name="T53" fmla="*/ 1773 h 2044"/>
                <a:gd name="T54" fmla="*/ 1778 w 2054"/>
                <a:gd name="T55" fmla="*/ 1378 h 2044"/>
                <a:gd name="T56" fmla="*/ 1745 w 2054"/>
                <a:gd name="T57" fmla="*/ 1318 h 2044"/>
                <a:gd name="T58" fmla="*/ 2049 w 2054"/>
                <a:gd name="T59" fmla="*/ 1062 h 2044"/>
                <a:gd name="T60" fmla="*/ 35 w 2054"/>
                <a:gd name="T61" fmla="*/ 742 h 2044"/>
                <a:gd name="T62" fmla="*/ 153 w 2054"/>
                <a:gd name="T63" fmla="*/ 240 h 2044"/>
                <a:gd name="T64" fmla="*/ 591 w 2054"/>
                <a:gd name="T65" fmla="*/ 373 h 2044"/>
                <a:gd name="T66" fmla="*/ 787 w 2054"/>
                <a:gd name="T67" fmla="*/ 240 h 2044"/>
                <a:gd name="T68" fmla="*/ 1226 w 2054"/>
                <a:gd name="T69" fmla="*/ 373 h 2044"/>
                <a:gd name="T70" fmla="*/ 1422 w 2054"/>
                <a:gd name="T71" fmla="*/ 240 h 2044"/>
                <a:gd name="T72" fmla="*/ 1666 w 2054"/>
                <a:gd name="T73" fmla="*/ 479 h 2044"/>
                <a:gd name="T74" fmla="*/ 1443 w 2054"/>
                <a:gd name="T75" fmla="*/ 631 h 2044"/>
                <a:gd name="T76" fmla="*/ 2046 w 2054"/>
                <a:gd name="T77" fmla="*/ 631 h 2044"/>
                <a:gd name="T78" fmla="*/ 137 w 2054"/>
                <a:gd name="T79" fmla="*/ 790 h 2044"/>
                <a:gd name="T80" fmla="*/ 1246 w 2054"/>
                <a:gd name="T81" fmla="*/ 631 h 2044"/>
                <a:gd name="T82" fmla="*/ 808 w 2054"/>
                <a:gd name="T83" fmla="*/ 631 h 2044"/>
                <a:gd name="T84" fmla="*/ 1742 w 2054"/>
                <a:gd name="T85" fmla="*/ 240 h 2044"/>
                <a:gd name="T86" fmla="*/ 947 w 2054"/>
                <a:gd name="T87" fmla="*/ 240 h 2044"/>
                <a:gd name="T88" fmla="*/ 1027 w 2054"/>
                <a:gd name="T89" fmla="*/ 160 h 2044"/>
                <a:gd name="T90" fmla="*/ 392 w 2054"/>
                <a:gd name="T91" fmla="*/ 319 h 2044"/>
                <a:gd name="T92" fmla="*/ 312 w 2054"/>
                <a:gd name="T93" fmla="*/ 240 h 2044"/>
                <a:gd name="T94" fmla="*/ 394 w 2054"/>
                <a:gd name="T95" fmla="*/ 479 h 2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54" h="2044">
                  <a:moveTo>
                    <a:pt x="724" y="1002"/>
                  </a:moveTo>
                  <a:cubicBezTo>
                    <a:pt x="724" y="1022"/>
                    <a:pt x="724" y="1022"/>
                    <a:pt x="724" y="1022"/>
                  </a:cubicBezTo>
                  <a:cubicBezTo>
                    <a:pt x="724" y="1189"/>
                    <a:pt x="860" y="1325"/>
                    <a:pt x="1027" y="1325"/>
                  </a:cubicBezTo>
                  <a:cubicBezTo>
                    <a:pt x="1194" y="1325"/>
                    <a:pt x="1330" y="1189"/>
                    <a:pt x="1330" y="1022"/>
                  </a:cubicBezTo>
                  <a:cubicBezTo>
                    <a:pt x="1330" y="1002"/>
                    <a:pt x="1330" y="1002"/>
                    <a:pt x="1330" y="1002"/>
                  </a:cubicBezTo>
                  <a:cubicBezTo>
                    <a:pt x="1330" y="958"/>
                    <a:pt x="1366" y="922"/>
                    <a:pt x="1410" y="922"/>
                  </a:cubicBezTo>
                  <a:cubicBezTo>
                    <a:pt x="1454" y="922"/>
                    <a:pt x="1490" y="958"/>
                    <a:pt x="1490" y="1002"/>
                  </a:cubicBezTo>
                  <a:cubicBezTo>
                    <a:pt x="1490" y="1022"/>
                    <a:pt x="1490" y="1022"/>
                    <a:pt x="1490" y="1022"/>
                  </a:cubicBezTo>
                  <a:cubicBezTo>
                    <a:pt x="1490" y="1277"/>
                    <a:pt x="1282" y="1485"/>
                    <a:pt x="1027" y="1485"/>
                  </a:cubicBezTo>
                  <a:cubicBezTo>
                    <a:pt x="772" y="1485"/>
                    <a:pt x="564" y="1277"/>
                    <a:pt x="564" y="1022"/>
                  </a:cubicBezTo>
                  <a:cubicBezTo>
                    <a:pt x="564" y="1002"/>
                    <a:pt x="564" y="1002"/>
                    <a:pt x="564" y="1002"/>
                  </a:cubicBezTo>
                  <a:cubicBezTo>
                    <a:pt x="564" y="958"/>
                    <a:pt x="600" y="922"/>
                    <a:pt x="644" y="922"/>
                  </a:cubicBezTo>
                  <a:cubicBezTo>
                    <a:pt x="688" y="922"/>
                    <a:pt x="724" y="958"/>
                    <a:pt x="724" y="1002"/>
                  </a:cubicBezTo>
                  <a:close/>
                  <a:moveTo>
                    <a:pt x="1969" y="914"/>
                  </a:moveTo>
                  <a:cubicBezTo>
                    <a:pt x="1925" y="914"/>
                    <a:pt x="1889" y="950"/>
                    <a:pt x="1889" y="994"/>
                  </a:cubicBezTo>
                  <a:cubicBezTo>
                    <a:pt x="1889" y="1062"/>
                    <a:pt x="1889" y="1062"/>
                    <a:pt x="1889" y="1062"/>
                  </a:cubicBezTo>
                  <a:cubicBezTo>
                    <a:pt x="1889" y="1106"/>
                    <a:pt x="1853" y="1142"/>
                    <a:pt x="1809" y="1142"/>
                  </a:cubicBezTo>
                  <a:cubicBezTo>
                    <a:pt x="1769" y="1142"/>
                    <a:pt x="1769" y="1142"/>
                    <a:pt x="1769" y="1142"/>
                  </a:cubicBezTo>
                  <a:cubicBezTo>
                    <a:pt x="1694" y="1142"/>
                    <a:pt x="1626" y="1187"/>
                    <a:pt x="1597" y="1257"/>
                  </a:cubicBezTo>
                  <a:cubicBezTo>
                    <a:pt x="1597" y="1259"/>
                    <a:pt x="1597" y="1259"/>
                    <a:pt x="1597" y="1259"/>
                  </a:cubicBezTo>
                  <a:cubicBezTo>
                    <a:pt x="1568" y="1329"/>
                    <a:pt x="1583" y="1409"/>
                    <a:pt x="1637" y="1462"/>
                  </a:cubicBezTo>
                  <a:cubicBezTo>
                    <a:pt x="1665" y="1491"/>
                    <a:pt x="1665" y="1491"/>
                    <a:pt x="1665" y="1491"/>
                  </a:cubicBezTo>
                  <a:cubicBezTo>
                    <a:pt x="1680" y="1506"/>
                    <a:pt x="1688" y="1526"/>
                    <a:pt x="1688" y="1547"/>
                  </a:cubicBezTo>
                  <a:cubicBezTo>
                    <a:pt x="1688" y="1568"/>
                    <a:pt x="1680" y="1588"/>
                    <a:pt x="1665" y="1603"/>
                  </a:cubicBezTo>
                  <a:cubicBezTo>
                    <a:pt x="1609" y="1660"/>
                    <a:pt x="1609" y="1660"/>
                    <a:pt x="1609" y="1660"/>
                  </a:cubicBezTo>
                  <a:cubicBezTo>
                    <a:pt x="1593" y="1675"/>
                    <a:pt x="1573" y="1683"/>
                    <a:pt x="1552" y="1683"/>
                  </a:cubicBezTo>
                  <a:cubicBezTo>
                    <a:pt x="1531" y="1683"/>
                    <a:pt x="1511" y="1675"/>
                    <a:pt x="1496" y="1660"/>
                  </a:cubicBezTo>
                  <a:cubicBezTo>
                    <a:pt x="1467" y="1632"/>
                    <a:pt x="1467" y="1632"/>
                    <a:pt x="1467" y="1632"/>
                  </a:cubicBezTo>
                  <a:cubicBezTo>
                    <a:pt x="1414" y="1578"/>
                    <a:pt x="1334" y="1563"/>
                    <a:pt x="1264" y="1592"/>
                  </a:cubicBezTo>
                  <a:cubicBezTo>
                    <a:pt x="1262" y="1592"/>
                    <a:pt x="1262" y="1592"/>
                    <a:pt x="1262" y="1592"/>
                  </a:cubicBezTo>
                  <a:cubicBezTo>
                    <a:pt x="1192" y="1621"/>
                    <a:pt x="1147" y="1689"/>
                    <a:pt x="1147" y="1764"/>
                  </a:cubicBezTo>
                  <a:cubicBezTo>
                    <a:pt x="1147" y="1804"/>
                    <a:pt x="1147" y="1804"/>
                    <a:pt x="1147" y="1804"/>
                  </a:cubicBezTo>
                  <a:cubicBezTo>
                    <a:pt x="1147" y="1848"/>
                    <a:pt x="1111" y="1884"/>
                    <a:pt x="1067" y="1884"/>
                  </a:cubicBezTo>
                  <a:cubicBezTo>
                    <a:pt x="987" y="1884"/>
                    <a:pt x="987" y="1884"/>
                    <a:pt x="987" y="1884"/>
                  </a:cubicBezTo>
                  <a:cubicBezTo>
                    <a:pt x="943" y="1884"/>
                    <a:pt x="907" y="1848"/>
                    <a:pt x="907" y="1804"/>
                  </a:cubicBezTo>
                  <a:cubicBezTo>
                    <a:pt x="907" y="1764"/>
                    <a:pt x="907" y="1764"/>
                    <a:pt x="907" y="1764"/>
                  </a:cubicBezTo>
                  <a:cubicBezTo>
                    <a:pt x="907" y="1689"/>
                    <a:pt x="862" y="1621"/>
                    <a:pt x="791" y="1592"/>
                  </a:cubicBezTo>
                  <a:cubicBezTo>
                    <a:pt x="790" y="1592"/>
                    <a:pt x="790" y="1592"/>
                    <a:pt x="790" y="1592"/>
                  </a:cubicBezTo>
                  <a:cubicBezTo>
                    <a:pt x="720" y="1563"/>
                    <a:pt x="640" y="1578"/>
                    <a:pt x="587" y="1632"/>
                  </a:cubicBezTo>
                  <a:cubicBezTo>
                    <a:pt x="558" y="1660"/>
                    <a:pt x="558" y="1660"/>
                    <a:pt x="558" y="1660"/>
                  </a:cubicBezTo>
                  <a:cubicBezTo>
                    <a:pt x="543" y="1675"/>
                    <a:pt x="523" y="1683"/>
                    <a:pt x="502" y="1683"/>
                  </a:cubicBezTo>
                  <a:cubicBezTo>
                    <a:pt x="481" y="1683"/>
                    <a:pt x="461" y="1675"/>
                    <a:pt x="445" y="1660"/>
                  </a:cubicBezTo>
                  <a:cubicBezTo>
                    <a:pt x="389" y="1603"/>
                    <a:pt x="389" y="1603"/>
                    <a:pt x="389" y="1603"/>
                  </a:cubicBezTo>
                  <a:cubicBezTo>
                    <a:pt x="374" y="1588"/>
                    <a:pt x="366" y="1568"/>
                    <a:pt x="366" y="1547"/>
                  </a:cubicBezTo>
                  <a:cubicBezTo>
                    <a:pt x="366" y="1526"/>
                    <a:pt x="374" y="1506"/>
                    <a:pt x="389" y="1491"/>
                  </a:cubicBezTo>
                  <a:cubicBezTo>
                    <a:pt x="417" y="1462"/>
                    <a:pt x="417" y="1462"/>
                    <a:pt x="417" y="1462"/>
                  </a:cubicBezTo>
                  <a:cubicBezTo>
                    <a:pt x="471" y="1409"/>
                    <a:pt x="486" y="1329"/>
                    <a:pt x="457" y="1259"/>
                  </a:cubicBezTo>
                  <a:cubicBezTo>
                    <a:pt x="457" y="1257"/>
                    <a:pt x="457" y="1257"/>
                    <a:pt x="457" y="1257"/>
                  </a:cubicBezTo>
                  <a:cubicBezTo>
                    <a:pt x="428" y="1187"/>
                    <a:pt x="360" y="1142"/>
                    <a:pt x="285" y="1142"/>
                  </a:cubicBezTo>
                  <a:cubicBezTo>
                    <a:pt x="245" y="1142"/>
                    <a:pt x="245" y="1142"/>
                    <a:pt x="245" y="1142"/>
                  </a:cubicBezTo>
                  <a:cubicBezTo>
                    <a:pt x="201" y="1142"/>
                    <a:pt x="165" y="1106"/>
                    <a:pt x="165" y="1062"/>
                  </a:cubicBezTo>
                  <a:cubicBezTo>
                    <a:pt x="165" y="994"/>
                    <a:pt x="165" y="994"/>
                    <a:pt x="165" y="994"/>
                  </a:cubicBezTo>
                  <a:cubicBezTo>
                    <a:pt x="165" y="950"/>
                    <a:pt x="129" y="914"/>
                    <a:pt x="85" y="914"/>
                  </a:cubicBezTo>
                  <a:cubicBezTo>
                    <a:pt x="41" y="914"/>
                    <a:pt x="5" y="950"/>
                    <a:pt x="5" y="994"/>
                  </a:cubicBezTo>
                  <a:cubicBezTo>
                    <a:pt x="5" y="1062"/>
                    <a:pt x="5" y="1062"/>
                    <a:pt x="5" y="1062"/>
                  </a:cubicBezTo>
                  <a:cubicBezTo>
                    <a:pt x="5" y="1194"/>
                    <a:pt x="112" y="1301"/>
                    <a:pt x="245" y="1301"/>
                  </a:cubicBezTo>
                  <a:cubicBezTo>
                    <a:pt x="285" y="1301"/>
                    <a:pt x="285" y="1301"/>
                    <a:pt x="285" y="1301"/>
                  </a:cubicBezTo>
                  <a:cubicBezTo>
                    <a:pt x="295" y="1301"/>
                    <a:pt x="305" y="1308"/>
                    <a:pt x="309" y="1318"/>
                  </a:cubicBezTo>
                  <a:cubicBezTo>
                    <a:pt x="310" y="1320"/>
                    <a:pt x="310" y="1320"/>
                    <a:pt x="310" y="1320"/>
                  </a:cubicBezTo>
                  <a:cubicBezTo>
                    <a:pt x="314" y="1330"/>
                    <a:pt x="312" y="1342"/>
                    <a:pt x="305" y="1349"/>
                  </a:cubicBezTo>
                  <a:cubicBezTo>
                    <a:pt x="276" y="1378"/>
                    <a:pt x="276" y="1378"/>
                    <a:pt x="276" y="1378"/>
                  </a:cubicBezTo>
                  <a:cubicBezTo>
                    <a:pt x="231" y="1423"/>
                    <a:pt x="206" y="1483"/>
                    <a:pt x="206" y="1547"/>
                  </a:cubicBezTo>
                  <a:cubicBezTo>
                    <a:pt x="206" y="1611"/>
                    <a:pt x="231" y="1671"/>
                    <a:pt x="276" y="1716"/>
                  </a:cubicBezTo>
                  <a:cubicBezTo>
                    <a:pt x="333" y="1773"/>
                    <a:pt x="333" y="1773"/>
                    <a:pt x="333" y="1773"/>
                  </a:cubicBezTo>
                  <a:cubicBezTo>
                    <a:pt x="378" y="1818"/>
                    <a:pt x="438" y="1843"/>
                    <a:pt x="502" y="1843"/>
                  </a:cubicBezTo>
                  <a:cubicBezTo>
                    <a:pt x="566" y="1843"/>
                    <a:pt x="626" y="1818"/>
                    <a:pt x="671" y="1773"/>
                  </a:cubicBezTo>
                  <a:cubicBezTo>
                    <a:pt x="700" y="1744"/>
                    <a:pt x="700" y="1744"/>
                    <a:pt x="700" y="1744"/>
                  </a:cubicBezTo>
                  <a:cubicBezTo>
                    <a:pt x="707" y="1737"/>
                    <a:pt x="719" y="1735"/>
                    <a:pt x="729" y="1739"/>
                  </a:cubicBezTo>
                  <a:cubicBezTo>
                    <a:pt x="731" y="1740"/>
                    <a:pt x="731" y="1740"/>
                    <a:pt x="731" y="1740"/>
                  </a:cubicBezTo>
                  <a:cubicBezTo>
                    <a:pt x="741" y="1744"/>
                    <a:pt x="748" y="1754"/>
                    <a:pt x="748" y="1764"/>
                  </a:cubicBezTo>
                  <a:cubicBezTo>
                    <a:pt x="748" y="1804"/>
                    <a:pt x="748" y="1804"/>
                    <a:pt x="748" y="1804"/>
                  </a:cubicBezTo>
                  <a:cubicBezTo>
                    <a:pt x="748" y="1937"/>
                    <a:pt x="855" y="2044"/>
                    <a:pt x="987" y="2044"/>
                  </a:cubicBezTo>
                  <a:cubicBezTo>
                    <a:pt x="1067" y="2044"/>
                    <a:pt x="1067" y="2044"/>
                    <a:pt x="1067" y="2044"/>
                  </a:cubicBezTo>
                  <a:cubicBezTo>
                    <a:pt x="1199" y="2044"/>
                    <a:pt x="1306" y="1937"/>
                    <a:pt x="1306" y="1804"/>
                  </a:cubicBezTo>
                  <a:cubicBezTo>
                    <a:pt x="1306" y="1764"/>
                    <a:pt x="1306" y="1764"/>
                    <a:pt x="1306" y="1764"/>
                  </a:cubicBezTo>
                  <a:cubicBezTo>
                    <a:pt x="1306" y="1754"/>
                    <a:pt x="1313" y="1744"/>
                    <a:pt x="1323" y="1740"/>
                  </a:cubicBezTo>
                  <a:cubicBezTo>
                    <a:pt x="1325" y="1739"/>
                    <a:pt x="1325" y="1739"/>
                    <a:pt x="1325" y="1739"/>
                  </a:cubicBezTo>
                  <a:cubicBezTo>
                    <a:pt x="1335" y="1735"/>
                    <a:pt x="1347" y="1737"/>
                    <a:pt x="1354" y="1744"/>
                  </a:cubicBezTo>
                  <a:cubicBezTo>
                    <a:pt x="1383" y="1773"/>
                    <a:pt x="1383" y="1773"/>
                    <a:pt x="1383" y="1773"/>
                  </a:cubicBezTo>
                  <a:cubicBezTo>
                    <a:pt x="1428" y="1818"/>
                    <a:pt x="1488" y="1843"/>
                    <a:pt x="1552" y="1843"/>
                  </a:cubicBezTo>
                  <a:cubicBezTo>
                    <a:pt x="1616" y="1843"/>
                    <a:pt x="1676" y="1818"/>
                    <a:pt x="1721" y="1773"/>
                  </a:cubicBezTo>
                  <a:cubicBezTo>
                    <a:pt x="1778" y="1716"/>
                    <a:pt x="1778" y="1716"/>
                    <a:pt x="1778" y="1716"/>
                  </a:cubicBezTo>
                  <a:cubicBezTo>
                    <a:pt x="1823" y="1671"/>
                    <a:pt x="1848" y="1611"/>
                    <a:pt x="1848" y="1547"/>
                  </a:cubicBezTo>
                  <a:cubicBezTo>
                    <a:pt x="1848" y="1483"/>
                    <a:pt x="1823" y="1423"/>
                    <a:pt x="1778" y="1378"/>
                  </a:cubicBezTo>
                  <a:cubicBezTo>
                    <a:pt x="1749" y="1349"/>
                    <a:pt x="1749" y="1349"/>
                    <a:pt x="1749" y="1349"/>
                  </a:cubicBezTo>
                  <a:cubicBezTo>
                    <a:pt x="1742" y="1342"/>
                    <a:pt x="1740" y="1330"/>
                    <a:pt x="1744" y="1320"/>
                  </a:cubicBezTo>
                  <a:cubicBezTo>
                    <a:pt x="1745" y="1318"/>
                    <a:pt x="1745" y="1318"/>
                    <a:pt x="1745" y="1318"/>
                  </a:cubicBezTo>
                  <a:cubicBezTo>
                    <a:pt x="1749" y="1308"/>
                    <a:pt x="1759" y="1301"/>
                    <a:pt x="1769" y="1301"/>
                  </a:cubicBezTo>
                  <a:cubicBezTo>
                    <a:pt x="1809" y="1301"/>
                    <a:pt x="1809" y="1301"/>
                    <a:pt x="1809" y="1301"/>
                  </a:cubicBezTo>
                  <a:cubicBezTo>
                    <a:pt x="1942" y="1301"/>
                    <a:pt x="2049" y="1194"/>
                    <a:pt x="2049" y="1062"/>
                  </a:cubicBezTo>
                  <a:cubicBezTo>
                    <a:pt x="2049" y="994"/>
                    <a:pt x="2049" y="994"/>
                    <a:pt x="2049" y="994"/>
                  </a:cubicBezTo>
                  <a:cubicBezTo>
                    <a:pt x="2049" y="950"/>
                    <a:pt x="2013" y="914"/>
                    <a:pt x="1969" y="914"/>
                  </a:cubicBezTo>
                  <a:close/>
                  <a:moveTo>
                    <a:pt x="35" y="742"/>
                  </a:moveTo>
                  <a:cubicBezTo>
                    <a:pt x="9" y="710"/>
                    <a:pt x="0" y="670"/>
                    <a:pt x="8" y="631"/>
                  </a:cubicBezTo>
                  <a:cubicBezTo>
                    <a:pt x="31" y="520"/>
                    <a:pt x="101" y="428"/>
                    <a:pt x="194" y="373"/>
                  </a:cubicBezTo>
                  <a:cubicBezTo>
                    <a:pt x="168" y="335"/>
                    <a:pt x="153" y="289"/>
                    <a:pt x="153" y="240"/>
                  </a:cubicBezTo>
                  <a:cubicBezTo>
                    <a:pt x="153" y="107"/>
                    <a:pt x="260" y="0"/>
                    <a:pt x="392" y="0"/>
                  </a:cubicBezTo>
                  <a:cubicBezTo>
                    <a:pt x="524" y="0"/>
                    <a:pt x="632" y="107"/>
                    <a:pt x="632" y="240"/>
                  </a:cubicBezTo>
                  <a:cubicBezTo>
                    <a:pt x="632" y="289"/>
                    <a:pt x="617" y="335"/>
                    <a:pt x="591" y="373"/>
                  </a:cubicBezTo>
                  <a:cubicBezTo>
                    <a:pt x="637" y="400"/>
                    <a:pt x="678" y="437"/>
                    <a:pt x="710" y="480"/>
                  </a:cubicBezTo>
                  <a:cubicBezTo>
                    <a:pt x="741" y="437"/>
                    <a:pt x="782" y="400"/>
                    <a:pt x="828" y="373"/>
                  </a:cubicBezTo>
                  <a:cubicBezTo>
                    <a:pt x="803" y="335"/>
                    <a:pt x="787" y="289"/>
                    <a:pt x="787" y="240"/>
                  </a:cubicBezTo>
                  <a:cubicBezTo>
                    <a:pt x="787" y="107"/>
                    <a:pt x="895" y="0"/>
                    <a:pt x="1027" y="0"/>
                  </a:cubicBezTo>
                  <a:cubicBezTo>
                    <a:pt x="1159" y="0"/>
                    <a:pt x="1267" y="107"/>
                    <a:pt x="1267" y="240"/>
                  </a:cubicBezTo>
                  <a:cubicBezTo>
                    <a:pt x="1267" y="289"/>
                    <a:pt x="1251" y="335"/>
                    <a:pt x="1226" y="373"/>
                  </a:cubicBezTo>
                  <a:cubicBezTo>
                    <a:pt x="1272" y="400"/>
                    <a:pt x="1313" y="437"/>
                    <a:pt x="1344" y="480"/>
                  </a:cubicBezTo>
                  <a:cubicBezTo>
                    <a:pt x="1376" y="437"/>
                    <a:pt x="1417" y="400"/>
                    <a:pt x="1463" y="373"/>
                  </a:cubicBezTo>
                  <a:cubicBezTo>
                    <a:pt x="1437" y="335"/>
                    <a:pt x="1422" y="289"/>
                    <a:pt x="1422" y="240"/>
                  </a:cubicBezTo>
                  <a:cubicBezTo>
                    <a:pt x="1422" y="107"/>
                    <a:pt x="1530" y="0"/>
                    <a:pt x="1662" y="0"/>
                  </a:cubicBezTo>
                  <a:cubicBezTo>
                    <a:pt x="1794" y="0"/>
                    <a:pt x="1901" y="107"/>
                    <a:pt x="1901" y="240"/>
                  </a:cubicBezTo>
                  <a:cubicBezTo>
                    <a:pt x="1901" y="370"/>
                    <a:pt x="1796" y="477"/>
                    <a:pt x="1666" y="479"/>
                  </a:cubicBezTo>
                  <a:cubicBezTo>
                    <a:pt x="1665" y="479"/>
                    <a:pt x="1665" y="479"/>
                    <a:pt x="1664" y="479"/>
                  </a:cubicBezTo>
                  <a:cubicBezTo>
                    <a:pt x="1660" y="479"/>
                    <a:pt x="1660" y="479"/>
                    <a:pt x="1660" y="479"/>
                  </a:cubicBezTo>
                  <a:cubicBezTo>
                    <a:pt x="1562" y="479"/>
                    <a:pt x="1476" y="541"/>
                    <a:pt x="1443" y="631"/>
                  </a:cubicBezTo>
                  <a:cubicBezTo>
                    <a:pt x="1890" y="631"/>
                    <a:pt x="1890" y="631"/>
                    <a:pt x="1890" y="631"/>
                  </a:cubicBezTo>
                  <a:cubicBezTo>
                    <a:pt x="1896" y="600"/>
                    <a:pt x="1920" y="575"/>
                    <a:pt x="1952" y="569"/>
                  </a:cubicBezTo>
                  <a:cubicBezTo>
                    <a:pt x="1995" y="560"/>
                    <a:pt x="2037" y="587"/>
                    <a:pt x="2046" y="631"/>
                  </a:cubicBezTo>
                  <a:cubicBezTo>
                    <a:pt x="2054" y="670"/>
                    <a:pt x="2045" y="710"/>
                    <a:pt x="2019" y="742"/>
                  </a:cubicBezTo>
                  <a:cubicBezTo>
                    <a:pt x="1994" y="773"/>
                    <a:pt x="1956" y="790"/>
                    <a:pt x="1916" y="790"/>
                  </a:cubicBezTo>
                  <a:cubicBezTo>
                    <a:pt x="137" y="790"/>
                    <a:pt x="137" y="790"/>
                    <a:pt x="137" y="790"/>
                  </a:cubicBezTo>
                  <a:cubicBezTo>
                    <a:pt x="98" y="790"/>
                    <a:pt x="60" y="773"/>
                    <a:pt x="35" y="742"/>
                  </a:cubicBezTo>
                  <a:close/>
                  <a:moveTo>
                    <a:pt x="808" y="631"/>
                  </a:moveTo>
                  <a:cubicBezTo>
                    <a:pt x="1246" y="631"/>
                    <a:pt x="1246" y="631"/>
                    <a:pt x="1246" y="631"/>
                  </a:cubicBezTo>
                  <a:cubicBezTo>
                    <a:pt x="1213" y="541"/>
                    <a:pt x="1127" y="479"/>
                    <a:pt x="1029" y="479"/>
                  </a:cubicBezTo>
                  <a:cubicBezTo>
                    <a:pt x="1025" y="479"/>
                    <a:pt x="1025" y="479"/>
                    <a:pt x="1025" y="479"/>
                  </a:cubicBezTo>
                  <a:cubicBezTo>
                    <a:pt x="927" y="479"/>
                    <a:pt x="841" y="541"/>
                    <a:pt x="808" y="631"/>
                  </a:cubicBezTo>
                  <a:close/>
                  <a:moveTo>
                    <a:pt x="1582" y="240"/>
                  </a:moveTo>
                  <a:cubicBezTo>
                    <a:pt x="1582" y="284"/>
                    <a:pt x="1618" y="319"/>
                    <a:pt x="1662" y="319"/>
                  </a:cubicBezTo>
                  <a:cubicBezTo>
                    <a:pt x="1706" y="319"/>
                    <a:pt x="1742" y="284"/>
                    <a:pt x="1742" y="240"/>
                  </a:cubicBezTo>
                  <a:cubicBezTo>
                    <a:pt x="1742" y="195"/>
                    <a:pt x="1706" y="160"/>
                    <a:pt x="1662" y="160"/>
                  </a:cubicBezTo>
                  <a:cubicBezTo>
                    <a:pt x="1618" y="160"/>
                    <a:pt x="1582" y="195"/>
                    <a:pt x="1582" y="240"/>
                  </a:cubicBezTo>
                  <a:close/>
                  <a:moveTo>
                    <a:pt x="947" y="240"/>
                  </a:moveTo>
                  <a:cubicBezTo>
                    <a:pt x="947" y="284"/>
                    <a:pt x="983" y="319"/>
                    <a:pt x="1027" y="319"/>
                  </a:cubicBezTo>
                  <a:cubicBezTo>
                    <a:pt x="1071" y="319"/>
                    <a:pt x="1107" y="284"/>
                    <a:pt x="1107" y="240"/>
                  </a:cubicBezTo>
                  <a:cubicBezTo>
                    <a:pt x="1107" y="195"/>
                    <a:pt x="1071" y="160"/>
                    <a:pt x="1027" y="160"/>
                  </a:cubicBezTo>
                  <a:cubicBezTo>
                    <a:pt x="983" y="160"/>
                    <a:pt x="947" y="195"/>
                    <a:pt x="947" y="240"/>
                  </a:cubicBezTo>
                  <a:close/>
                  <a:moveTo>
                    <a:pt x="312" y="240"/>
                  </a:moveTo>
                  <a:cubicBezTo>
                    <a:pt x="312" y="284"/>
                    <a:pt x="348" y="319"/>
                    <a:pt x="392" y="319"/>
                  </a:cubicBezTo>
                  <a:cubicBezTo>
                    <a:pt x="436" y="319"/>
                    <a:pt x="472" y="284"/>
                    <a:pt x="472" y="240"/>
                  </a:cubicBezTo>
                  <a:cubicBezTo>
                    <a:pt x="472" y="195"/>
                    <a:pt x="436" y="160"/>
                    <a:pt x="392" y="160"/>
                  </a:cubicBezTo>
                  <a:cubicBezTo>
                    <a:pt x="348" y="160"/>
                    <a:pt x="312" y="195"/>
                    <a:pt x="312" y="240"/>
                  </a:cubicBezTo>
                  <a:close/>
                  <a:moveTo>
                    <a:pt x="173" y="631"/>
                  </a:moveTo>
                  <a:cubicBezTo>
                    <a:pt x="611" y="631"/>
                    <a:pt x="611" y="631"/>
                    <a:pt x="611" y="631"/>
                  </a:cubicBezTo>
                  <a:cubicBezTo>
                    <a:pt x="578" y="541"/>
                    <a:pt x="492" y="479"/>
                    <a:pt x="394" y="479"/>
                  </a:cubicBezTo>
                  <a:cubicBezTo>
                    <a:pt x="390" y="479"/>
                    <a:pt x="390" y="479"/>
                    <a:pt x="390" y="479"/>
                  </a:cubicBezTo>
                  <a:cubicBezTo>
                    <a:pt x="293" y="479"/>
                    <a:pt x="206" y="541"/>
                    <a:pt x="173" y="6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5E4C9B5-C8CC-090E-99A2-1560D84C593E}"/>
              </a:ext>
            </a:extLst>
          </p:cNvPr>
          <p:cNvGrpSpPr/>
          <p:nvPr/>
        </p:nvGrpSpPr>
        <p:grpSpPr>
          <a:xfrm>
            <a:off x="6825483" y="3203596"/>
            <a:ext cx="571246" cy="515260"/>
            <a:chOff x="6601811" y="3090642"/>
            <a:chExt cx="571246" cy="515260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AA9F3C2-365B-B9D6-A556-43D026A3CCEF}"/>
                </a:ext>
              </a:extLst>
            </p:cNvPr>
            <p:cNvSpPr/>
            <p:nvPr/>
          </p:nvSpPr>
          <p:spPr>
            <a:xfrm>
              <a:off x="6601811" y="3090642"/>
              <a:ext cx="571246" cy="515260"/>
            </a:xfrm>
            <a:prstGeom prst="ellipse">
              <a:avLst/>
            </a:prstGeom>
            <a:solidFill>
              <a:srgbClr val="68686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C4F2C97C-F4CC-991A-4D55-1D2DD4D4970E}"/>
                </a:ext>
              </a:extLst>
            </p:cNvPr>
            <p:cNvGrpSpPr/>
            <p:nvPr/>
          </p:nvGrpSpPr>
          <p:grpSpPr>
            <a:xfrm>
              <a:off x="6744763" y="3251679"/>
              <a:ext cx="308492" cy="235935"/>
              <a:chOff x="-3105150" y="3463925"/>
              <a:chExt cx="1984375" cy="1517650"/>
            </a:xfrm>
            <a:solidFill>
              <a:srgbClr val="FFFFFF"/>
            </a:solidFill>
          </p:grpSpPr>
          <p:sp>
            <p:nvSpPr>
              <p:cNvPr id="50" name="Freeform 34">
                <a:extLst>
                  <a:ext uri="{FF2B5EF4-FFF2-40B4-BE49-F238E27FC236}">
                    <a16:creationId xmlns:a16="http://schemas.microsoft.com/office/drawing/2014/main" id="{DB0FDD68-1410-56C8-5BEA-66F8884E18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771775" y="3463925"/>
                <a:ext cx="600075" cy="500063"/>
              </a:xfrm>
              <a:custGeom>
                <a:avLst/>
                <a:gdLst>
                  <a:gd name="T0" fmla="*/ 620 w 620"/>
                  <a:gd name="T1" fmla="*/ 0 h 515"/>
                  <a:gd name="T2" fmla="*/ 0 w 620"/>
                  <a:gd name="T3" fmla="*/ 257 h 515"/>
                  <a:gd name="T4" fmla="*/ 256 w 620"/>
                  <a:gd name="T5" fmla="*/ 513 h 515"/>
                  <a:gd name="T6" fmla="*/ 436 w 620"/>
                  <a:gd name="T7" fmla="*/ 482 h 515"/>
                  <a:gd name="T8" fmla="*/ 620 w 620"/>
                  <a:gd name="T9" fmla="*/ 515 h 515"/>
                  <a:gd name="T10" fmla="*/ 620 w 620"/>
                  <a:gd name="T11" fmla="*/ 0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0" h="515">
                    <a:moveTo>
                      <a:pt x="620" y="0"/>
                    </a:moveTo>
                    <a:cubicBezTo>
                      <a:pt x="389" y="13"/>
                      <a:pt x="172" y="103"/>
                      <a:pt x="0" y="257"/>
                    </a:cubicBezTo>
                    <a:cubicBezTo>
                      <a:pt x="256" y="513"/>
                      <a:pt x="256" y="513"/>
                      <a:pt x="256" y="513"/>
                    </a:cubicBezTo>
                    <a:cubicBezTo>
                      <a:pt x="312" y="493"/>
                      <a:pt x="373" y="482"/>
                      <a:pt x="436" y="482"/>
                    </a:cubicBezTo>
                    <a:cubicBezTo>
                      <a:pt x="501" y="482"/>
                      <a:pt x="563" y="494"/>
                      <a:pt x="620" y="515"/>
                    </a:cubicBezTo>
                    <a:lnTo>
                      <a:pt x="62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" name="Freeform 35">
                <a:extLst>
                  <a:ext uri="{FF2B5EF4-FFF2-40B4-BE49-F238E27FC236}">
                    <a16:creationId xmlns:a16="http://schemas.microsoft.com/office/drawing/2014/main" id="{4EC1BB6B-4706-8E12-58D8-B993B0277B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055813" y="3463925"/>
                <a:ext cx="581025" cy="658813"/>
              </a:xfrm>
              <a:custGeom>
                <a:avLst/>
                <a:gdLst>
                  <a:gd name="T0" fmla="*/ 113 w 598"/>
                  <a:gd name="T1" fmla="*/ 679 h 679"/>
                  <a:gd name="T2" fmla="*/ 598 w 598"/>
                  <a:gd name="T3" fmla="*/ 237 h 679"/>
                  <a:gd name="T4" fmla="*/ 0 w 598"/>
                  <a:gd name="T5" fmla="*/ 0 h 679"/>
                  <a:gd name="T6" fmla="*/ 0 w 598"/>
                  <a:gd name="T7" fmla="*/ 576 h 679"/>
                  <a:gd name="T8" fmla="*/ 113 w 598"/>
                  <a:gd name="T9" fmla="*/ 679 h 6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8" h="679">
                    <a:moveTo>
                      <a:pt x="113" y="679"/>
                    </a:moveTo>
                    <a:cubicBezTo>
                      <a:pt x="598" y="237"/>
                      <a:pt x="598" y="237"/>
                      <a:pt x="598" y="237"/>
                    </a:cubicBezTo>
                    <a:cubicBezTo>
                      <a:pt x="429" y="95"/>
                      <a:pt x="221" y="13"/>
                      <a:pt x="0" y="0"/>
                    </a:cubicBezTo>
                    <a:cubicBezTo>
                      <a:pt x="0" y="576"/>
                      <a:pt x="0" y="576"/>
                      <a:pt x="0" y="576"/>
                    </a:cubicBezTo>
                    <a:cubicBezTo>
                      <a:pt x="42" y="605"/>
                      <a:pt x="80" y="640"/>
                      <a:pt x="113" y="67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Freeform 36">
                <a:extLst>
                  <a:ext uri="{FF2B5EF4-FFF2-40B4-BE49-F238E27FC236}">
                    <a16:creationId xmlns:a16="http://schemas.microsoft.com/office/drawing/2014/main" id="{918B3527-67B7-2150-345A-56BEC06C47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105150" y="3795713"/>
                <a:ext cx="469900" cy="717550"/>
              </a:xfrm>
              <a:custGeom>
                <a:avLst/>
                <a:gdLst>
                  <a:gd name="T0" fmla="*/ 0 w 486"/>
                  <a:gd name="T1" fmla="*/ 680 h 740"/>
                  <a:gd name="T2" fmla="*/ 0 w 486"/>
                  <a:gd name="T3" fmla="*/ 740 h 740"/>
                  <a:gd name="T4" fmla="*/ 240 w 486"/>
                  <a:gd name="T5" fmla="*/ 740 h 740"/>
                  <a:gd name="T6" fmla="*/ 240 w 486"/>
                  <a:gd name="T7" fmla="*/ 680 h 740"/>
                  <a:gd name="T8" fmla="*/ 486 w 486"/>
                  <a:gd name="T9" fmla="*/ 227 h 740"/>
                  <a:gd name="T10" fmla="*/ 259 w 486"/>
                  <a:gd name="T11" fmla="*/ 0 h 740"/>
                  <a:gd name="T12" fmla="*/ 0 w 486"/>
                  <a:gd name="T13" fmla="*/ 680 h 7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6" h="740">
                    <a:moveTo>
                      <a:pt x="0" y="680"/>
                    </a:moveTo>
                    <a:cubicBezTo>
                      <a:pt x="0" y="740"/>
                      <a:pt x="0" y="740"/>
                      <a:pt x="0" y="740"/>
                    </a:cubicBezTo>
                    <a:cubicBezTo>
                      <a:pt x="240" y="740"/>
                      <a:pt x="240" y="740"/>
                      <a:pt x="240" y="740"/>
                    </a:cubicBezTo>
                    <a:cubicBezTo>
                      <a:pt x="240" y="680"/>
                      <a:pt x="240" y="680"/>
                      <a:pt x="240" y="680"/>
                    </a:cubicBezTo>
                    <a:cubicBezTo>
                      <a:pt x="240" y="491"/>
                      <a:pt x="338" y="324"/>
                      <a:pt x="486" y="227"/>
                    </a:cubicBezTo>
                    <a:cubicBezTo>
                      <a:pt x="259" y="0"/>
                      <a:pt x="259" y="0"/>
                      <a:pt x="259" y="0"/>
                    </a:cubicBezTo>
                    <a:cubicBezTo>
                      <a:pt x="92" y="187"/>
                      <a:pt x="0" y="427"/>
                      <a:pt x="0" y="6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Freeform 37">
                <a:extLst>
                  <a:ext uri="{FF2B5EF4-FFF2-40B4-BE49-F238E27FC236}">
                    <a16:creationId xmlns:a16="http://schemas.microsoft.com/office/drawing/2014/main" id="{0E57F3D7-B0FD-D802-DE66-4AB857C4B5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428750" y="4208463"/>
                <a:ext cx="307975" cy="304800"/>
              </a:xfrm>
              <a:custGeom>
                <a:avLst/>
                <a:gdLst>
                  <a:gd name="T0" fmla="*/ 0 w 318"/>
                  <a:gd name="T1" fmla="*/ 315 h 315"/>
                  <a:gd name="T2" fmla="*/ 318 w 318"/>
                  <a:gd name="T3" fmla="*/ 315 h 315"/>
                  <a:gd name="T4" fmla="*/ 318 w 318"/>
                  <a:gd name="T5" fmla="*/ 255 h 315"/>
                  <a:gd name="T6" fmla="*/ 286 w 318"/>
                  <a:gd name="T7" fmla="*/ 0 h 315"/>
                  <a:gd name="T8" fmla="*/ 0 w 318"/>
                  <a:gd name="T9" fmla="*/ 315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8" h="315">
                    <a:moveTo>
                      <a:pt x="0" y="315"/>
                    </a:moveTo>
                    <a:cubicBezTo>
                      <a:pt x="318" y="315"/>
                      <a:pt x="318" y="315"/>
                      <a:pt x="318" y="315"/>
                    </a:cubicBezTo>
                    <a:cubicBezTo>
                      <a:pt x="318" y="255"/>
                      <a:pt x="318" y="255"/>
                      <a:pt x="318" y="255"/>
                    </a:cubicBezTo>
                    <a:cubicBezTo>
                      <a:pt x="318" y="168"/>
                      <a:pt x="307" y="82"/>
                      <a:pt x="286" y="0"/>
                    </a:cubicBezTo>
                    <a:lnTo>
                      <a:pt x="0" y="3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Freeform 38">
                <a:extLst>
                  <a:ext uri="{FF2B5EF4-FFF2-40B4-BE49-F238E27FC236}">
                    <a16:creationId xmlns:a16="http://schemas.microsoft.com/office/drawing/2014/main" id="{A5DB62DB-8172-6A79-5A28-19E7C3EE7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368550" y="4514850"/>
                <a:ext cx="509588" cy="466725"/>
              </a:xfrm>
              <a:custGeom>
                <a:avLst/>
                <a:gdLst>
                  <a:gd name="T0" fmla="*/ 263 w 526"/>
                  <a:gd name="T1" fmla="*/ 0 h 480"/>
                  <a:gd name="T2" fmla="*/ 93 w 526"/>
                  <a:gd name="T3" fmla="*/ 71 h 480"/>
                  <a:gd name="T4" fmla="*/ 93 w 526"/>
                  <a:gd name="T5" fmla="*/ 410 h 480"/>
                  <a:gd name="T6" fmla="*/ 263 w 526"/>
                  <a:gd name="T7" fmla="*/ 480 h 480"/>
                  <a:gd name="T8" fmla="*/ 433 w 526"/>
                  <a:gd name="T9" fmla="*/ 410 h 480"/>
                  <a:gd name="T10" fmla="*/ 433 w 526"/>
                  <a:gd name="T11" fmla="*/ 71 h 480"/>
                  <a:gd name="T12" fmla="*/ 263 w 526"/>
                  <a:gd name="T13" fmla="*/ 0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6" h="480">
                    <a:moveTo>
                      <a:pt x="263" y="0"/>
                    </a:moveTo>
                    <a:cubicBezTo>
                      <a:pt x="199" y="0"/>
                      <a:pt x="139" y="25"/>
                      <a:pt x="93" y="71"/>
                    </a:cubicBezTo>
                    <a:cubicBezTo>
                      <a:pt x="0" y="164"/>
                      <a:pt x="0" y="316"/>
                      <a:pt x="93" y="410"/>
                    </a:cubicBezTo>
                    <a:cubicBezTo>
                      <a:pt x="139" y="455"/>
                      <a:pt x="199" y="480"/>
                      <a:pt x="263" y="480"/>
                    </a:cubicBezTo>
                    <a:cubicBezTo>
                      <a:pt x="327" y="480"/>
                      <a:pt x="387" y="455"/>
                      <a:pt x="433" y="410"/>
                    </a:cubicBezTo>
                    <a:cubicBezTo>
                      <a:pt x="526" y="316"/>
                      <a:pt x="526" y="164"/>
                      <a:pt x="433" y="71"/>
                    </a:cubicBezTo>
                    <a:cubicBezTo>
                      <a:pt x="387" y="25"/>
                      <a:pt x="327" y="0"/>
                      <a:pt x="26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" name="Freeform 39">
                <a:extLst>
                  <a:ext uri="{FF2B5EF4-FFF2-40B4-BE49-F238E27FC236}">
                    <a16:creationId xmlns:a16="http://schemas.microsoft.com/office/drawing/2014/main" id="{6CFDFBB6-FC44-43BE-696E-D33E2327D5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078038" y="3752850"/>
                <a:ext cx="957263" cy="958850"/>
              </a:xfrm>
              <a:custGeom>
                <a:avLst/>
                <a:gdLst>
                  <a:gd name="T0" fmla="*/ 732 w 987"/>
                  <a:gd name="T1" fmla="*/ 0 h 989"/>
                  <a:gd name="T2" fmla="*/ 0 w 987"/>
                  <a:gd name="T3" fmla="*/ 668 h 989"/>
                  <a:gd name="T4" fmla="*/ 218 w 987"/>
                  <a:gd name="T5" fmla="*/ 772 h 989"/>
                  <a:gd name="T6" fmla="*/ 321 w 987"/>
                  <a:gd name="T7" fmla="*/ 989 h 989"/>
                  <a:gd name="T8" fmla="*/ 987 w 987"/>
                  <a:gd name="T9" fmla="*/ 255 h 989"/>
                  <a:gd name="T10" fmla="*/ 987 w 987"/>
                  <a:gd name="T11" fmla="*/ 0 h 989"/>
                  <a:gd name="T12" fmla="*/ 732 w 987"/>
                  <a:gd name="T13" fmla="*/ 0 h 9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87" h="989">
                    <a:moveTo>
                      <a:pt x="732" y="0"/>
                    </a:moveTo>
                    <a:cubicBezTo>
                      <a:pt x="0" y="668"/>
                      <a:pt x="0" y="668"/>
                      <a:pt x="0" y="668"/>
                    </a:cubicBezTo>
                    <a:cubicBezTo>
                      <a:pt x="82" y="676"/>
                      <a:pt x="158" y="712"/>
                      <a:pt x="218" y="772"/>
                    </a:cubicBezTo>
                    <a:cubicBezTo>
                      <a:pt x="278" y="832"/>
                      <a:pt x="313" y="910"/>
                      <a:pt x="321" y="989"/>
                    </a:cubicBezTo>
                    <a:cubicBezTo>
                      <a:pt x="987" y="255"/>
                      <a:pt x="987" y="255"/>
                      <a:pt x="987" y="255"/>
                    </a:cubicBezTo>
                    <a:cubicBezTo>
                      <a:pt x="987" y="0"/>
                      <a:pt x="987" y="0"/>
                      <a:pt x="987" y="0"/>
                    </a:cubicBezTo>
                    <a:lnTo>
                      <a:pt x="73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A49065E-74D3-C373-2FA4-C2385C6A1520}"/>
              </a:ext>
            </a:extLst>
          </p:cNvPr>
          <p:cNvGrpSpPr/>
          <p:nvPr/>
        </p:nvGrpSpPr>
        <p:grpSpPr>
          <a:xfrm>
            <a:off x="6847936" y="4103590"/>
            <a:ext cx="571246" cy="515260"/>
            <a:chOff x="6653305" y="3738755"/>
            <a:chExt cx="571246" cy="515260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C9E8ED1D-491A-622A-29AF-99147937E771}"/>
                </a:ext>
              </a:extLst>
            </p:cNvPr>
            <p:cNvSpPr/>
            <p:nvPr/>
          </p:nvSpPr>
          <p:spPr>
            <a:xfrm>
              <a:off x="6653305" y="3738755"/>
              <a:ext cx="571246" cy="515260"/>
            </a:xfrm>
            <a:prstGeom prst="ellipse">
              <a:avLst/>
            </a:prstGeom>
            <a:solidFill>
              <a:srgbClr val="68686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8" name="Freeform 43">
              <a:extLst>
                <a:ext uri="{FF2B5EF4-FFF2-40B4-BE49-F238E27FC236}">
                  <a16:creationId xmlns:a16="http://schemas.microsoft.com/office/drawing/2014/main" id="{7C856B03-4438-092C-1F77-2B2E2A71E3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10834" y="3847067"/>
              <a:ext cx="271412" cy="270214"/>
            </a:xfrm>
            <a:custGeom>
              <a:avLst/>
              <a:gdLst>
                <a:gd name="T0" fmla="*/ 293 w 2064"/>
                <a:gd name="T1" fmla="*/ 1769 h 2054"/>
                <a:gd name="T2" fmla="*/ 800 w 2064"/>
                <a:gd name="T3" fmla="*/ 1961 h 2054"/>
                <a:gd name="T4" fmla="*/ 634 w 2064"/>
                <a:gd name="T5" fmla="*/ 2054 h 2054"/>
                <a:gd name="T6" fmla="*/ 180 w 2064"/>
                <a:gd name="T7" fmla="*/ 1882 h 2054"/>
                <a:gd name="T8" fmla="*/ 32 w 2064"/>
                <a:gd name="T9" fmla="*/ 1216 h 2054"/>
                <a:gd name="T10" fmla="*/ 32 w 2064"/>
                <a:gd name="T11" fmla="*/ 844 h 2054"/>
                <a:gd name="T12" fmla="*/ 180 w 2064"/>
                <a:gd name="T13" fmla="*/ 178 h 2054"/>
                <a:gd name="T14" fmla="*/ 719 w 2064"/>
                <a:gd name="T15" fmla="*/ 10 h 2054"/>
                <a:gd name="T16" fmla="*/ 704 w 2064"/>
                <a:gd name="T17" fmla="*/ 169 h 2054"/>
                <a:gd name="T18" fmla="*/ 188 w 2064"/>
                <a:gd name="T19" fmla="*/ 810 h 2054"/>
                <a:gd name="T20" fmla="*/ 467 w 2064"/>
                <a:gd name="T21" fmla="*/ 465 h 2054"/>
                <a:gd name="T22" fmla="*/ 789 w 2064"/>
                <a:gd name="T23" fmla="*/ 302 h 2054"/>
                <a:gd name="T24" fmla="*/ 580 w 2064"/>
                <a:gd name="T25" fmla="*/ 578 h 2054"/>
                <a:gd name="T26" fmla="*/ 580 w 2064"/>
                <a:gd name="T27" fmla="*/ 1481 h 2054"/>
                <a:gd name="T28" fmla="*/ 785 w 2064"/>
                <a:gd name="T29" fmla="*/ 1755 h 2054"/>
                <a:gd name="T30" fmla="*/ 673 w 2064"/>
                <a:gd name="T31" fmla="*/ 1772 h 2054"/>
                <a:gd name="T32" fmla="*/ 191 w 2064"/>
                <a:gd name="T33" fmla="*/ 1239 h 2054"/>
                <a:gd name="T34" fmla="*/ 1975 w 2064"/>
                <a:gd name="T35" fmla="*/ 1030 h 2054"/>
                <a:gd name="T36" fmla="*/ 2041 w 2064"/>
                <a:gd name="T37" fmla="*/ 479 h 2054"/>
                <a:gd name="T38" fmla="*/ 1640 w 2064"/>
                <a:gd name="T39" fmla="*/ 35 h 2054"/>
                <a:gd name="T40" fmla="*/ 1273 w 2064"/>
                <a:gd name="T41" fmla="*/ 97 h 2054"/>
                <a:gd name="T42" fmla="*/ 1771 w 2064"/>
                <a:gd name="T43" fmla="*/ 291 h 2054"/>
                <a:gd name="T44" fmla="*/ 1873 w 2064"/>
                <a:gd name="T45" fmla="*/ 821 h 2054"/>
                <a:gd name="T46" fmla="*/ 1387 w 2064"/>
                <a:gd name="T47" fmla="*/ 285 h 2054"/>
                <a:gd name="T48" fmla="*/ 1292 w 2064"/>
                <a:gd name="T49" fmla="*/ 414 h 2054"/>
                <a:gd name="T50" fmla="*/ 1802 w 2064"/>
                <a:gd name="T51" fmla="*/ 1030 h 2054"/>
                <a:gd name="T52" fmla="*/ 1297 w 2064"/>
                <a:gd name="T53" fmla="*/ 1643 h 2054"/>
                <a:gd name="T54" fmla="*/ 1345 w 2064"/>
                <a:gd name="T55" fmla="*/ 1787 h 2054"/>
                <a:gd name="T56" fmla="*/ 1597 w 2064"/>
                <a:gd name="T57" fmla="*/ 1595 h 2054"/>
                <a:gd name="T58" fmla="*/ 1876 w 2064"/>
                <a:gd name="T59" fmla="*/ 1250 h 2054"/>
                <a:gd name="T60" fmla="*/ 1344 w 2064"/>
                <a:gd name="T61" fmla="*/ 1889 h 2054"/>
                <a:gd name="T62" fmla="*/ 1326 w 2064"/>
                <a:gd name="T63" fmla="*/ 2048 h 2054"/>
                <a:gd name="T64" fmla="*/ 1884 w 2064"/>
                <a:gd name="T65" fmla="*/ 1882 h 2054"/>
                <a:gd name="T66" fmla="*/ 2032 w 2064"/>
                <a:gd name="T67" fmla="*/ 1216 h 2054"/>
                <a:gd name="T68" fmla="*/ 1032 w 2064"/>
                <a:gd name="T69" fmla="*/ 1774 h 2054"/>
                <a:gd name="T70" fmla="*/ 1032 w 2064"/>
                <a:gd name="T71" fmla="*/ 1934 h 2054"/>
                <a:gd name="T72" fmla="*/ 1032 w 2064"/>
                <a:gd name="T73" fmla="*/ 1774 h 2054"/>
                <a:gd name="T74" fmla="*/ 1116 w 2064"/>
                <a:gd name="T75" fmla="*/ 190 h 2054"/>
                <a:gd name="T76" fmla="*/ 956 w 2064"/>
                <a:gd name="T77" fmla="*/ 190 h 2054"/>
                <a:gd name="T78" fmla="*/ 1297 w 2064"/>
                <a:gd name="T79" fmla="*/ 1106 h 2054"/>
                <a:gd name="T80" fmla="*/ 1232 w 2064"/>
                <a:gd name="T81" fmla="*/ 1367 h 2054"/>
                <a:gd name="T82" fmla="*/ 1028 w 2064"/>
                <a:gd name="T83" fmla="*/ 1594 h 2054"/>
                <a:gd name="T84" fmla="*/ 832 w 2064"/>
                <a:gd name="T85" fmla="*/ 1367 h 2054"/>
                <a:gd name="T86" fmla="*/ 761 w 2064"/>
                <a:gd name="T87" fmla="*/ 1094 h 2054"/>
                <a:gd name="T88" fmla="*/ 665 w 2064"/>
                <a:gd name="T89" fmla="*/ 835 h 2054"/>
                <a:gd name="T90" fmla="*/ 665 w 2064"/>
                <a:gd name="T91" fmla="*/ 831 h 2054"/>
                <a:gd name="T92" fmla="*/ 1032 w 2064"/>
                <a:gd name="T93" fmla="*/ 514 h 2054"/>
                <a:gd name="T94" fmla="*/ 1392 w 2064"/>
                <a:gd name="T95" fmla="*/ 833 h 2054"/>
                <a:gd name="T96" fmla="*/ 1392 w 2064"/>
                <a:gd name="T97" fmla="*/ 837 h 2054"/>
                <a:gd name="T98" fmla="*/ 992 w 2064"/>
                <a:gd name="T99" fmla="*/ 1282 h 2054"/>
                <a:gd name="T100" fmla="*/ 1072 w 2064"/>
                <a:gd name="T101" fmla="*/ 1362 h 2054"/>
                <a:gd name="T102" fmla="*/ 992 w 2064"/>
                <a:gd name="T103" fmla="*/ 1282 h 2054"/>
                <a:gd name="T104" fmla="*/ 1032 w 2064"/>
                <a:gd name="T105" fmla="*/ 674 h 2054"/>
                <a:gd name="T106" fmla="*/ 897 w 2064"/>
                <a:gd name="T107" fmla="*/ 1011 h 2054"/>
                <a:gd name="T108" fmla="*/ 1107 w 2064"/>
                <a:gd name="T109" fmla="*/ 1122 h 2054"/>
                <a:gd name="T110" fmla="*/ 1232 w 2064"/>
                <a:gd name="T111" fmla="*/ 834 h 2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064" h="2054">
                  <a:moveTo>
                    <a:pt x="188" y="1250"/>
                  </a:moveTo>
                  <a:cubicBezTo>
                    <a:pt x="140" y="1469"/>
                    <a:pt x="177" y="1653"/>
                    <a:pt x="293" y="1769"/>
                  </a:cubicBezTo>
                  <a:cubicBezTo>
                    <a:pt x="416" y="1892"/>
                    <a:pt x="589" y="1902"/>
                    <a:pt x="712" y="1890"/>
                  </a:cubicBezTo>
                  <a:cubicBezTo>
                    <a:pt x="756" y="1885"/>
                    <a:pt x="795" y="1917"/>
                    <a:pt x="800" y="1961"/>
                  </a:cubicBezTo>
                  <a:cubicBezTo>
                    <a:pt x="804" y="2005"/>
                    <a:pt x="772" y="2044"/>
                    <a:pt x="728" y="2049"/>
                  </a:cubicBezTo>
                  <a:cubicBezTo>
                    <a:pt x="696" y="2052"/>
                    <a:pt x="665" y="2054"/>
                    <a:pt x="634" y="2054"/>
                  </a:cubicBezTo>
                  <a:cubicBezTo>
                    <a:pt x="561" y="2054"/>
                    <a:pt x="492" y="2045"/>
                    <a:pt x="428" y="2026"/>
                  </a:cubicBezTo>
                  <a:cubicBezTo>
                    <a:pt x="331" y="1998"/>
                    <a:pt x="248" y="1949"/>
                    <a:pt x="180" y="1882"/>
                  </a:cubicBezTo>
                  <a:cubicBezTo>
                    <a:pt x="100" y="1802"/>
                    <a:pt x="47" y="1701"/>
                    <a:pt x="23" y="1581"/>
                  </a:cubicBezTo>
                  <a:cubicBezTo>
                    <a:pt x="0" y="1469"/>
                    <a:pt x="3" y="1347"/>
                    <a:pt x="32" y="1216"/>
                  </a:cubicBezTo>
                  <a:cubicBezTo>
                    <a:pt x="46" y="1154"/>
                    <a:pt x="65" y="1092"/>
                    <a:pt x="89" y="1030"/>
                  </a:cubicBezTo>
                  <a:cubicBezTo>
                    <a:pt x="65" y="968"/>
                    <a:pt x="46" y="906"/>
                    <a:pt x="32" y="844"/>
                  </a:cubicBezTo>
                  <a:cubicBezTo>
                    <a:pt x="3" y="713"/>
                    <a:pt x="0" y="591"/>
                    <a:pt x="23" y="479"/>
                  </a:cubicBezTo>
                  <a:cubicBezTo>
                    <a:pt x="47" y="359"/>
                    <a:pt x="100" y="258"/>
                    <a:pt x="180" y="178"/>
                  </a:cubicBezTo>
                  <a:cubicBezTo>
                    <a:pt x="247" y="111"/>
                    <a:pt x="329" y="63"/>
                    <a:pt x="424" y="35"/>
                  </a:cubicBezTo>
                  <a:cubicBezTo>
                    <a:pt x="514" y="9"/>
                    <a:pt x="613" y="0"/>
                    <a:pt x="719" y="10"/>
                  </a:cubicBezTo>
                  <a:cubicBezTo>
                    <a:pt x="763" y="14"/>
                    <a:pt x="795" y="53"/>
                    <a:pt x="791" y="97"/>
                  </a:cubicBezTo>
                  <a:cubicBezTo>
                    <a:pt x="787" y="141"/>
                    <a:pt x="748" y="173"/>
                    <a:pt x="704" y="169"/>
                  </a:cubicBezTo>
                  <a:cubicBezTo>
                    <a:pt x="584" y="158"/>
                    <a:pt x="414" y="170"/>
                    <a:pt x="293" y="291"/>
                  </a:cubicBezTo>
                  <a:cubicBezTo>
                    <a:pt x="177" y="407"/>
                    <a:pt x="140" y="591"/>
                    <a:pt x="188" y="810"/>
                  </a:cubicBezTo>
                  <a:cubicBezTo>
                    <a:pt x="189" y="813"/>
                    <a:pt x="190" y="817"/>
                    <a:pt x="191" y="821"/>
                  </a:cubicBezTo>
                  <a:cubicBezTo>
                    <a:pt x="264" y="696"/>
                    <a:pt x="357" y="575"/>
                    <a:pt x="467" y="465"/>
                  </a:cubicBezTo>
                  <a:cubicBezTo>
                    <a:pt x="533" y="399"/>
                    <a:pt x="604" y="339"/>
                    <a:pt x="677" y="285"/>
                  </a:cubicBezTo>
                  <a:cubicBezTo>
                    <a:pt x="713" y="259"/>
                    <a:pt x="763" y="267"/>
                    <a:pt x="789" y="302"/>
                  </a:cubicBezTo>
                  <a:cubicBezTo>
                    <a:pt x="815" y="338"/>
                    <a:pt x="807" y="388"/>
                    <a:pt x="772" y="414"/>
                  </a:cubicBezTo>
                  <a:cubicBezTo>
                    <a:pt x="705" y="463"/>
                    <a:pt x="641" y="518"/>
                    <a:pt x="580" y="578"/>
                  </a:cubicBezTo>
                  <a:cubicBezTo>
                    <a:pt x="442" y="716"/>
                    <a:pt x="334" y="872"/>
                    <a:pt x="263" y="1030"/>
                  </a:cubicBezTo>
                  <a:cubicBezTo>
                    <a:pt x="334" y="1188"/>
                    <a:pt x="442" y="1344"/>
                    <a:pt x="580" y="1481"/>
                  </a:cubicBezTo>
                  <a:cubicBezTo>
                    <a:pt x="639" y="1541"/>
                    <a:pt x="703" y="1595"/>
                    <a:pt x="768" y="1643"/>
                  </a:cubicBezTo>
                  <a:cubicBezTo>
                    <a:pt x="804" y="1669"/>
                    <a:pt x="811" y="1720"/>
                    <a:pt x="785" y="1755"/>
                  </a:cubicBezTo>
                  <a:cubicBezTo>
                    <a:pt x="769" y="1776"/>
                    <a:pt x="745" y="1788"/>
                    <a:pt x="720" y="1788"/>
                  </a:cubicBezTo>
                  <a:cubicBezTo>
                    <a:pt x="704" y="1788"/>
                    <a:pt x="687" y="1783"/>
                    <a:pt x="673" y="1772"/>
                  </a:cubicBezTo>
                  <a:cubicBezTo>
                    <a:pt x="601" y="1719"/>
                    <a:pt x="532" y="1659"/>
                    <a:pt x="467" y="1595"/>
                  </a:cubicBezTo>
                  <a:cubicBezTo>
                    <a:pt x="357" y="1485"/>
                    <a:pt x="264" y="1364"/>
                    <a:pt x="191" y="1239"/>
                  </a:cubicBezTo>
                  <a:cubicBezTo>
                    <a:pt x="190" y="1243"/>
                    <a:pt x="189" y="1247"/>
                    <a:pt x="188" y="1250"/>
                  </a:cubicBezTo>
                  <a:close/>
                  <a:moveTo>
                    <a:pt x="1975" y="1030"/>
                  </a:moveTo>
                  <a:cubicBezTo>
                    <a:pt x="1999" y="968"/>
                    <a:pt x="2018" y="906"/>
                    <a:pt x="2032" y="844"/>
                  </a:cubicBezTo>
                  <a:cubicBezTo>
                    <a:pt x="2061" y="713"/>
                    <a:pt x="2064" y="591"/>
                    <a:pt x="2041" y="479"/>
                  </a:cubicBezTo>
                  <a:cubicBezTo>
                    <a:pt x="2017" y="359"/>
                    <a:pt x="1964" y="258"/>
                    <a:pt x="1884" y="178"/>
                  </a:cubicBezTo>
                  <a:cubicBezTo>
                    <a:pt x="1817" y="111"/>
                    <a:pt x="1735" y="63"/>
                    <a:pt x="1640" y="35"/>
                  </a:cubicBezTo>
                  <a:cubicBezTo>
                    <a:pt x="1550" y="9"/>
                    <a:pt x="1451" y="0"/>
                    <a:pt x="1345" y="10"/>
                  </a:cubicBezTo>
                  <a:cubicBezTo>
                    <a:pt x="1301" y="14"/>
                    <a:pt x="1269" y="53"/>
                    <a:pt x="1273" y="97"/>
                  </a:cubicBezTo>
                  <a:cubicBezTo>
                    <a:pt x="1277" y="141"/>
                    <a:pt x="1316" y="173"/>
                    <a:pt x="1360" y="169"/>
                  </a:cubicBezTo>
                  <a:cubicBezTo>
                    <a:pt x="1480" y="158"/>
                    <a:pt x="1650" y="170"/>
                    <a:pt x="1771" y="291"/>
                  </a:cubicBezTo>
                  <a:cubicBezTo>
                    <a:pt x="1887" y="407"/>
                    <a:pt x="1924" y="591"/>
                    <a:pt x="1876" y="810"/>
                  </a:cubicBezTo>
                  <a:cubicBezTo>
                    <a:pt x="1875" y="813"/>
                    <a:pt x="1874" y="817"/>
                    <a:pt x="1873" y="821"/>
                  </a:cubicBezTo>
                  <a:cubicBezTo>
                    <a:pt x="1800" y="696"/>
                    <a:pt x="1707" y="575"/>
                    <a:pt x="1597" y="465"/>
                  </a:cubicBezTo>
                  <a:cubicBezTo>
                    <a:pt x="1531" y="399"/>
                    <a:pt x="1460" y="339"/>
                    <a:pt x="1387" y="285"/>
                  </a:cubicBezTo>
                  <a:cubicBezTo>
                    <a:pt x="1352" y="259"/>
                    <a:pt x="1301" y="267"/>
                    <a:pt x="1275" y="302"/>
                  </a:cubicBezTo>
                  <a:cubicBezTo>
                    <a:pt x="1249" y="338"/>
                    <a:pt x="1257" y="388"/>
                    <a:pt x="1292" y="414"/>
                  </a:cubicBezTo>
                  <a:cubicBezTo>
                    <a:pt x="1359" y="463"/>
                    <a:pt x="1423" y="518"/>
                    <a:pt x="1484" y="578"/>
                  </a:cubicBezTo>
                  <a:cubicBezTo>
                    <a:pt x="1622" y="716"/>
                    <a:pt x="1730" y="872"/>
                    <a:pt x="1802" y="1030"/>
                  </a:cubicBezTo>
                  <a:cubicBezTo>
                    <a:pt x="1730" y="1188"/>
                    <a:pt x="1622" y="1344"/>
                    <a:pt x="1484" y="1481"/>
                  </a:cubicBezTo>
                  <a:cubicBezTo>
                    <a:pt x="1425" y="1540"/>
                    <a:pt x="1362" y="1594"/>
                    <a:pt x="1297" y="1643"/>
                  </a:cubicBezTo>
                  <a:cubicBezTo>
                    <a:pt x="1261" y="1669"/>
                    <a:pt x="1254" y="1719"/>
                    <a:pt x="1280" y="1754"/>
                  </a:cubicBezTo>
                  <a:cubicBezTo>
                    <a:pt x="1296" y="1776"/>
                    <a:pt x="1320" y="1787"/>
                    <a:pt x="1345" y="1787"/>
                  </a:cubicBezTo>
                  <a:cubicBezTo>
                    <a:pt x="1361" y="1787"/>
                    <a:pt x="1378" y="1782"/>
                    <a:pt x="1392" y="1771"/>
                  </a:cubicBezTo>
                  <a:cubicBezTo>
                    <a:pt x="1463" y="1718"/>
                    <a:pt x="1532" y="1659"/>
                    <a:pt x="1597" y="1595"/>
                  </a:cubicBezTo>
                  <a:cubicBezTo>
                    <a:pt x="1707" y="1485"/>
                    <a:pt x="1800" y="1364"/>
                    <a:pt x="1873" y="1239"/>
                  </a:cubicBezTo>
                  <a:cubicBezTo>
                    <a:pt x="1874" y="1243"/>
                    <a:pt x="1875" y="1247"/>
                    <a:pt x="1876" y="1250"/>
                  </a:cubicBezTo>
                  <a:cubicBezTo>
                    <a:pt x="1924" y="1469"/>
                    <a:pt x="1887" y="1653"/>
                    <a:pt x="1771" y="1769"/>
                  </a:cubicBezTo>
                  <a:cubicBezTo>
                    <a:pt x="1646" y="1894"/>
                    <a:pt x="1470" y="1903"/>
                    <a:pt x="1344" y="1889"/>
                  </a:cubicBezTo>
                  <a:cubicBezTo>
                    <a:pt x="1300" y="1884"/>
                    <a:pt x="1261" y="1916"/>
                    <a:pt x="1256" y="1959"/>
                  </a:cubicBezTo>
                  <a:cubicBezTo>
                    <a:pt x="1251" y="2003"/>
                    <a:pt x="1282" y="2043"/>
                    <a:pt x="1326" y="2048"/>
                  </a:cubicBezTo>
                  <a:cubicBezTo>
                    <a:pt x="1361" y="2052"/>
                    <a:pt x="1395" y="2054"/>
                    <a:pt x="1428" y="2054"/>
                  </a:cubicBezTo>
                  <a:cubicBezTo>
                    <a:pt x="1612" y="2054"/>
                    <a:pt x="1772" y="1994"/>
                    <a:pt x="1884" y="1882"/>
                  </a:cubicBezTo>
                  <a:cubicBezTo>
                    <a:pt x="1964" y="1802"/>
                    <a:pt x="2017" y="1701"/>
                    <a:pt x="2041" y="1581"/>
                  </a:cubicBezTo>
                  <a:cubicBezTo>
                    <a:pt x="2064" y="1469"/>
                    <a:pt x="2061" y="1347"/>
                    <a:pt x="2032" y="1216"/>
                  </a:cubicBezTo>
                  <a:cubicBezTo>
                    <a:pt x="2018" y="1154"/>
                    <a:pt x="1999" y="1092"/>
                    <a:pt x="1975" y="1030"/>
                  </a:cubicBezTo>
                  <a:close/>
                  <a:moveTo>
                    <a:pt x="1032" y="1774"/>
                  </a:moveTo>
                  <a:cubicBezTo>
                    <a:pt x="988" y="1774"/>
                    <a:pt x="952" y="1810"/>
                    <a:pt x="952" y="1854"/>
                  </a:cubicBezTo>
                  <a:cubicBezTo>
                    <a:pt x="952" y="1898"/>
                    <a:pt x="988" y="1934"/>
                    <a:pt x="1032" y="1934"/>
                  </a:cubicBezTo>
                  <a:cubicBezTo>
                    <a:pt x="1077" y="1934"/>
                    <a:pt x="1112" y="1898"/>
                    <a:pt x="1112" y="1854"/>
                  </a:cubicBezTo>
                  <a:cubicBezTo>
                    <a:pt x="1112" y="1810"/>
                    <a:pt x="1077" y="1774"/>
                    <a:pt x="1032" y="1774"/>
                  </a:cubicBezTo>
                  <a:close/>
                  <a:moveTo>
                    <a:pt x="1036" y="270"/>
                  </a:moveTo>
                  <a:cubicBezTo>
                    <a:pt x="1081" y="270"/>
                    <a:pt x="1116" y="234"/>
                    <a:pt x="1116" y="190"/>
                  </a:cubicBezTo>
                  <a:cubicBezTo>
                    <a:pt x="1116" y="146"/>
                    <a:pt x="1081" y="110"/>
                    <a:pt x="1036" y="110"/>
                  </a:cubicBezTo>
                  <a:cubicBezTo>
                    <a:pt x="992" y="110"/>
                    <a:pt x="956" y="146"/>
                    <a:pt x="956" y="190"/>
                  </a:cubicBezTo>
                  <a:cubicBezTo>
                    <a:pt x="956" y="234"/>
                    <a:pt x="992" y="270"/>
                    <a:pt x="1036" y="270"/>
                  </a:cubicBezTo>
                  <a:close/>
                  <a:moveTo>
                    <a:pt x="1297" y="1106"/>
                  </a:moveTo>
                  <a:cubicBezTo>
                    <a:pt x="1262" y="1164"/>
                    <a:pt x="1232" y="1215"/>
                    <a:pt x="1232" y="1268"/>
                  </a:cubicBezTo>
                  <a:cubicBezTo>
                    <a:pt x="1232" y="1367"/>
                    <a:pt x="1232" y="1367"/>
                    <a:pt x="1232" y="1367"/>
                  </a:cubicBezTo>
                  <a:cubicBezTo>
                    <a:pt x="1232" y="1440"/>
                    <a:pt x="1181" y="1502"/>
                    <a:pt x="1112" y="1518"/>
                  </a:cubicBezTo>
                  <a:cubicBezTo>
                    <a:pt x="1110" y="1560"/>
                    <a:pt x="1071" y="1594"/>
                    <a:pt x="1028" y="1594"/>
                  </a:cubicBezTo>
                  <a:cubicBezTo>
                    <a:pt x="986" y="1594"/>
                    <a:pt x="955" y="1560"/>
                    <a:pt x="953" y="1518"/>
                  </a:cubicBezTo>
                  <a:cubicBezTo>
                    <a:pt x="884" y="1502"/>
                    <a:pt x="832" y="1440"/>
                    <a:pt x="832" y="1367"/>
                  </a:cubicBezTo>
                  <a:cubicBezTo>
                    <a:pt x="832" y="1268"/>
                    <a:pt x="832" y="1268"/>
                    <a:pt x="832" y="1268"/>
                  </a:cubicBezTo>
                  <a:cubicBezTo>
                    <a:pt x="832" y="1212"/>
                    <a:pt x="798" y="1155"/>
                    <a:pt x="761" y="1094"/>
                  </a:cubicBezTo>
                  <a:cubicBezTo>
                    <a:pt x="716" y="1021"/>
                    <a:pt x="666" y="939"/>
                    <a:pt x="665" y="838"/>
                  </a:cubicBezTo>
                  <a:cubicBezTo>
                    <a:pt x="665" y="837"/>
                    <a:pt x="665" y="836"/>
                    <a:pt x="665" y="835"/>
                  </a:cubicBezTo>
                  <a:cubicBezTo>
                    <a:pt x="665" y="833"/>
                    <a:pt x="665" y="833"/>
                    <a:pt x="665" y="833"/>
                  </a:cubicBezTo>
                  <a:cubicBezTo>
                    <a:pt x="665" y="832"/>
                    <a:pt x="665" y="832"/>
                    <a:pt x="665" y="831"/>
                  </a:cubicBezTo>
                  <a:cubicBezTo>
                    <a:pt x="666" y="734"/>
                    <a:pt x="707" y="649"/>
                    <a:pt x="780" y="592"/>
                  </a:cubicBezTo>
                  <a:cubicBezTo>
                    <a:pt x="846" y="541"/>
                    <a:pt x="933" y="514"/>
                    <a:pt x="1032" y="514"/>
                  </a:cubicBezTo>
                  <a:cubicBezTo>
                    <a:pt x="1246" y="514"/>
                    <a:pt x="1390" y="641"/>
                    <a:pt x="1392" y="831"/>
                  </a:cubicBezTo>
                  <a:cubicBezTo>
                    <a:pt x="1392" y="832"/>
                    <a:pt x="1392" y="833"/>
                    <a:pt x="1392" y="833"/>
                  </a:cubicBezTo>
                  <a:cubicBezTo>
                    <a:pt x="1392" y="835"/>
                    <a:pt x="1392" y="835"/>
                    <a:pt x="1392" y="835"/>
                  </a:cubicBezTo>
                  <a:cubicBezTo>
                    <a:pt x="1392" y="836"/>
                    <a:pt x="1392" y="837"/>
                    <a:pt x="1392" y="837"/>
                  </a:cubicBezTo>
                  <a:cubicBezTo>
                    <a:pt x="1391" y="948"/>
                    <a:pt x="1341" y="1032"/>
                    <a:pt x="1297" y="1106"/>
                  </a:cubicBezTo>
                  <a:close/>
                  <a:moveTo>
                    <a:pt x="992" y="1282"/>
                  </a:moveTo>
                  <a:cubicBezTo>
                    <a:pt x="992" y="1362"/>
                    <a:pt x="992" y="1362"/>
                    <a:pt x="992" y="1362"/>
                  </a:cubicBezTo>
                  <a:cubicBezTo>
                    <a:pt x="1072" y="1362"/>
                    <a:pt x="1072" y="1362"/>
                    <a:pt x="1072" y="1362"/>
                  </a:cubicBezTo>
                  <a:cubicBezTo>
                    <a:pt x="1072" y="1282"/>
                    <a:pt x="1072" y="1282"/>
                    <a:pt x="1072" y="1282"/>
                  </a:cubicBezTo>
                  <a:lnTo>
                    <a:pt x="992" y="1282"/>
                  </a:lnTo>
                  <a:close/>
                  <a:moveTo>
                    <a:pt x="1232" y="834"/>
                  </a:moveTo>
                  <a:cubicBezTo>
                    <a:pt x="1232" y="690"/>
                    <a:pt x="1092" y="674"/>
                    <a:pt x="1032" y="674"/>
                  </a:cubicBezTo>
                  <a:cubicBezTo>
                    <a:pt x="932" y="674"/>
                    <a:pt x="825" y="716"/>
                    <a:pt x="824" y="834"/>
                  </a:cubicBezTo>
                  <a:cubicBezTo>
                    <a:pt x="825" y="892"/>
                    <a:pt x="860" y="950"/>
                    <a:pt x="897" y="1011"/>
                  </a:cubicBezTo>
                  <a:cubicBezTo>
                    <a:pt x="918" y="1045"/>
                    <a:pt x="941" y="1082"/>
                    <a:pt x="959" y="1122"/>
                  </a:cubicBezTo>
                  <a:cubicBezTo>
                    <a:pt x="1107" y="1122"/>
                    <a:pt x="1107" y="1122"/>
                    <a:pt x="1107" y="1122"/>
                  </a:cubicBezTo>
                  <a:cubicBezTo>
                    <a:pt x="1122" y="1087"/>
                    <a:pt x="1142" y="1055"/>
                    <a:pt x="1160" y="1024"/>
                  </a:cubicBezTo>
                  <a:cubicBezTo>
                    <a:pt x="1199" y="959"/>
                    <a:pt x="1232" y="903"/>
                    <a:pt x="1232" y="8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B3D9C28-9CE4-B4AB-5A85-F1994968E81F}"/>
              </a:ext>
            </a:extLst>
          </p:cNvPr>
          <p:cNvGrpSpPr/>
          <p:nvPr/>
        </p:nvGrpSpPr>
        <p:grpSpPr>
          <a:xfrm>
            <a:off x="4073118" y="3191440"/>
            <a:ext cx="284137" cy="283675"/>
            <a:chOff x="-1168400" y="3355975"/>
            <a:chExt cx="976312" cy="974725"/>
          </a:xfrm>
          <a:solidFill>
            <a:srgbClr val="FFFFFF"/>
          </a:solidFill>
        </p:grpSpPr>
        <p:sp>
          <p:nvSpPr>
            <p:cNvPr id="60" name="Freeform 52">
              <a:extLst>
                <a:ext uri="{FF2B5EF4-FFF2-40B4-BE49-F238E27FC236}">
                  <a16:creationId xmlns:a16="http://schemas.microsoft.com/office/drawing/2014/main" id="{B1AF0ABD-C09E-0816-6C31-919215CEE894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1975" y="4159250"/>
              <a:ext cx="193675" cy="157163"/>
            </a:xfrm>
            <a:custGeom>
              <a:avLst/>
              <a:gdLst>
                <a:gd name="T0" fmla="*/ 0 w 354"/>
                <a:gd name="T1" fmla="*/ 289 h 289"/>
                <a:gd name="T2" fmla="*/ 0 w 354"/>
                <a:gd name="T3" fmla="*/ 289 h 289"/>
                <a:gd name="T4" fmla="*/ 95 w 354"/>
                <a:gd name="T5" fmla="*/ 260 h 289"/>
                <a:gd name="T6" fmla="*/ 96 w 354"/>
                <a:gd name="T7" fmla="*/ 259 h 289"/>
                <a:gd name="T8" fmla="*/ 140 w 354"/>
                <a:gd name="T9" fmla="*/ 241 h 289"/>
                <a:gd name="T10" fmla="*/ 144 w 354"/>
                <a:gd name="T11" fmla="*/ 239 h 289"/>
                <a:gd name="T12" fmla="*/ 185 w 354"/>
                <a:gd name="T13" fmla="*/ 220 h 289"/>
                <a:gd name="T14" fmla="*/ 189 w 354"/>
                <a:gd name="T15" fmla="*/ 218 h 289"/>
                <a:gd name="T16" fmla="*/ 230 w 354"/>
                <a:gd name="T17" fmla="*/ 196 h 289"/>
                <a:gd name="T18" fmla="*/ 231 w 354"/>
                <a:gd name="T19" fmla="*/ 195 h 289"/>
                <a:gd name="T20" fmla="*/ 354 w 354"/>
                <a:gd name="T21" fmla="*/ 109 h 289"/>
                <a:gd name="T22" fmla="*/ 190 w 354"/>
                <a:gd name="T23" fmla="*/ 0 h 289"/>
                <a:gd name="T24" fmla="*/ 0 w 354"/>
                <a:gd name="T25" fmla="*/ 289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4" h="289">
                  <a:moveTo>
                    <a:pt x="0" y="289"/>
                  </a:moveTo>
                  <a:cubicBezTo>
                    <a:pt x="0" y="289"/>
                    <a:pt x="0" y="289"/>
                    <a:pt x="0" y="289"/>
                  </a:cubicBezTo>
                  <a:cubicBezTo>
                    <a:pt x="32" y="281"/>
                    <a:pt x="64" y="271"/>
                    <a:pt x="95" y="260"/>
                  </a:cubicBezTo>
                  <a:cubicBezTo>
                    <a:pt x="96" y="259"/>
                    <a:pt x="96" y="259"/>
                    <a:pt x="96" y="259"/>
                  </a:cubicBezTo>
                  <a:cubicBezTo>
                    <a:pt x="111" y="254"/>
                    <a:pt x="125" y="248"/>
                    <a:pt x="140" y="241"/>
                  </a:cubicBezTo>
                  <a:cubicBezTo>
                    <a:pt x="144" y="239"/>
                    <a:pt x="144" y="239"/>
                    <a:pt x="144" y="239"/>
                  </a:cubicBezTo>
                  <a:cubicBezTo>
                    <a:pt x="158" y="233"/>
                    <a:pt x="171" y="227"/>
                    <a:pt x="185" y="220"/>
                  </a:cubicBezTo>
                  <a:cubicBezTo>
                    <a:pt x="189" y="218"/>
                    <a:pt x="189" y="218"/>
                    <a:pt x="189" y="218"/>
                  </a:cubicBezTo>
                  <a:cubicBezTo>
                    <a:pt x="202" y="211"/>
                    <a:pt x="216" y="204"/>
                    <a:pt x="230" y="196"/>
                  </a:cubicBezTo>
                  <a:cubicBezTo>
                    <a:pt x="231" y="195"/>
                    <a:pt x="231" y="195"/>
                    <a:pt x="231" y="195"/>
                  </a:cubicBezTo>
                  <a:cubicBezTo>
                    <a:pt x="274" y="170"/>
                    <a:pt x="316" y="141"/>
                    <a:pt x="354" y="109"/>
                  </a:cubicBezTo>
                  <a:cubicBezTo>
                    <a:pt x="304" y="67"/>
                    <a:pt x="248" y="30"/>
                    <a:pt x="190" y="0"/>
                  </a:cubicBezTo>
                  <a:cubicBezTo>
                    <a:pt x="150" y="110"/>
                    <a:pt x="85" y="209"/>
                    <a:pt x="0" y="2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Freeform 53">
              <a:extLst>
                <a:ext uri="{FF2B5EF4-FFF2-40B4-BE49-F238E27FC236}">
                  <a16:creationId xmlns:a16="http://schemas.microsoft.com/office/drawing/2014/main" id="{05EC6A47-9138-02C1-6655-50D07CF16B04}"/>
                </a:ext>
              </a:extLst>
            </p:cNvPr>
            <p:cNvSpPr>
              <a:spLocks/>
            </p:cNvSpPr>
            <p:nvPr/>
          </p:nvSpPr>
          <p:spPr bwMode="auto">
            <a:xfrm>
              <a:off x="-663575" y="4105275"/>
              <a:ext cx="174625" cy="225425"/>
            </a:xfrm>
            <a:custGeom>
              <a:avLst/>
              <a:gdLst>
                <a:gd name="T0" fmla="*/ 0 w 319"/>
                <a:gd name="T1" fmla="*/ 412 h 412"/>
                <a:gd name="T2" fmla="*/ 319 w 319"/>
                <a:gd name="T3" fmla="*/ 71 h 412"/>
                <a:gd name="T4" fmla="*/ 0 w 319"/>
                <a:gd name="T5" fmla="*/ 0 h 412"/>
                <a:gd name="T6" fmla="*/ 0 w 319"/>
                <a:gd name="T7" fmla="*/ 412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9" h="412">
                  <a:moveTo>
                    <a:pt x="0" y="412"/>
                  </a:moveTo>
                  <a:cubicBezTo>
                    <a:pt x="124" y="393"/>
                    <a:pt x="240" y="269"/>
                    <a:pt x="319" y="71"/>
                  </a:cubicBezTo>
                  <a:cubicBezTo>
                    <a:pt x="218" y="28"/>
                    <a:pt x="110" y="4"/>
                    <a:pt x="0" y="0"/>
                  </a:cubicBezTo>
                  <a:lnTo>
                    <a:pt x="0" y="4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Freeform 54">
              <a:extLst>
                <a:ext uri="{FF2B5EF4-FFF2-40B4-BE49-F238E27FC236}">
                  <a16:creationId xmlns:a16="http://schemas.microsoft.com/office/drawing/2014/main" id="{56BE8C8A-C62A-1DF4-0308-56141115D2C6}"/>
                </a:ext>
              </a:extLst>
            </p:cNvPr>
            <p:cNvSpPr>
              <a:spLocks/>
            </p:cNvSpPr>
            <p:nvPr/>
          </p:nvSpPr>
          <p:spPr bwMode="auto">
            <a:xfrm>
              <a:off x="-314325" y="3551238"/>
              <a:ext cx="69850" cy="73025"/>
            </a:xfrm>
            <a:custGeom>
              <a:avLst/>
              <a:gdLst>
                <a:gd name="T0" fmla="*/ 0 w 129"/>
                <a:gd name="T1" fmla="*/ 54 h 134"/>
                <a:gd name="T2" fmla="*/ 0 w 129"/>
                <a:gd name="T3" fmla="*/ 95 h 134"/>
                <a:gd name="T4" fmla="*/ 108 w 129"/>
                <a:gd name="T5" fmla="*/ 126 h 134"/>
                <a:gd name="T6" fmla="*/ 129 w 129"/>
                <a:gd name="T7" fmla="*/ 134 h 134"/>
                <a:gd name="T8" fmla="*/ 46 w 129"/>
                <a:gd name="T9" fmla="*/ 0 h 134"/>
                <a:gd name="T10" fmla="*/ 0 w 129"/>
                <a:gd name="T11" fmla="*/ 5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9" h="134">
                  <a:moveTo>
                    <a:pt x="0" y="54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08" y="126"/>
                    <a:pt x="108" y="126"/>
                    <a:pt x="108" y="126"/>
                  </a:cubicBezTo>
                  <a:cubicBezTo>
                    <a:pt x="115" y="128"/>
                    <a:pt x="122" y="131"/>
                    <a:pt x="129" y="134"/>
                  </a:cubicBezTo>
                  <a:cubicBezTo>
                    <a:pt x="105" y="87"/>
                    <a:pt x="78" y="42"/>
                    <a:pt x="46" y="0"/>
                  </a:cubicBezTo>
                  <a:cubicBezTo>
                    <a:pt x="35" y="21"/>
                    <a:pt x="19" y="40"/>
                    <a:pt x="0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Freeform 55">
              <a:extLst>
                <a:ext uri="{FF2B5EF4-FFF2-40B4-BE49-F238E27FC236}">
                  <a16:creationId xmlns:a16="http://schemas.microsoft.com/office/drawing/2014/main" id="{B320C0DC-6759-6427-B220-F704E643E8A0}"/>
                </a:ext>
              </a:extLst>
            </p:cNvPr>
            <p:cNvSpPr>
              <a:spLocks/>
            </p:cNvSpPr>
            <p:nvPr/>
          </p:nvSpPr>
          <p:spPr bwMode="auto">
            <a:xfrm>
              <a:off x="-390525" y="3597275"/>
              <a:ext cx="47625" cy="49213"/>
            </a:xfrm>
            <a:custGeom>
              <a:avLst/>
              <a:gdLst>
                <a:gd name="T0" fmla="*/ 43 w 86"/>
                <a:gd name="T1" fmla="*/ 3 h 91"/>
                <a:gd name="T2" fmla="*/ 11 w 86"/>
                <a:gd name="T3" fmla="*/ 0 h 91"/>
                <a:gd name="T4" fmla="*/ 11 w 86"/>
                <a:gd name="T5" fmla="*/ 35 h 91"/>
                <a:gd name="T6" fmla="*/ 0 w 86"/>
                <a:gd name="T7" fmla="*/ 59 h 91"/>
                <a:gd name="T8" fmla="*/ 43 w 86"/>
                <a:gd name="T9" fmla="*/ 91 h 91"/>
                <a:gd name="T10" fmla="*/ 86 w 86"/>
                <a:gd name="T11" fmla="*/ 59 h 91"/>
                <a:gd name="T12" fmla="*/ 75 w 86"/>
                <a:gd name="T13" fmla="*/ 35 h 91"/>
                <a:gd name="T14" fmla="*/ 75 w 86"/>
                <a:gd name="T15" fmla="*/ 0 h 91"/>
                <a:gd name="T16" fmla="*/ 43 w 86"/>
                <a:gd name="T17" fmla="*/ 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6" h="91">
                  <a:moveTo>
                    <a:pt x="43" y="3"/>
                  </a:moveTo>
                  <a:cubicBezTo>
                    <a:pt x="32" y="3"/>
                    <a:pt x="22" y="2"/>
                    <a:pt x="11" y="0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44"/>
                    <a:pt x="7" y="53"/>
                    <a:pt x="0" y="59"/>
                  </a:cubicBezTo>
                  <a:cubicBezTo>
                    <a:pt x="43" y="91"/>
                    <a:pt x="43" y="91"/>
                    <a:pt x="43" y="91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79" y="53"/>
                    <a:pt x="75" y="44"/>
                    <a:pt x="75" y="35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65" y="2"/>
                    <a:pt x="54" y="3"/>
                    <a:pt x="4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Freeform 56">
              <a:extLst>
                <a:ext uri="{FF2B5EF4-FFF2-40B4-BE49-F238E27FC236}">
                  <a16:creationId xmlns:a16="http://schemas.microsoft.com/office/drawing/2014/main" id="{49FD8FF9-6ED7-9DF5-72A2-E898FCDFC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-663575" y="3860800"/>
              <a:ext cx="227012" cy="250825"/>
            </a:xfrm>
            <a:custGeom>
              <a:avLst/>
              <a:gdLst>
                <a:gd name="T0" fmla="*/ 410 w 415"/>
                <a:gd name="T1" fmla="*/ 96 h 458"/>
                <a:gd name="T2" fmla="*/ 415 w 415"/>
                <a:gd name="T3" fmla="*/ 0 h 458"/>
                <a:gd name="T4" fmla="*/ 0 w 415"/>
                <a:gd name="T5" fmla="*/ 0 h 458"/>
                <a:gd name="T6" fmla="*/ 0 w 415"/>
                <a:gd name="T7" fmla="*/ 384 h 458"/>
                <a:gd name="T8" fmla="*/ 340 w 415"/>
                <a:gd name="T9" fmla="*/ 458 h 458"/>
                <a:gd name="T10" fmla="*/ 373 w 415"/>
                <a:gd name="T11" fmla="*/ 343 h 458"/>
                <a:gd name="T12" fmla="*/ 289 w 415"/>
                <a:gd name="T13" fmla="*/ 204 h 458"/>
                <a:gd name="T14" fmla="*/ 410 w 415"/>
                <a:gd name="T15" fmla="*/ 96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5" h="458">
                  <a:moveTo>
                    <a:pt x="410" y="96"/>
                  </a:moveTo>
                  <a:cubicBezTo>
                    <a:pt x="413" y="64"/>
                    <a:pt x="414" y="32"/>
                    <a:pt x="4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84"/>
                    <a:pt x="0" y="384"/>
                    <a:pt x="0" y="384"/>
                  </a:cubicBezTo>
                  <a:cubicBezTo>
                    <a:pt x="117" y="388"/>
                    <a:pt x="232" y="413"/>
                    <a:pt x="340" y="458"/>
                  </a:cubicBezTo>
                  <a:cubicBezTo>
                    <a:pt x="353" y="421"/>
                    <a:pt x="363" y="383"/>
                    <a:pt x="373" y="343"/>
                  </a:cubicBezTo>
                  <a:cubicBezTo>
                    <a:pt x="315" y="323"/>
                    <a:pt x="280" y="264"/>
                    <a:pt x="289" y="204"/>
                  </a:cubicBezTo>
                  <a:cubicBezTo>
                    <a:pt x="298" y="143"/>
                    <a:pt x="349" y="98"/>
                    <a:pt x="410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Freeform 57">
              <a:extLst>
                <a:ext uri="{FF2B5EF4-FFF2-40B4-BE49-F238E27FC236}">
                  <a16:creationId xmlns:a16="http://schemas.microsoft.com/office/drawing/2014/main" id="{C48DFB0E-F550-5B39-46ED-4F41F950A1E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63575" y="3355975"/>
              <a:ext cx="471487" cy="469900"/>
            </a:xfrm>
            <a:custGeom>
              <a:avLst/>
              <a:gdLst>
                <a:gd name="T0" fmla="*/ 308 w 862"/>
                <a:gd name="T1" fmla="*/ 172 h 860"/>
                <a:gd name="T2" fmla="*/ 253 w 862"/>
                <a:gd name="T3" fmla="*/ 205 h 860"/>
                <a:gd name="T4" fmla="*/ 0 w 862"/>
                <a:gd name="T5" fmla="*/ 0 h 860"/>
                <a:gd name="T6" fmla="*/ 0 w 862"/>
                <a:gd name="T7" fmla="*/ 411 h 860"/>
                <a:gd name="T8" fmla="*/ 307 w 862"/>
                <a:gd name="T9" fmla="*/ 346 h 860"/>
                <a:gd name="T10" fmla="*/ 332 w 862"/>
                <a:gd name="T11" fmla="*/ 405 h 860"/>
                <a:gd name="T12" fmla="*/ 0 w 862"/>
                <a:gd name="T13" fmla="*/ 475 h 860"/>
                <a:gd name="T14" fmla="*/ 0 w 862"/>
                <a:gd name="T15" fmla="*/ 860 h 860"/>
                <a:gd name="T16" fmla="*/ 862 w 862"/>
                <a:gd name="T17" fmla="*/ 860 h 860"/>
                <a:gd name="T18" fmla="*/ 856 w 862"/>
                <a:gd name="T19" fmla="*/ 783 h 860"/>
                <a:gd name="T20" fmla="*/ 831 w 862"/>
                <a:gd name="T21" fmla="*/ 796 h 860"/>
                <a:gd name="T22" fmla="*/ 256 w 862"/>
                <a:gd name="T23" fmla="*/ 796 h 860"/>
                <a:gd name="T24" fmla="*/ 224 w 862"/>
                <a:gd name="T25" fmla="*/ 764 h 860"/>
                <a:gd name="T26" fmla="*/ 224 w 862"/>
                <a:gd name="T27" fmla="*/ 637 h 860"/>
                <a:gd name="T28" fmla="*/ 340 w 862"/>
                <a:gd name="T29" fmla="*/ 483 h 860"/>
                <a:gd name="T30" fmla="*/ 447 w 862"/>
                <a:gd name="T31" fmla="*/ 452 h 860"/>
                <a:gd name="T32" fmla="*/ 447 w 862"/>
                <a:gd name="T33" fmla="*/ 411 h 860"/>
                <a:gd name="T34" fmla="*/ 383 w 862"/>
                <a:gd name="T35" fmla="*/ 284 h 860"/>
                <a:gd name="T36" fmla="*/ 383 w 862"/>
                <a:gd name="T37" fmla="*/ 252 h 860"/>
                <a:gd name="T38" fmla="*/ 351 w 862"/>
                <a:gd name="T39" fmla="*/ 220 h 860"/>
                <a:gd name="T40" fmla="*/ 351 w 862"/>
                <a:gd name="T41" fmla="*/ 189 h 860"/>
                <a:gd name="T42" fmla="*/ 376 w 862"/>
                <a:gd name="T43" fmla="*/ 96 h 860"/>
                <a:gd name="T44" fmla="*/ 223 w 862"/>
                <a:gd name="T45" fmla="*/ 34 h 860"/>
                <a:gd name="T46" fmla="*/ 193 w 862"/>
                <a:gd name="T47" fmla="*/ 25 h 860"/>
                <a:gd name="T48" fmla="*/ 188 w 862"/>
                <a:gd name="T49" fmla="*/ 24 h 860"/>
                <a:gd name="T50" fmla="*/ 308 w 862"/>
                <a:gd name="T51" fmla="*/ 172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62" h="860">
                  <a:moveTo>
                    <a:pt x="308" y="172"/>
                  </a:moveTo>
                  <a:cubicBezTo>
                    <a:pt x="253" y="205"/>
                    <a:pt x="253" y="205"/>
                    <a:pt x="253" y="205"/>
                  </a:cubicBezTo>
                  <a:cubicBezTo>
                    <a:pt x="181" y="85"/>
                    <a:pt x="92" y="13"/>
                    <a:pt x="0" y="0"/>
                  </a:cubicBezTo>
                  <a:cubicBezTo>
                    <a:pt x="0" y="411"/>
                    <a:pt x="0" y="411"/>
                    <a:pt x="0" y="411"/>
                  </a:cubicBezTo>
                  <a:cubicBezTo>
                    <a:pt x="106" y="408"/>
                    <a:pt x="210" y="386"/>
                    <a:pt x="307" y="346"/>
                  </a:cubicBezTo>
                  <a:cubicBezTo>
                    <a:pt x="332" y="405"/>
                    <a:pt x="332" y="405"/>
                    <a:pt x="332" y="405"/>
                  </a:cubicBezTo>
                  <a:cubicBezTo>
                    <a:pt x="226" y="448"/>
                    <a:pt x="114" y="472"/>
                    <a:pt x="0" y="475"/>
                  </a:cubicBezTo>
                  <a:cubicBezTo>
                    <a:pt x="0" y="860"/>
                    <a:pt x="0" y="860"/>
                    <a:pt x="0" y="860"/>
                  </a:cubicBezTo>
                  <a:cubicBezTo>
                    <a:pt x="862" y="860"/>
                    <a:pt x="862" y="860"/>
                    <a:pt x="862" y="860"/>
                  </a:cubicBezTo>
                  <a:cubicBezTo>
                    <a:pt x="861" y="834"/>
                    <a:pt x="859" y="808"/>
                    <a:pt x="856" y="783"/>
                  </a:cubicBezTo>
                  <a:cubicBezTo>
                    <a:pt x="850" y="791"/>
                    <a:pt x="841" y="796"/>
                    <a:pt x="831" y="796"/>
                  </a:cubicBezTo>
                  <a:cubicBezTo>
                    <a:pt x="256" y="796"/>
                    <a:pt x="256" y="796"/>
                    <a:pt x="256" y="796"/>
                  </a:cubicBezTo>
                  <a:cubicBezTo>
                    <a:pt x="238" y="796"/>
                    <a:pt x="224" y="781"/>
                    <a:pt x="224" y="764"/>
                  </a:cubicBezTo>
                  <a:cubicBezTo>
                    <a:pt x="224" y="637"/>
                    <a:pt x="224" y="637"/>
                    <a:pt x="224" y="637"/>
                  </a:cubicBezTo>
                  <a:cubicBezTo>
                    <a:pt x="224" y="565"/>
                    <a:pt x="271" y="503"/>
                    <a:pt x="340" y="483"/>
                  </a:cubicBezTo>
                  <a:cubicBezTo>
                    <a:pt x="447" y="452"/>
                    <a:pt x="447" y="452"/>
                    <a:pt x="447" y="452"/>
                  </a:cubicBezTo>
                  <a:cubicBezTo>
                    <a:pt x="447" y="411"/>
                    <a:pt x="447" y="411"/>
                    <a:pt x="447" y="411"/>
                  </a:cubicBezTo>
                  <a:cubicBezTo>
                    <a:pt x="407" y="381"/>
                    <a:pt x="384" y="334"/>
                    <a:pt x="383" y="284"/>
                  </a:cubicBezTo>
                  <a:cubicBezTo>
                    <a:pt x="383" y="252"/>
                    <a:pt x="383" y="252"/>
                    <a:pt x="383" y="252"/>
                  </a:cubicBezTo>
                  <a:cubicBezTo>
                    <a:pt x="366" y="252"/>
                    <a:pt x="351" y="238"/>
                    <a:pt x="351" y="220"/>
                  </a:cubicBezTo>
                  <a:cubicBezTo>
                    <a:pt x="351" y="189"/>
                    <a:pt x="351" y="189"/>
                    <a:pt x="351" y="189"/>
                  </a:cubicBezTo>
                  <a:cubicBezTo>
                    <a:pt x="351" y="156"/>
                    <a:pt x="360" y="124"/>
                    <a:pt x="376" y="96"/>
                  </a:cubicBezTo>
                  <a:cubicBezTo>
                    <a:pt x="327" y="70"/>
                    <a:pt x="276" y="50"/>
                    <a:pt x="223" y="34"/>
                  </a:cubicBezTo>
                  <a:cubicBezTo>
                    <a:pt x="213" y="31"/>
                    <a:pt x="203" y="28"/>
                    <a:pt x="193" y="25"/>
                  </a:cubicBezTo>
                  <a:cubicBezTo>
                    <a:pt x="191" y="25"/>
                    <a:pt x="189" y="25"/>
                    <a:pt x="188" y="24"/>
                  </a:cubicBezTo>
                  <a:cubicBezTo>
                    <a:pt x="235" y="67"/>
                    <a:pt x="275" y="117"/>
                    <a:pt x="308" y="1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Freeform 58">
              <a:extLst>
                <a:ext uri="{FF2B5EF4-FFF2-40B4-BE49-F238E27FC236}">
                  <a16:creationId xmlns:a16="http://schemas.microsoft.com/office/drawing/2014/main" id="{9E04F4EE-6F29-D2EE-EE9D-D2EB8A66642D}"/>
                </a:ext>
              </a:extLst>
            </p:cNvPr>
            <p:cNvSpPr>
              <a:spLocks/>
            </p:cNvSpPr>
            <p:nvPr/>
          </p:nvSpPr>
          <p:spPr bwMode="auto">
            <a:xfrm>
              <a:off x="-446088" y="3860800"/>
              <a:ext cx="254000" cy="333375"/>
            </a:xfrm>
            <a:custGeom>
              <a:avLst/>
              <a:gdLst>
                <a:gd name="T0" fmla="*/ 80 w 463"/>
                <a:gd name="T1" fmla="*/ 0 h 611"/>
                <a:gd name="T2" fmla="*/ 74 w 463"/>
                <a:gd name="T3" fmla="*/ 110 h 611"/>
                <a:gd name="T4" fmla="*/ 143 w 463"/>
                <a:gd name="T5" fmla="*/ 243 h 611"/>
                <a:gd name="T6" fmla="*/ 38 w 463"/>
                <a:gd name="T7" fmla="*/ 349 h 611"/>
                <a:gd name="T8" fmla="*/ 0 w 463"/>
                <a:gd name="T9" fmla="*/ 485 h 611"/>
                <a:gd name="T10" fmla="*/ 190 w 463"/>
                <a:gd name="T11" fmla="*/ 611 h 611"/>
                <a:gd name="T12" fmla="*/ 193 w 463"/>
                <a:gd name="T13" fmla="*/ 608 h 611"/>
                <a:gd name="T14" fmla="*/ 217 w 463"/>
                <a:gd name="T15" fmla="*/ 584 h 611"/>
                <a:gd name="T16" fmla="*/ 222 w 463"/>
                <a:gd name="T17" fmla="*/ 579 h 611"/>
                <a:gd name="T18" fmla="*/ 249 w 463"/>
                <a:gd name="T19" fmla="*/ 549 h 611"/>
                <a:gd name="T20" fmla="*/ 250 w 463"/>
                <a:gd name="T21" fmla="*/ 548 h 611"/>
                <a:gd name="T22" fmla="*/ 449 w 463"/>
                <a:gd name="T23" fmla="*/ 129 h 611"/>
                <a:gd name="T24" fmla="*/ 450 w 463"/>
                <a:gd name="T25" fmla="*/ 127 h 611"/>
                <a:gd name="T26" fmla="*/ 455 w 463"/>
                <a:gd name="T27" fmla="*/ 89 h 611"/>
                <a:gd name="T28" fmla="*/ 457 w 463"/>
                <a:gd name="T29" fmla="*/ 79 h 611"/>
                <a:gd name="T30" fmla="*/ 460 w 463"/>
                <a:gd name="T31" fmla="*/ 48 h 611"/>
                <a:gd name="T32" fmla="*/ 461 w 463"/>
                <a:gd name="T33" fmla="*/ 31 h 611"/>
                <a:gd name="T34" fmla="*/ 463 w 463"/>
                <a:gd name="T35" fmla="*/ 6 h 611"/>
                <a:gd name="T36" fmla="*/ 463 w 463"/>
                <a:gd name="T37" fmla="*/ 0 h 611"/>
                <a:gd name="T38" fmla="*/ 80 w 463"/>
                <a:gd name="T39" fmla="*/ 0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3" h="611">
                  <a:moveTo>
                    <a:pt x="80" y="0"/>
                  </a:moveTo>
                  <a:cubicBezTo>
                    <a:pt x="79" y="36"/>
                    <a:pt x="77" y="73"/>
                    <a:pt x="74" y="110"/>
                  </a:cubicBezTo>
                  <a:cubicBezTo>
                    <a:pt x="123" y="135"/>
                    <a:pt x="151" y="188"/>
                    <a:pt x="143" y="243"/>
                  </a:cubicBezTo>
                  <a:cubicBezTo>
                    <a:pt x="135" y="297"/>
                    <a:pt x="92" y="340"/>
                    <a:pt x="38" y="349"/>
                  </a:cubicBezTo>
                  <a:cubicBezTo>
                    <a:pt x="28" y="395"/>
                    <a:pt x="15" y="440"/>
                    <a:pt x="0" y="485"/>
                  </a:cubicBezTo>
                  <a:cubicBezTo>
                    <a:pt x="68" y="519"/>
                    <a:pt x="132" y="562"/>
                    <a:pt x="190" y="611"/>
                  </a:cubicBezTo>
                  <a:cubicBezTo>
                    <a:pt x="193" y="608"/>
                    <a:pt x="193" y="608"/>
                    <a:pt x="193" y="608"/>
                  </a:cubicBezTo>
                  <a:cubicBezTo>
                    <a:pt x="202" y="600"/>
                    <a:pt x="210" y="592"/>
                    <a:pt x="217" y="584"/>
                  </a:cubicBezTo>
                  <a:cubicBezTo>
                    <a:pt x="222" y="579"/>
                    <a:pt x="222" y="579"/>
                    <a:pt x="222" y="579"/>
                  </a:cubicBezTo>
                  <a:cubicBezTo>
                    <a:pt x="231" y="569"/>
                    <a:pt x="240" y="559"/>
                    <a:pt x="249" y="549"/>
                  </a:cubicBezTo>
                  <a:cubicBezTo>
                    <a:pt x="250" y="548"/>
                    <a:pt x="250" y="548"/>
                    <a:pt x="250" y="548"/>
                  </a:cubicBezTo>
                  <a:cubicBezTo>
                    <a:pt x="352" y="428"/>
                    <a:pt x="421" y="284"/>
                    <a:pt x="449" y="129"/>
                  </a:cubicBezTo>
                  <a:cubicBezTo>
                    <a:pt x="450" y="127"/>
                    <a:pt x="450" y="127"/>
                    <a:pt x="450" y="127"/>
                  </a:cubicBezTo>
                  <a:cubicBezTo>
                    <a:pt x="452" y="114"/>
                    <a:pt x="454" y="102"/>
                    <a:pt x="455" y="89"/>
                  </a:cubicBezTo>
                  <a:cubicBezTo>
                    <a:pt x="456" y="86"/>
                    <a:pt x="456" y="82"/>
                    <a:pt x="457" y="79"/>
                  </a:cubicBezTo>
                  <a:cubicBezTo>
                    <a:pt x="458" y="69"/>
                    <a:pt x="459" y="59"/>
                    <a:pt x="460" y="48"/>
                  </a:cubicBezTo>
                  <a:cubicBezTo>
                    <a:pt x="461" y="42"/>
                    <a:pt x="461" y="36"/>
                    <a:pt x="461" y="31"/>
                  </a:cubicBezTo>
                  <a:cubicBezTo>
                    <a:pt x="462" y="22"/>
                    <a:pt x="462" y="14"/>
                    <a:pt x="463" y="6"/>
                  </a:cubicBezTo>
                  <a:cubicBezTo>
                    <a:pt x="463" y="4"/>
                    <a:pt x="463" y="2"/>
                    <a:pt x="463" y="0"/>
                  </a:cubicBezTo>
                  <a:lnTo>
                    <a:pt x="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Freeform 59">
              <a:extLst>
                <a:ext uri="{FF2B5EF4-FFF2-40B4-BE49-F238E27FC236}">
                  <a16:creationId xmlns:a16="http://schemas.microsoft.com/office/drawing/2014/main" id="{F6D6BF6D-05E0-9BDA-CCEE-1D16B990856F}"/>
                </a:ext>
              </a:extLst>
            </p:cNvPr>
            <p:cNvSpPr>
              <a:spLocks/>
            </p:cNvSpPr>
            <p:nvPr/>
          </p:nvSpPr>
          <p:spPr bwMode="auto">
            <a:xfrm>
              <a:off x="-419100" y="3467100"/>
              <a:ext cx="104775" cy="96838"/>
            </a:xfrm>
            <a:custGeom>
              <a:avLst/>
              <a:gdLst>
                <a:gd name="T0" fmla="*/ 96 w 192"/>
                <a:gd name="T1" fmla="*/ 177 h 177"/>
                <a:gd name="T2" fmla="*/ 192 w 192"/>
                <a:gd name="T3" fmla="*/ 81 h 177"/>
                <a:gd name="T4" fmla="*/ 192 w 192"/>
                <a:gd name="T5" fmla="*/ 40 h 177"/>
                <a:gd name="T6" fmla="*/ 148 w 192"/>
                <a:gd name="T7" fmla="*/ 0 h 177"/>
                <a:gd name="T8" fmla="*/ 130 w 192"/>
                <a:gd name="T9" fmla="*/ 12 h 177"/>
                <a:gd name="T10" fmla="*/ 6 w 192"/>
                <a:gd name="T11" fmla="*/ 49 h 177"/>
                <a:gd name="T12" fmla="*/ 0 w 192"/>
                <a:gd name="T13" fmla="*/ 49 h 177"/>
                <a:gd name="T14" fmla="*/ 0 w 192"/>
                <a:gd name="T15" fmla="*/ 81 h 177"/>
                <a:gd name="T16" fmla="*/ 96 w 192"/>
                <a:gd name="T17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2" h="177">
                  <a:moveTo>
                    <a:pt x="96" y="177"/>
                  </a:moveTo>
                  <a:cubicBezTo>
                    <a:pt x="149" y="177"/>
                    <a:pt x="192" y="134"/>
                    <a:pt x="192" y="81"/>
                  </a:cubicBezTo>
                  <a:cubicBezTo>
                    <a:pt x="192" y="40"/>
                    <a:pt x="192" y="40"/>
                    <a:pt x="192" y="40"/>
                  </a:cubicBezTo>
                  <a:cubicBezTo>
                    <a:pt x="173" y="32"/>
                    <a:pt x="158" y="18"/>
                    <a:pt x="148" y="0"/>
                  </a:cubicBezTo>
                  <a:cubicBezTo>
                    <a:pt x="130" y="12"/>
                    <a:pt x="130" y="12"/>
                    <a:pt x="130" y="12"/>
                  </a:cubicBezTo>
                  <a:cubicBezTo>
                    <a:pt x="94" y="36"/>
                    <a:pt x="50" y="49"/>
                    <a:pt x="6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134"/>
                    <a:pt x="43" y="177"/>
                    <a:pt x="96" y="1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Freeform 60">
              <a:extLst>
                <a:ext uri="{FF2B5EF4-FFF2-40B4-BE49-F238E27FC236}">
                  <a16:creationId xmlns:a16="http://schemas.microsoft.com/office/drawing/2014/main" id="{6CF98334-1E64-93FC-A913-85054459EC7B}"/>
                </a:ext>
              </a:extLst>
            </p:cNvPr>
            <p:cNvSpPr>
              <a:spLocks/>
            </p:cNvSpPr>
            <p:nvPr/>
          </p:nvSpPr>
          <p:spPr bwMode="auto">
            <a:xfrm>
              <a:off x="-506413" y="3643313"/>
              <a:ext cx="279400" cy="112713"/>
            </a:xfrm>
            <a:custGeom>
              <a:avLst/>
              <a:gdLst>
                <a:gd name="T0" fmla="*/ 511 w 511"/>
                <a:gd name="T1" fmla="*/ 208 h 208"/>
                <a:gd name="T2" fmla="*/ 511 w 511"/>
                <a:gd name="T3" fmla="*/ 113 h 208"/>
                <a:gd name="T4" fmla="*/ 441 w 511"/>
                <a:gd name="T5" fmla="*/ 20 h 208"/>
                <a:gd name="T6" fmla="*/ 372 w 511"/>
                <a:gd name="T7" fmla="*/ 0 h 208"/>
                <a:gd name="T8" fmla="*/ 274 w 511"/>
                <a:gd name="T9" fmla="*/ 74 h 208"/>
                <a:gd name="T10" fmla="*/ 236 w 511"/>
                <a:gd name="T11" fmla="*/ 74 h 208"/>
                <a:gd name="T12" fmla="*/ 139 w 511"/>
                <a:gd name="T13" fmla="*/ 0 h 208"/>
                <a:gd name="T14" fmla="*/ 69 w 511"/>
                <a:gd name="T15" fmla="*/ 20 h 208"/>
                <a:gd name="T16" fmla="*/ 0 w 511"/>
                <a:gd name="T17" fmla="*/ 113 h 208"/>
                <a:gd name="T18" fmla="*/ 0 w 511"/>
                <a:gd name="T19" fmla="*/ 208 h 208"/>
                <a:gd name="T20" fmla="*/ 63 w 511"/>
                <a:gd name="T21" fmla="*/ 208 h 208"/>
                <a:gd name="T22" fmla="*/ 63 w 511"/>
                <a:gd name="T23" fmla="*/ 112 h 208"/>
                <a:gd name="T24" fmla="*/ 127 w 511"/>
                <a:gd name="T25" fmla="*/ 112 h 208"/>
                <a:gd name="T26" fmla="*/ 127 w 511"/>
                <a:gd name="T27" fmla="*/ 208 h 208"/>
                <a:gd name="T28" fmla="*/ 383 w 511"/>
                <a:gd name="T29" fmla="*/ 208 h 208"/>
                <a:gd name="T30" fmla="*/ 383 w 511"/>
                <a:gd name="T31" fmla="*/ 112 h 208"/>
                <a:gd name="T32" fmla="*/ 447 w 511"/>
                <a:gd name="T33" fmla="*/ 112 h 208"/>
                <a:gd name="T34" fmla="*/ 447 w 511"/>
                <a:gd name="T35" fmla="*/ 208 h 208"/>
                <a:gd name="T36" fmla="*/ 511 w 511"/>
                <a:gd name="T37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11" h="208">
                  <a:moveTo>
                    <a:pt x="511" y="208"/>
                  </a:moveTo>
                  <a:cubicBezTo>
                    <a:pt x="511" y="113"/>
                    <a:pt x="511" y="113"/>
                    <a:pt x="511" y="113"/>
                  </a:cubicBezTo>
                  <a:cubicBezTo>
                    <a:pt x="511" y="70"/>
                    <a:pt x="483" y="32"/>
                    <a:pt x="441" y="20"/>
                  </a:cubicBezTo>
                  <a:cubicBezTo>
                    <a:pt x="372" y="0"/>
                    <a:pt x="372" y="0"/>
                    <a:pt x="372" y="0"/>
                  </a:cubicBezTo>
                  <a:cubicBezTo>
                    <a:pt x="274" y="74"/>
                    <a:pt x="274" y="74"/>
                    <a:pt x="274" y="74"/>
                  </a:cubicBezTo>
                  <a:cubicBezTo>
                    <a:pt x="263" y="82"/>
                    <a:pt x="247" y="82"/>
                    <a:pt x="236" y="74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28" y="32"/>
                    <a:pt x="0" y="70"/>
                    <a:pt x="0" y="113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63" y="208"/>
                    <a:pt x="63" y="208"/>
                    <a:pt x="63" y="208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127" y="112"/>
                    <a:pt x="127" y="112"/>
                    <a:pt x="127" y="112"/>
                  </a:cubicBezTo>
                  <a:cubicBezTo>
                    <a:pt x="127" y="208"/>
                    <a:pt x="127" y="208"/>
                    <a:pt x="127" y="208"/>
                  </a:cubicBezTo>
                  <a:cubicBezTo>
                    <a:pt x="383" y="208"/>
                    <a:pt x="383" y="208"/>
                    <a:pt x="383" y="208"/>
                  </a:cubicBezTo>
                  <a:cubicBezTo>
                    <a:pt x="383" y="112"/>
                    <a:pt x="383" y="112"/>
                    <a:pt x="383" y="112"/>
                  </a:cubicBezTo>
                  <a:cubicBezTo>
                    <a:pt x="447" y="112"/>
                    <a:pt x="447" y="112"/>
                    <a:pt x="447" y="112"/>
                  </a:cubicBezTo>
                  <a:cubicBezTo>
                    <a:pt x="447" y="208"/>
                    <a:pt x="447" y="208"/>
                    <a:pt x="447" y="208"/>
                  </a:cubicBezTo>
                  <a:lnTo>
                    <a:pt x="511" y="2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Freeform 61">
              <a:extLst>
                <a:ext uri="{FF2B5EF4-FFF2-40B4-BE49-F238E27FC236}">
                  <a16:creationId xmlns:a16="http://schemas.microsoft.com/office/drawing/2014/main" id="{7F017E93-E0E1-799F-49F5-0D2D70770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-436563" y="3389313"/>
              <a:ext cx="139700" cy="69850"/>
            </a:xfrm>
            <a:custGeom>
              <a:avLst/>
              <a:gdLst>
                <a:gd name="T0" fmla="*/ 38 w 256"/>
                <a:gd name="T1" fmla="*/ 129 h 129"/>
                <a:gd name="T2" fmla="*/ 127 w 256"/>
                <a:gd name="T3" fmla="*/ 102 h 129"/>
                <a:gd name="T4" fmla="*/ 174 w 256"/>
                <a:gd name="T5" fmla="*/ 70 h 129"/>
                <a:gd name="T6" fmla="*/ 200 w 256"/>
                <a:gd name="T7" fmla="*/ 66 h 129"/>
                <a:gd name="T8" fmla="*/ 221 w 256"/>
                <a:gd name="T9" fmla="*/ 82 h 129"/>
                <a:gd name="T10" fmla="*/ 235 w 256"/>
                <a:gd name="T11" fmla="*/ 111 h 129"/>
                <a:gd name="T12" fmla="*/ 256 w 256"/>
                <a:gd name="T13" fmla="*/ 128 h 129"/>
                <a:gd name="T14" fmla="*/ 128 w 256"/>
                <a:gd name="T15" fmla="*/ 0 h 129"/>
                <a:gd name="T16" fmla="*/ 0 w 256"/>
                <a:gd name="T17" fmla="*/ 129 h 129"/>
                <a:gd name="T18" fmla="*/ 38 w 256"/>
                <a:gd name="T19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6" h="129">
                  <a:moveTo>
                    <a:pt x="38" y="129"/>
                  </a:moveTo>
                  <a:cubicBezTo>
                    <a:pt x="70" y="129"/>
                    <a:pt x="101" y="119"/>
                    <a:pt x="127" y="102"/>
                  </a:cubicBezTo>
                  <a:cubicBezTo>
                    <a:pt x="174" y="70"/>
                    <a:pt x="174" y="70"/>
                    <a:pt x="174" y="70"/>
                  </a:cubicBezTo>
                  <a:cubicBezTo>
                    <a:pt x="182" y="65"/>
                    <a:pt x="191" y="63"/>
                    <a:pt x="200" y="66"/>
                  </a:cubicBezTo>
                  <a:cubicBezTo>
                    <a:pt x="209" y="68"/>
                    <a:pt x="217" y="74"/>
                    <a:pt x="221" y="82"/>
                  </a:cubicBezTo>
                  <a:cubicBezTo>
                    <a:pt x="235" y="111"/>
                    <a:pt x="235" y="111"/>
                    <a:pt x="235" y="111"/>
                  </a:cubicBezTo>
                  <a:cubicBezTo>
                    <a:pt x="239" y="119"/>
                    <a:pt x="247" y="125"/>
                    <a:pt x="256" y="128"/>
                  </a:cubicBezTo>
                  <a:cubicBezTo>
                    <a:pt x="256" y="57"/>
                    <a:pt x="198" y="0"/>
                    <a:pt x="128" y="0"/>
                  </a:cubicBezTo>
                  <a:cubicBezTo>
                    <a:pt x="57" y="0"/>
                    <a:pt x="0" y="58"/>
                    <a:pt x="0" y="129"/>
                  </a:cubicBezTo>
                  <a:lnTo>
                    <a:pt x="38" y="1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Freeform 62">
              <a:extLst>
                <a:ext uri="{FF2B5EF4-FFF2-40B4-BE49-F238E27FC236}">
                  <a16:creationId xmlns:a16="http://schemas.microsoft.com/office/drawing/2014/main" id="{FEF6877B-D6BE-6DF1-FDF7-3E7DC29680F5}"/>
                </a:ext>
              </a:extLst>
            </p:cNvPr>
            <p:cNvSpPr>
              <a:spLocks/>
            </p:cNvSpPr>
            <p:nvPr/>
          </p:nvSpPr>
          <p:spPr bwMode="auto">
            <a:xfrm>
              <a:off x="-993775" y="3370263"/>
              <a:ext cx="193675" cy="157163"/>
            </a:xfrm>
            <a:custGeom>
              <a:avLst/>
              <a:gdLst>
                <a:gd name="T0" fmla="*/ 355 w 355"/>
                <a:gd name="T1" fmla="*/ 0 h 289"/>
                <a:gd name="T2" fmla="*/ 0 w 355"/>
                <a:gd name="T3" fmla="*/ 181 h 289"/>
                <a:gd name="T4" fmla="*/ 164 w 355"/>
                <a:gd name="T5" fmla="*/ 289 h 289"/>
                <a:gd name="T6" fmla="*/ 355 w 355"/>
                <a:gd name="T7" fmla="*/ 0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5" h="289">
                  <a:moveTo>
                    <a:pt x="355" y="0"/>
                  </a:moveTo>
                  <a:cubicBezTo>
                    <a:pt x="224" y="33"/>
                    <a:pt x="103" y="95"/>
                    <a:pt x="0" y="181"/>
                  </a:cubicBezTo>
                  <a:cubicBezTo>
                    <a:pt x="51" y="223"/>
                    <a:pt x="106" y="259"/>
                    <a:pt x="164" y="289"/>
                  </a:cubicBezTo>
                  <a:cubicBezTo>
                    <a:pt x="204" y="179"/>
                    <a:pt x="270" y="80"/>
                    <a:pt x="35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Freeform 63">
              <a:extLst>
                <a:ext uri="{FF2B5EF4-FFF2-40B4-BE49-F238E27FC236}">
                  <a16:creationId xmlns:a16="http://schemas.microsoft.com/office/drawing/2014/main" id="{1518F065-D60B-E111-3252-68D1647D3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17588" y="4138613"/>
              <a:ext cx="46037" cy="49213"/>
            </a:xfrm>
            <a:custGeom>
              <a:avLst/>
              <a:gdLst>
                <a:gd name="T0" fmla="*/ 43 w 86"/>
                <a:gd name="T1" fmla="*/ 3 h 91"/>
                <a:gd name="T2" fmla="*/ 11 w 86"/>
                <a:gd name="T3" fmla="*/ 0 h 91"/>
                <a:gd name="T4" fmla="*/ 11 w 86"/>
                <a:gd name="T5" fmla="*/ 35 h 91"/>
                <a:gd name="T6" fmla="*/ 0 w 86"/>
                <a:gd name="T7" fmla="*/ 58 h 91"/>
                <a:gd name="T8" fmla="*/ 43 w 86"/>
                <a:gd name="T9" fmla="*/ 91 h 91"/>
                <a:gd name="T10" fmla="*/ 86 w 86"/>
                <a:gd name="T11" fmla="*/ 58 h 91"/>
                <a:gd name="T12" fmla="*/ 75 w 86"/>
                <a:gd name="T13" fmla="*/ 35 h 91"/>
                <a:gd name="T14" fmla="*/ 75 w 86"/>
                <a:gd name="T15" fmla="*/ 0 h 91"/>
                <a:gd name="T16" fmla="*/ 43 w 86"/>
                <a:gd name="T17" fmla="*/ 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6" h="91">
                  <a:moveTo>
                    <a:pt x="43" y="3"/>
                  </a:moveTo>
                  <a:cubicBezTo>
                    <a:pt x="32" y="3"/>
                    <a:pt x="21" y="2"/>
                    <a:pt x="11" y="0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44"/>
                    <a:pt x="7" y="53"/>
                    <a:pt x="0" y="58"/>
                  </a:cubicBezTo>
                  <a:cubicBezTo>
                    <a:pt x="43" y="91"/>
                    <a:pt x="43" y="91"/>
                    <a:pt x="43" y="91"/>
                  </a:cubicBezTo>
                  <a:cubicBezTo>
                    <a:pt x="86" y="58"/>
                    <a:pt x="86" y="58"/>
                    <a:pt x="86" y="58"/>
                  </a:cubicBezTo>
                  <a:cubicBezTo>
                    <a:pt x="79" y="53"/>
                    <a:pt x="75" y="44"/>
                    <a:pt x="75" y="35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64" y="2"/>
                    <a:pt x="54" y="3"/>
                    <a:pt x="4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Freeform 64">
              <a:extLst>
                <a:ext uri="{FF2B5EF4-FFF2-40B4-BE49-F238E27FC236}">
                  <a16:creationId xmlns:a16="http://schemas.microsoft.com/office/drawing/2014/main" id="{38100C08-6E97-2190-E643-3155CC049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47750" y="4008438"/>
              <a:ext cx="104775" cy="96838"/>
            </a:xfrm>
            <a:custGeom>
              <a:avLst/>
              <a:gdLst>
                <a:gd name="T0" fmla="*/ 96 w 192"/>
                <a:gd name="T1" fmla="*/ 177 h 177"/>
                <a:gd name="T2" fmla="*/ 192 w 192"/>
                <a:gd name="T3" fmla="*/ 81 h 177"/>
                <a:gd name="T4" fmla="*/ 192 w 192"/>
                <a:gd name="T5" fmla="*/ 40 h 177"/>
                <a:gd name="T6" fmla="*/ 147 w 192"/>
                <a:gd name="T7" fmla="*/ 0 h 177"/>
                <a:gd name="T8" fmla="*/ 130 w 192"/>
                <a:gd name="T9" fmla="*/ 12 h 177"/>
                <a:gd name="T10" fmla="*/ 6 w 192"/>
                <a:gd name="T11" fmla="*/ 49 h 177"/>
                <a:gd name="T12" fmla="*/ 0 w 192"/>
                <a:gd name="T13" fmla="*/ 49 h 177"/>
                <a:gd name="T14" fmla="*/ 0 w 192"/>
                <a:gd name="T15" fmla="*/ 81 h 177"/>
                <a:gd name="T16" fmla="*/ 96 w 192"/>
                <a:gd name="T17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2" h="177">
                  <a:moveTo>
                    <a:pt x="96" y="177"/>
                  </a:moveTo>
                  <a:cubicBezTo>
                    <a:pt x="149" y="177"/>
                    <a:pt x="192" y="134"/>
                    <a:pt x="192" y="81"/>
                  </a:cubicBezTo>
                  <a:cubicBezTo>
                    <a:pt x="192" y="40"/>
                    <a:pt x="192" y="40"/>
                    <a:pt x="192" y="40"/>
                  </a:cubicBezTo>
                  <a:cubicBezTo>
                    <a:pt x="173" y="32"/>
                    <a:pt x="157" y="18"/>
                    <a:pt x="147" y="0"/>
                  </a:cubicBezTo>
                  <a:cubicBezTo>
                    <a:pt x="130" y="12"/>
                    <a:pt x="130" y="12"/>
                    <a:pt x="130" y="12"/>
                  </a:cubicBezTo>
                  <a:cubicBezTo>
                    <a:pt x="93" y="36"/>
                    <a:pt x="50" y="49"/>
                    <a:pt x="6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134"/>
                    <a:pt x="43" y="177"/>
                    <a:pt x="96" y="1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Freeform 65">
              <a:extLst>
                <a:ext uri="{FF2B5EF4-FFF2-40B4-BE49-F238E27FC236}">
                  <a16:creationId xmlns:a16="http://schemas.microsoft.com/office/drawing/2014/main" id="{E9A76B50-8777-C3E7-82FB-7EBE872562C3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65213" y="3930650"/>
              <a:ext cx="139700" cy="69850"/>
            </a:xfrm>
            <a:custGeom>
              <a:avLst/>
              <a:gdLst>
                <a:gd name="T0" fmla="*/ 126 w 256"/>
                <a:gd name="T1" fmla="*/ 101 h 128"/>
                <a:gd name="T2" fmla="*/ 174 w 256"/>
                <a:gd name="T3" fmla="*/ 70 h 128"/>
                <a:gd name="T4" fmla="*/ 200 w 256"/>
                <a:gd name="T5" fmla="*/ 65 h 128"/>
                <a:gd name="T6" fmla="*/ 220 w 256"/>
                <a:gd name="T7" fmla="*/ 82 h 128"/>
                <a:gd name="T8" fmla="*/ 235 w 256"/>
                <a:gd name="T9" fmla="*/ 110 h 128"/>
                <a:gd name="T10" fmla="*/ 256 w 256"/>
                <a:gd name="T11" fmla="*/ 127 h 128"/>
                <a:gd name="T12" fmla="*/ 127 w 256"/>
                <a:gd name="T13" fmla="*/ 0 h 128"/>
                <a:gd name="T14" fmla="*/ 0 w 256"/>
                <a:gd name="T15" fmla="*/ 128 h 128"/>
                <a:gd name="T16" fmla="*/ 38 w 256"/>
                <a:gd name="T17" fmla="*/ 128 h 128"/>
                <a:gd name="T18" fmla="*/ 126 w 256"/>
                <a:gd name="T19" fmla="*/ 10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6" h="128">
                  <a:moveTo>
                    <a:pt x="126" y="101"/>
                  </a:moveTo>
                  <a:cubicBezTo>
                    <a:pt x="174" y="70"/>
                    <a:pt x="174" y="70"/>
                    <a:pt x="174" y="70"/>
                  </a:cubicBezTo>
                  <a:cubicBezTo>
                    <a:pt x="182" y="65"/>
                    <a:pt x="191" y="63"/>
                    <a:pt x="200" y="65"/>
                  </a:cubicBezTo>
                  <a:cubicBezTo>
                    <a:pt x="209" y="68"/>
                    <a:pt x="216" y="74"/>
                    <a:pt x="220" y="82"/>
                  </a:cubicBezTo>
                  <a:cubicBezTo>
                    <a:pt x="235" y="110"/>
                    <a:pt x="235" y="110"/>
                    <a:pt x="235" y="110"/>
                  </a:cubicBezTo>
                  <a:cubicBezTo>
                    <a:pt x="239" y="119"/>
                    <a:pt x="246" y="125"/>
                    <a:pt x="256" y="127"/>
                  </a:cubicBezTo>
                  <a:cubicBezTo>
                    <a:pt x="255" y="57"/>
                    <a:pt x="198" y="0"/>
                    <a:pt x="127" y="0"/>
                  </a:cubicBezTo>
                  <a:cubicBezTo>
                    <a:pt x="57" y="0"/>
                    <a:pt x="0" y="58"/>
                    <a:pt x="0" y="128"/>
                  </a:cubicBezTo>
                  <a:cubicBezTo>
                    <a:pt x="38" y="128"/>
                    <a:pt x="38" y="128"/>
                    <a:pt x="38" y="128"/>
                  </a:cubicBezTo>
                  <a:cubicBezTo>
                    <a:pt x="69" y="128"/>
                    <a:pt x="100" y="119"/>
                    <a:pt x="126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Freeform 66">
              <a:extLst>
                <a:ext uri="{FF2B5EF4-FFF2-40B4-BE49-F238E27FC236}">
                  <a16:creationId xmlns:a16="http://schemas.microsoft.com/office/drawing/2014/main" id="{F6F40AB1-6D70-81E3-90BC-BC248ADAA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68400" y="3860800"/>
              <a:ext cx="469900" cy="469900"/>
            </a:xfrm>
            <a:custGeom>
              <a:avLst/>
              <a:gdLst>
                <a:gd name="T0" fmla="*/ 862 w 862"/>
                <a:gd name="T1" fmla="*/ 861 h 861"/>
                <a:gd name="T2" fmla="*/ 862 w 862"/>
                <a:gd name="T3" fmla="*/ 448 h 861"/>
                <a:gd name="T4" fmla="*/ 555 w 862"/>
                <a:gd name="T5" fmla="*/ 513 h 861"/>
                <a:gd name="T6" fmla="*/ 530 w 862"/>
                <a:gd name="T7" fmla="*/ 454 h 861"/>
                <a:gd name="T8" fmla="*/ 862 w 862"/>
                <a:gd name="T9" fmla="*/ 384 h 861"/>
                <a:gd name="T10" fmla="*/ 862 w 862"/>
                <a:gd name="T11" fmla="*/ 0 h 861"/>
                <a:gd name="T12" fmla="*/ 0 w 862"/>
                <a:gd name="T13" fmla="*/ 0 h 861"/>
                <a:gd name="T14" fmla="*/ 61 w 862"/>
                <a:gd name="T15" fmla="*/ 295 h 861"/>
                <a:gd name="T16" fmla="*/ 65 w 862"/>
                <a:gd name="T17" fmla="*/ 304 h 861"/>
                <a:gd name="T18" fmla="*/ 83 w 862"/>
                <a:gd name="T19" fmla="*/ 346 h 861"/>
                <a:gd name="T20" fmla="*/ 88 w 862"/>
                <a:gd name="T21" fmla="*/ 357 h 861"/>
                <a:gd name="T22" fmla="*/ 111 w 862"/>
                <a:gd name="T23" fmla="*/ 399 h 861"/>
                <a:gd name="T24" fmla="*/ 122 w 862"/>
                <a:gd name="T25" fmla="*/ 419 h 861"/>
                <a:gd name="T26" fmla="*/ 139 w 862"/>
                <a:gd name="T27" fmla="*/ 447 h 861"/>
                <a:gd name="T28" fmla="*/ 196 w 862"/>
                <a:gd name="T29" fmla="*/ 526 h 861"/>
                <a:gd name="T30" fmla="*/ 223 w 862"/>
                <a:gd name="T31" fmla="*/ 519 h 861"/>
                <a:gd name="T32" fmla="*/ 223 w 862"/>
                <a:gd name="T33" fmla="*/ 478 h 861"/>
                <a:gd name="T34" fmla="*/ 159 w 862"/>
                <a:gd name="T35" fmla="*/ 351 h 861"/>
                <a:gd name="T36" fmla="*/ 159 w 862"/>
                <a:gd name="T37" fmla="*/ 319 h 861"/>
                <a:gd name="T38" fmla="*/ 127 w 862"/>
                <a:gd name="T39" fmla="*/ 287 h 861"/>
                <a:gd name="T40" fmla="*/ 127 w 862"/>
                <a:gd name="T41" fmla="*/ 255 h 861"/>
                <a:gd name="T42" fmla="*/ 319 w 862"/>
                <a:gd name="T43" fmla="*/ 63 h 861"/>
                <a:gd name="T44" fmla="*/ 511 w 862"/>
                <a:gd name="T45" fmla="*/ 255 h 861"/>
                <a:gd name="T46" fmla="*/ 511 w 862"/>
                <a:gd name="T47" fmla="*/ 287 h 861"/>
                <a:gd name="T48" fmla="*/ 479 w 862"/>
                <a:gd name="T49" fmla="*/ 319 h 861"/>
                <a:gd name="T50" fmla="*/ 479 w 862"/>
                <a:gd name="T51" fmla="*/ 351 h 861"/>
                <a:gd name="T52" fmla="*/ 415 w 862"/>
                <a:gd name="T53" fmla="*/ 478 h 861"/>
                <a:gd name="T54" fmla="*/ 415 w 862"/>
                <a:gd name="T55" fmla="*/ 519 h 861"/>
                <a:gd name="T56" fmla="*/ 523 w 862"/>
                <a:gd name="T57" fmla="*/ 549 h 861"/>
                <a:gd name="T58" fmla="*/ 638 w 862"/>
                <a:gd name="T59" fmla="*/ 703 h 861"/>
                <a:gd name="T60" fmla="*/ 638 w 862"/>
                <a:gd name="T61" fmla="*/ 824 h 861"/>
                <a:gd name="T62" fmla="*/ 862 w 862"/>
                <a:gd name="T63" fmla="*/ 861 h 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62" h="861">
                  <a:moveTo>
                    <a:pt x="862" y="861"/>
                  </a:moveTo>
                  <a:cubicBezTo>
                    <a:pt x="862" y="448"/>
                    <a:pt x="862" y="448"/>
                    <a:pt x="862" y="448"/>
                  </a:cubicBezTo>
                  <a:cubicBezTo>
                    <a:pt x="756" y="451"/>
                    <a:pt x="652" y="473"/>
                    <a:pt x="555" y="513"/>
                  </a:cubicBezTo>
                  <a:cubicBezTo>
                    <a:pt x="530" y="454"/>
                    <a:pt x="530" y="454"/>
                    <a:pt x="530" y="454"/>
                  </a:cubicBezTo>
                  <a:cubicBezTo>
                    <a:pt x="636" y="411"/>
                    <a:pt x="748" y="387"/>
                    <a:pt x="862" y="384"/>
                  </a:cubicBezTo>
                  <a:cubicBezTo>
                    <a:pt x="862" y="0"/>
                    <a:pt x="862" y="0"/>
                    <a:pt x="86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01"/>
                    <a:pt x="24" y="201"/>
                    <a:pt x="61" y="295"/>
                  </a:cubicBezTo>
                  <a:cubicBezTo>
                    <a:pt x="62" y="298"/>
                    <a:pt x="64" y="301"/>
                    <a:pt x="65" y="304"/>
                  </a:cubicBezTo>
                  <a:cubicBezTo>
                    <a:pt x="71" y="318"/>
                    <a:pt x="77" y="332"/>
                    <a:pt x="83" y="346"/>
                  </a:cubicBezTo>
                  <a:cubicBezTo>
                    <a:pt x="85" y="350"/>
                    <a:pt x="87" y="354"/>
                    <a:pt x="88" y="357"/>
                  </a:cubicBezTo>
                  <a:cubicBezTo>
                    <a:pt x="95" y="372"/>
                    <a:pt x="103" y="386"/>
                    <a:pt x="111" y="399"/>
                  </a:cubicBezTo>
                  <a:cubicBezTo>
                    <a:pt x="114" y="406"/>
                    <a:pt x="118" y="413"/>
                    <a:pt x="122" y="419"/>
                  </a:cubicBezTo>
                  <a:cubicBezTo>
                    <a:pt x="127" y="429"/>
                    <a:pt x="133" y="438"/>
                    <a:pt x="139" y="447"/>
                  </a:cubicBezTo>
                  <a:cubicBezTo>
                    <a:pt x="156" y="475"/>
                    <a:pt x="175" y="501"/>
                    <a:pt x="196" y="526"/>
                  </a:cubicBezTo>
                  <a:cubicBezTo>
                    <a:pt x="223" y="519"/>
                    <a:pt x="223" y="519"/>
                    <a:pt x="223" y="519"/>
                  </a:cubicBezTo>
                  <a:cubicBezTo>
                    <a:pt x="223" y="478"/>
                    <a:pt x="223" y="478"/>
                    <a:pt x="223" y="478"/>
                  </a:cubicBezTo>
                  <a:cubicBezTo>
                    <a:pt x="183" y="448"/>
                    <a:pt x="159" y="401"/>
                    <a:pt x="159" y="351"/>
                  </a:cubicBezTo>
                  <a:cubicBezTo>
                    <a:pt x="159" y="319"/>
                    <a:pt x="159" y="319"/>
                    <a:pt x="159" y="319"/>
                  </a:cubicBezTo>
                  <a:cubicBezTo>
                    <a:pt x="141" y="319"/>
                    <a:pt x="127" y="305"/>
                    <a:pt x="127" y="287"/>
                  </a:cubicBezTo>
                  <a:cubicBezTo>
                    <a:pt x="127" y="255"/>
                    <a:pt x="127" y="255"/>
                    <a:pt x="127" y="255"/>
                  </a:cubicBezTo>
                  <a:cubicBezTo>
                    <a:pt x="127" y="149"/>
                    <a:pt x="213" y="63"/>
                    <a:pt x="319" y="63"/>
                  </a:cubicBezTo>
                  <a:cubicBezTo>
                    <a:pt x="425" y="63"/>
                    <a:pt x="511" y="149"/>
                    <a:pt x="511" y="255"/>
                  </a:cubicBezTo>
                  <a:cubicBezTo>
                    <a:pt x="511" y="287"/>
                    <a:pt x="511" y="287"/>
                    <a:pt x="511" y="287"/>
                  </a:cubicBezTo>
                  <a:cubicBezTo>
                    <a:pt x="511" y="305"/>
                    <a:pt x="496" y="319"/>
                    <a:pt x="479" y="319"/>
                  </a:cubicBezTo>
                  <a:cubicBezTo>
                    <a:pt x="479" y="351"/>
                    <a:pt x="479" y="351"/>
                    <a:pt x="479" y="351"/>
                  </a:cubicBezTo>
                  <a:cubicBezTo>
                    <a:pt x="478" y="401"/>
                    <a:pt x="455" y="448"/>
                    <a:pt x="415" y="478"/>
                  </a:cubicBezTo>
                  <a:cubicBezTo>
                    <a:pt x="415" y="519"/>
                    <a:pt x="415" y="519"/>
                    <a:pt x="415" y="519"/>
                  </a:cubicBezTo>
                  <a:cubicBezTo>
                    <a:pt x="523" y="549"/>
                    <a:pt x="523" y="549"/>
                    <a:pt x="523" y="549"/>
                  </a:cubicBezTo>
                  <a:cubicBezTo>
                    <a:pt x="591" y="569"/>
                    <a:pt x="638" y="632"/>
                    <a:pt x="638" y="703"/>
                  </a:cubicBezTo>
                  <a:cubicBezTo>
                    <a:pt x="638" y="824"/>
                    <a:pt x="638" y="824"/>
                    <a:pt x="638" y="824"/>
                  </a:cubicBezTo>
                  <a:cubicBezTo>
                    <a:pt x="711" y="846"/>
                    <a:pt x="786" y="858"/>
                    <a:pt x="862" y="8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Freeform 67">
              <a:extLst>
                <a:ext uri="{FF2B5EF4-FFF2-40B4-BE49-F238E27FC236}">
                  <a16:creationId xmlns:a16="http://schemas.microsoft.com/office/drawing/2014/main" id="{D3EFEC89-6BC8-2592-0EA9-0D7B1F9C3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35063" y="4183063"/>
              <a:ext cx="279400" cy="114300"/>
            </a:xfrm>
            <a:custGeom>
              <a:avLst/>
              <a:gdLst>
                <a:gd name="T0" fmla="*/ 70 w 511"/>
                <a:gd name="T1" fmla="*/ 20 h 207"/>
                <a:gd name="T2" fmla="*/ 0 w 511"/>
                <a:gd name="T3" fmla="*/ 112 h 207"/>
                <a:gd name="T4" fmla="*/ 0 w 511"/>
                <a:gd name="T5" fmla="*/ 207 h 207"/>
                <a:gd name="T6" fmla="*/ 64 w 511"/>
                <a:gd name="T7" fmla="*/ 207 h 207"/>
                <a:gd name="T8" fmla="*/ 64 w 511"/>
                <a:gd name="T9" fmla="*/ 112 h 207"/>
                <a:gd name="T10" fmla="*/ 128 w 511"/>
                <a:gd name="T11" fmla="*/ 112 h 207"/>
                <a:gd name="T12" fmla="*/ 128 w 511"/>
                <a:gd name="T13" fmla="*/ 207 h 207"/>
                <a:gd name="T14" fmla="*/ 384 w 511"/>
                <a:gd name="T15" fmla="*/ 207 h 207"/>
                <a:gd name="T16" fmla="*/ 384 w 511"/>
                <a:gd name="T17" fmla="*/ 112 h 207"/>
                <a:gd name="T18" fmla="*/ 448 w 511"/>
                <a:gd name="T19" fmla="*/ 112 h 207"/>
                <a:gd name="T20" fmla="*/ 448 w 511"/>
                <a:gd name="T21" fmla="*/ 207 h 207"/>
                <a:gd name="T22" fmla="*/ 511 w 511"/>
                <a:gd name="T23" fmla="*/ 207 h 207"/>
                <a:gd name="T24" fmla="*/ 511 w 511"/>
                <a:gd name="T25" fmla="*/ 112 h 207"/>
                <a:gd name="T26" fmla="*/ 442 w 511"/>
                <a:gd name="T27" fmla="*/ 20 h 207"/>
                <a:gd name="T28" fmla="*/ 372 w 511"/>
                <a:gd name="T29" fmla="*/ 0 h 207"/>
                <a:gd name="T30" fmla="*/ 275 w 511"/>
                <a:gd name="T31" fmla="*/ 73 h 207"/>
                <a:gd name="T32" fmla="*/ 237 w 511"/>
                <a:gd name="T33" fmla="*/ 73 h 207"/>
                <a:gd name="T34" fmla="*/ 139 w 511"/>
                <a:gd name="T35" fmla="*/ 0 h 207"/>
                <a:gd name="T36" fmla="*/ 70 w 511"/>
                <a:gd name="T37" fmla="*/ 2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11" h="207">
                  <a:moveTo>
                    <a:pt x="70" y="20"/>
                  </a:moveTo>
                  <a:cubicBezTo>
                    <a:pt x="29" y="32"/>
                    <a:pt x="0" y="69"/>
                    <a:pt x="0" y="112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64" y="207"/>
                    <a:pt x="64" y="207"/>
                    <a:pt x="64" y="207"/>
                  </a:cubicBezTo>
                  <a:cubicBezTo>
                    <a:pt x="64" y="112"/>
                    <a:pt x="64" y="112"/>
                    <a:pt x="64" y="112"/>
                  </a:cubicBezTo>
                  <a:cubicBezTo>
                    <a:pt x="128" y="112"/>
                    <a:pt x="128" y="112"/>
                    <a:pt x="128" y="112"/>
                  </a:cubicBezTo>
                  <a:cubicBezTo>
                    <a:pt x="128" y="207"/>
                    <a:pt x="128" y="207"/>
                    <a:pt x="128" y="207"/>
                  </a:cubicBezTo>
                  <a:cubicBezTo>
                    <a:pt x="384" y="207"/>
                    <a:pt x="384" y="207"/>
                    <a:pt x="384" y="207"/>
                  </a:cubicBezTo>
                  <a:cubicBezTo>
                    <a:pt x="384" y="112"/>
                    <a:pt x="384" y="112"/>
                    <a:pt x="384" y="112"/>
                  </a:cubicBezTo>
                  <a:cubicBezTo>
                    <a:pt x="448" y="112"/>
                    <a:pt x="448" y="112"/>
                    <a:pt x="448" y="112"/>
                  </a:cubicBezTo>
                  <a:cubicBezTo>
                    <a:pt x="448" y="207"/>
                    <a:pt x="448" y="207"/>
                    <a:pt x="448" y="207"/>
                  </a:cubicBezTo>
                  <a:cubicBezTo>
                    <a:pt x="511" y="207"/>
                    <a:pt x="511" y="207"/>
                    <a:pt x="511" y="207"/>
                  </a:cubicBezTo>
                  <a:cubicBezTo>
                    <a:pt x="511" y="112"/>
                    <a:pt x="511" y="112"/>
                    <a:pt x="511" y="112"/>
                  </a:cubicBezTo>
                  <a:cubicBezTo>
                    <a:pt x="511" y="69"/>
                    <a:pt x="483" y="32"/>
                    <a:pt x="442" y="20"/>
                  </a:cubicBezTo>
                  <a:cubicBezTo>
                    <a:pt x="372" y="0"/>
                    <a:pt x="372" y="0"/>
                    <a:pt x="372" y="0"/>
                  </a:cubicBezTo>
                  <a:cubicBezTo>
                    <a:pt x="275" y="73"/>
                    <a:pt x="275" y="73"/>
                    <a:pt x="275" y="73"/>
                  </a:cubicBezTo>
                  <a:cubicBezTo>
                    <a:pt x="264" y="82"/>
                    <a:pt x="248" y="82"/>
                    <a:pt x="237" y="73"/>
                  </a:cubicBezTo>
                  <a:cubicBezTo>
                    <a:pt x="139" y="0"/>
                    <a:pt x="139" y="0"/>
                    <a:pt x="139" y="0"/>
                  </a:cubicBezTo>
                  <a:lnTo>
                    <a:pt x="70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Freeform 68">
              <a:extLst>
                <a:ext uri="{FF2B5EF4-FFF2-40B4-BE49-F238E27FC236}">
                  <a16:creationId xmlns:a16="http://schemas.microsoft.com/office/drawing/2014/main" id="{0704E175-7DE1-88B0-50F8-08A59A4FF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-873125" y="3355975"/>
              <a:ext cx="174625" cy="225425"/>
            </a:xfrm>
            <a:custGeom>
              <a:avLst/>
              <a:gdLst>
                <a:gd name="T0" fmla="*/ 319 w 319"/>
                <a:gd name="T1" fmla="*/ 0 h 412"/>
                <a:gd name="T2" fmla="*/ 0 w 319"/>
                <a:gd name="T3" fmla="*/ 342 h 412"/>
                <a:gd name="T4" fmla="*/ 319 w 319"/>
                <a:gd name="T5" fmla="*/ 412 h 412"/>
                <a:gd name="T6" fmla="*/ 319 w 319"/>
                <a:gd name="T7" fmla="*/ 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9" h="412">
                  <a:moveTo>
                    <a:pt x="319" y="0"/>
                  </a:moveTo>
                  <a:cubicBezTo>
                    <a:pt x="195" y="19"/>
                    <a:pt x="79" y="143"/>
                    <a:pt x="0" y="342"/>
                  </a:cubicBezTo>
                  <a:cubicBezTo>
                    <a:pt x="101" y="385"/>
                    <a:pt x="209" y="409"/>
                    <a:pt x="319" y="412"/>
                  </a:cubicBezTo>
                  <a:lnTo>
                    <a:pt x="31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Oval 69">
              <a:extLst>
                <a:ext uri="{FF2B5EF4-FFF2-40B4-BE49-F238E27FC236}">
                  <a16:creationId xmlns:a16="http://schemas.microsoft.com/office/drawing/2014/main" id="{2415B368-56D6-3E58-A2D7-5CC6B5A61B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71488" y="3948113"/>
              <a:ext cx="69850" cy="698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Oval 70">
              <a:extLst>
                <a:ext uri="{FF2B5EF4-FFF2-40B4-BE49-F238E27FC236}">
                  <a16:creationId xmlns:a16="http://schemas.microsoft.com/office/drawing/2014/main" id="{E382945C-9FE6-87CC-80B0-13D46554C9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960438" y="3668713"/>
              <a:ext cx="69850" cy="698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Freeform 71">
              <a:extLst>
                <a:ext uri="{FF2B5EF4-FFF2-40B4-BE49-F238E27FC236}">
                  <a16:creationId xmlns:a16="http://schemas.microsoft.com/office/drawing/2014/main" id="{241B9E7A-0DC6-0FC6-48EB-A65E48E0E6FF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68400" y="3492500"/>
              <a:ext cx="252412" cy="333375"/>
            </a:xfrm>
            <a:custGeom>
              <a:avLst/>
              <a:gdLst>
                <a:gd name="T0" fmla="*/ 0 w 463"/>
                <a:gd name="T1" fmla="*/ 612 h 612"/>
                <a:gd name="T2" fmla="*/ 383 w 463"/>
                <a:gd name="T3" fmla="*/ 612 h 612"/>
                <a:gd name="T4" fmla="*/ 389 w 463"/>
                <a:gd name="T5" fmla="*/ 501 h 612"/>
                <a:gd name="T6" fmla="*/ 320 w 463"/>
                <a:gd name="T7" fmla="*/ 369 h 612"/>
                <a:gd name="T8" fmla="*/ 425 w 463"/>
                <a:gd name="T9" fmla="*/ 262 h 612"/>
                <a:gd name="T10" fmla="*/ 463 w 463"/>
                <a:gd name="T11" fmla="*/ 126 h 612"/>
                <a:gd name="T12" fmla="*/ 273 w 463"/>
                <a:gd name="T13" fmla="*/ 0 h 612"/>
                <a:gd name="T14" fmla="*/ 0 w 463"/>
                <a:gd name="T15" fmla="*/ 612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3" h="612">
                  <a:moveTo>
                    <a:pt x="0" y="612"/>
                  </a:moveTo>
                  <a:cubicBezTo>
                    <a:pt x="383" y="612"/>
                    <a:pt x="383" y="612"/>
                    <a:pt x="383" y="612"/>
                  </a:cubicBezTo>
                  <a:cubicBezTo>
                    <a:pt x="384" y="575"/>
                    <a:pt x="386" y="538"/>
                    <a:pt x="389" y="501"/>
                  </a:cubicBezTo>
                  <a:cubicBezTo>
                    <a:pt x="340" y="476"/>
                    <a:pt x="312" y="423"/>
                    <a:pt x="320" y="369"/>
                  </a:cubicBezTo>
                  <a:cubicBezTo>
                    <a:pt x="329" y="314"/>
                    <a:pt x="371" y="271"/>
                    <a:pt x="425" y="262"/>
                  </a:cubicBezTo>
                  <a:cubicBezTo>
                    <a:pt x="436" y="216"/>
                    <a:pt x="448" y="171"/>
                    <a:pt x="463" y="126"/>
                  </a:cubicBezTo>
                  <a:cubicBezTo>
                    <a:pt x="395" y="92"/>
                    <a:pt x="331" y="49"/>
                    <a:pt x="273" y="0"/>
                  </a:cubicBezTo>
                  <a:cubicBezTo>
                    <a:pt x="106" y="161"/>
                    <a:pt x="8" y="380"/>
                    <a:pt x="0" y="6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Freeform 72">
              <a:extLst>
                <a:ext uri="{FF2B5EF4-FFF2-40B4-BE49-F238E27FC236}">
                  <a16:creationId xmlns:a16="http://schemas.microsoft.com/office/drawing/2014/main" id="{51E6A58C-F411-CB6C-D1A6-F0B77A1DC13D}"/>
                </a:ext>
              </a:extLst>
            </p:cNvPr>
            <p:cNvSpPr>
              <a:spLocks/>
            </p:cNvSpPr>
            <p:nvPr/>
          </p:nvSpPr>
          <p:spPr bwMode="auto">
            <a:xfrm>
              <a:off x="-925513" y="3575050"/>
              <a:ext cx="227012" cy="250825"/>
            </a:xfrm>
            <a:custGeom>
              <a:avLst/>
              <a:gdLst>
                <a:gd name="T0" fmla="*/ 415 w 415"/>
                <a:gd name="T1" fmla="*/ 74 h 459"/>
                <a:gd name="T2" fmla="*/ 75 w 415"/>
                <a:gd name="T3" fmla="*/ 0 h 459"/>
                <a:gd name="T4" fmla="*/ 42 w 415"/>
                <a:gd name="T5" fmla="*/ 115 h 459"/>
                <a:gd name="T6" fmla="*/ 126 w 415"/>
                <a:gd name="T7" fmla="*/ 254 h 459"/>
                <a:gd name="T8" fmla="*/ 5 w 415"/>
                <a:gd name="T9" fmla="*/ 362 h 459"/>
                <a:gd name="T10" fmla="*/ 0 w 415"/>
                <a:gd name="T11" fmla="*/ 459 h 459"/>
                <a:gd name="T12" fmla="*/ 415 w 415"/>
                <a:gd name="T13" fmla="*/ 459 h 459"/>
                <a:gd name="T14" fmla="*/ 415 w 415"/>
                <a:gd name="T15" fmla="*/ 74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5" h="459">
                  <a:moveTo>
                    <a:pt x="415" y="74"/>
                  </a:moveTo>
                  <a:cubicBezTo>
                    <a:pt x="298" y="71"/>
                    <a:pt x="183" y="45"/>
                    <a:pt x="75" y="0"/>
                  </a:cubicBezTo>
                  <a:cubicBezTo>
                    <a:pt x="62" y="37"/>
                    <a:pt x="52" y="76"/>
                    <a:pt x="42" y="115"/>
                  </a:cubicBezTo>
                  <a:cubicBezTo>
                    <a:pt x="100" y="135"/>
                    <a:pt x="135" y="194"/>
                    <a:pt x="126" y="254"/>
                  </a:cubicBezTo>
                  <a:cubicBezTo>
                    <a:pt x="117" y="315"/>
                    <a:pt x="66" y="360"/>
                    <a:pt x="5" y="362"/>
                  </a:cubicBezTo>
                  <a:cubicBezTo>
                    <a:pt x="2" y="394"/>
                    <a:pt x="1" y="426"/>
                    <a:pt x="0" y="459"/>
                  </a:cubicBezTo>
                  <a:cubicBezTo>
                    <a:pt x="415" y="459"/>
                    <a:pt x="415" y="459"/>
                    <a:pt x="415" y="459"/>
                  </a:cubicBezTo>
                  <a:lnTo>
                    <a:pt x="415" y="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83" name="Freeform 88">
            <a:extLst>
              <a:ext uri="{FF2B5EF4-FFF2-40B4-BE49-F238E27FC236}">
                <a16:creationId xmlns:a16="http://schemas.microsoft.com/office/drawing/2014/main" id="{648CCA09-8786-A34D-B1FD-BC210889BC8A}"/>
              </a:ext>
            </a:extLst>
          </p:cNvPr>
          <p:cNvSpPr>
            <a:spLocks noEditPoints="1"/>
          </p:cNvSpPr>
          <p:nvPr/>
        </p:nvSpPr>
        <p:spPr bwMode="auto">
          <a:xfrm>
            <a:off x="4036215" y="4430891"/>
            <a:ext cx="352676" cy="352846"/>
          </a:xfrm>
          <a:custGeom>
            <a:avLst/>
            <a:gdLst>
              <a:gd name="T0" fmla="*/ 1928 w 2048"/>
              <a:gd name="T1" fmla="*/ 1028 h 2048"/>
              <a:gd name="T2" fmla="*/ 1714 w 2048"/>
              <a:gd name="T3" fmla="*/ 848 h 2048"/>
              <a:gd name="T4" fmla="*/ 1084 w 2048"/>
              <a:gd name="T5" fmla="*/ 728 h 2048"/>
              <a:gd name="T6" fmla="*/ 1304 w 2048"/>
              <a:gd name="T7" fmla="*/ 600 h 2048"/>
              <a:gd name="T8" fmla="*/ 1444 w 2048"/>
              <a:gd name="T9" fmla="*/ 380 h 2048"/>
              <a:gd name="T10" fmla="*/ 984 w 2048"/>
              <a:gd name="T11" fmla="*/ 0 h 2048"/>
              <a:gd name="T12" fmla="*/ 604 w 2048"/>
              <a:gd name="T13" fmla="*/ 460 h 2048"/>
              <a:gd name="T14" fmla="*/ 964 w 2048"/>
              <a:gd name="T15" fmla="*/ 600 h 2048"/>
              <a:gd name="T16" fmla="*/ 504 w 2048"/>
              <a:gd name="T17" fmla="*/ 728 h 2048"/>
              <a:gd name="T18" fmla="*/ 300 w 2048"/>
              <a:gd name="T19" fmla="*/ 848 h 2048"/>
              <a:gd name="T20" fmla="*/ 120 w 2048"/>
              <a:gd name="T21" fmla="*/ 1418 h 2048"/>
              <a:gd name="T22" fmla="*/ 60 w 2048"/>
              <a:gd name="T23" fmla="*/ 1648 h 2048"/>
              <a:gd name="T24" fmla="*/ 180 w 2048"/>
              <a:gd name="T25" fmla="*/ 1528 h 2048"/>
              <a:gd name="T26" fmla="*/ 300 w 2048"/>
              <a:gd name="T27" fmla="*/ 1648 h 2048"/>
              <a:gd name="T28" fmla="*/ 240 w 2048"/>
              <a:gd name="T29" fmla="*/ 1418 h 2048"/>
              <a:gd name="T30" fmla="*/ 300 w 2048"/>
              <a:gd name="T31" fmla="*/ 968 h 2048"/>
              <a:gd name="T32" fmla="*/ 504 w 2048"/>
              <a:gd name="T33" fmla="*/ 1088 h 2048"/>
              <a:gd name="T34" fmla="*/ 564 w 2048"/>
              <a:gd name="T35" fmla="*/ 1748 h 2048"/>
              <a:gd name="T36" fmla="*/ 764 w 2048"/>
              <a:gd name="T37" fmla="*/ 1808 h 2048"/>
              <a:gd name="T38" fmla="*/ 824 w 2048"/>
              <a:gd name="T39" fmla="*/ 2048 h 2048"/>
              <a:gd name="T40" fmla="*/ 1284 w 2048"/>
              <a:gd name="T41" fmla="*/ 1988 h 2048"/>
              <a:gd name="T42" fmla="*/ 1424 w 2048"/>
              <a:gd name="T43" fmla="*/ 1808 h 2048"/>
              <a:gd name="T44" fmla="*/ 1484 w 2048"/>
              <a:gd name="T45" fmla="*/ 1088 h 2048"/>
              <a:gd name="T46" fmla="*/ 1714 w 2048"/>
              <a:gd name="T47" fmla="*/ 968 h 2048"/>
              <a:gd name="T48" fmla="*/ 1808 w 2048"/>
              <a:gd name="T49" fmla="*/ 1028 h 2048"/>
              <a:gd name="T50" fmla="*/ 1688 w 2048"/>
              <a:gd name="T51" fmla="*/ 1588 h 2048"/>
              <a:gd name="T52" fmla="*/ 1808 w 2048"/>
              <a:gd name="T53" fmla="*/ 1588 h 2048"/>
              <a:gd name="T54" fmla="*/ 1928 w 2048"/>
              <a:gd name="T55" fmla="*/ 1588 h 2048"/>
              <a:gd name="T56" fmla="*/ 2048 w 2048"/>
              <a:gd name="T57" fmla="*/ 1588 h 2048"/>
              <a:gd name="T58" fmla="*/ 724 w 2048"/>
              <a:gd name="T59" fmla="*/ 460 h 2048"/>
              <a:gd name="T60" fmla="*/ 984 w 2048"/>
              <a:gd name="T61" fmla="*/ 120 h 2048"/>
              <a:gd name="T62" fmla="*/ 1324 w 2048"/>
              <a:gd name="T63" fmla="*/ 380 h 2048"/>
              <a:gd name="T64" fmla="*/ 1304 w 2048"/>
              <a:gd name="T65" fmla="*/ 480 h 2048"/>
              <a:gd name="T66" fmla="*/ 724 w 2048"/>
              <a:gd name="T67" fmla="*/ 460 h 2048"/>
              <a:gd name="T68" fmla="*/ 1364 w 2048"/>
              <a:gd name="T69" fmla="*/ 1448 h 2048"/>
              <a:gd name="T70" fmla="*/ 684 w 2048"/>
              <a:gd name="T71" fmla="*/ 848 h 2048"/>
              <a:gd name="T72" fmla="*/ 504 w 2048"/>
              <a:gd name="T73" fmla="*/ 968 h 2048"/>
              <a:gd name="T74" fmla="*/ 504 w 2048"/>
              <a:gd name="T75" fmla="*/ 848 h 2048"/>
              <a:gd name="T76" fmla="*/ 564 w 2048"/>
              <a:gd name="T77" fmla="*/ 968 h 2048"/>
              <a:gd name="T78" fmla="*/ 1164 w 2048"/>
              <a:gd name="T79" fmla="*/ 1928 h 2048"/>
              <a:gd name="T80" fmla="*/ 884 w 2048"/>
              <a:gd name="T81" fmla="*/ 1808 h 2048"/>
              <a:gd name="T82" fmla="*/ 1164 w 2048"/>
              <a:gd name="T83" fmla="*/ 1928 h 2048"/>
              <a:gd name="T84" fmla="*/ 684 w 2048"/>
              <a:gd name="T85" fmla="*/ 1568 h 2048"/>
              <a:gd name="T86" fmla="*/ 1364 w 2048"/>
              <a:gd name="T87" fmla="*/ 1688 h 2048"/>
              <a:gd name="T88" fmla="*/ 1544 w 2048"/>
              <a:gd name="T89" fmla="*/ 968 h 2048"/>
              <a:gd name="T90" fmla="*/ 1484 w 2048"/>
              <a:gd name="T91" fmla="*/ 848 h 2048"/>
              <a:gd name="T92" fmla="*/ 1604 w 2048"/>
              <a:gd name="T93" fmla="*/ 908 h 20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048" h="2048">
                <a:moveTo>
                  <a:pt x="1928" y="1418"/>
                </a:moveTo>
                <a:cubicBezTo>
                  <a:pt x="1928" y="1028"/>
                  <a:pt x="1928" y="1028"/>
                  <a:pt x="1928" y="1028"/>
                </a:cubicBezTo>
                <a:cubicBezTo>
                  <a:pt x="1928" y="929"/>
                  <a:pt x="1847" y="848"/>
                  <a:pt x="1748" y="848"/>
                </a:cubicBezTo>
                <a:cubicBezTo>
                  <a:pt x="1714" y="848"/>
                  <a:pt x="1714" y="848"/>
                  <a:pt x="1714" y="848"/>
                </a:cubicBezTo>
                <a:cubicBezTo>
                  <a:pt x="1689" y="778"/>
                  <a:pt x="1622" y="728"/>
                  <a:pt x="1544" y="728"/>
                </a:cubicBezTo>
                <a:cubicBezTo>
                  <a:pt x="1084" y="728"/>
                  <a:pt x="1084" y="728"/>
                  <a:pt x="1084" y="728"/>
                </a:cubicBezTo>
                <a:cubicBezTo>
                  <a:pt x="1084" y="600"/>
                  <a:pt x="1084" y="600"/>
                  <a:pt x="1084" y="600"/>
                </a:cubicBezTo>
                <a:cubicBezTo>
                  <a:pt x="1304" y="600"/>
                  <a:pt x="1304" y="600"/>
                  <a:pt x="1304" y="600"/>
                </a:cubicBezTo>
                <a:cubicBezTo>
                  <a:pt x="1381" y="600"/>
                  <a:pt x="1444" y="537"/>
                  <a:pt x="1444" y="460"/>
                </a:cubicBezTo>
                <a:cubicBezTo>
                  <a:pt x="1444" y="380"/>
                  <a:pt x="1444" y="380"/>
                  <a:pt x="1444" y="380"/>
                </a:cubicBezTo>
                <a:cubicBezTo>
                  <a:pt x="1444" y="170"/>
                  <a:pt x="1274" y="0"/>
                  <a:pt x="1064" y="0"/>
                </a:cubicBezTo>
                <a:cubicBezTo>
                  <a:pt x="984" y="0"/>
                  <a:pt x="984" y="0"/>
                  <a:pt x="984" y="0"/>
                </a:cubicBezTo>
                <a:cubicBezTo>
                  <a:pt x="774" y="0"/>
                  <a:pt x="604" y="170"/>
                  <a:pt x="604" y="380"/>
                </a:cubicBezTo>
                <a:cubicBezTo>
                  <a:pt x="604" y="460"/>
                  <a:pt x="604" y="460"/>
                  <a:pt x="604" y="460"/>
                </a:cubicBezTo>
                <a:cubicBezTo>
                  <a:pt x="604" y="537"/>
                  <a:pt x="667" y="600"/>
                  <a:pt x="744" y="600"/>
                </a:cubicBezTo>
                <a:cubicBezTo>
                  <a:pt x="964" y="600"/>
                  <a:pt x="964" y="600"/>
                  <a:pt x="964" y="600"/>
                </a:cubicBezTo>
                <a:cubicBezTo>
                  <a:pt x="964" y="728"/>
                  <a:pt x="964" y="728"/>
                  <a:pt x="964" y="728"/>
                </a:cubicBezTo>
                <a:cubicBezTo>
                  <a:pt x="504" y="728"/>
                  <a:pt x="504" y="728"/>
                  <a:pt x="504" y="728"/>
                </a:cubicBezTo>
                <a:cubicBezTo>
                  <a:pt x="426" y="728"/>
                  <a:pt x="359" y="778"/>
                  <a:pt x="334" y="848"/>
                </a:cubicBezTo>
                <a:cubicBezTo>
                  <a:pt x="300" y="848"/>
                  <a:pt x="300" y="848"/>
                  <a:pt x="300" y="848"/>
                </a:cubicBezTo>
                <a:cubicBezTo>
                  <a:pt x="201" y="848"/>
                  <a:pt x="120" y="929"/>
                  <a:pt x="120" y="1028"/>
                </a:cubicBezTo>
                <a:cubicBezTo>
                  <a:pt x="120" y="1418"/>
                  <a:pt x="120" y="1418"/>
                  <a:pt x="120" y="1418"/>
                </a:cubicBezTo>
                <a:cubicBezTo>
                  <a:pt x="50" y="1443"/>
                  <a:pt x="0" y="1510"/>
                  <a:pt x="0" y="1588"/>
                </a:cubicBezTo>
                <a:cubicBezTo>
                  <a:pt x="0" y="1621"/>
                  <a:pt x="27" y="1648"/>
                  <a:pt x="60" y="1648"/>
                </a:cubicBezTo>
                <a:cubicBezTo>
                  <a:pt x="93" y="1648"/>
                  <a:pt x="120" y="1621"/>
                  <a:pt x="120" y="1588"/>
                </a:cubicBezTo>
                <a:cubicBezTo>
                  <a:pt x="120" y="1555"/>
                  <a:pt x="147" y="1528"/>
                  <a:pt x="180" y="1528"/>
                </a:cubicBezTo>
                <a:cubicBezTo>
                  <a:pt x="213" y="1528"/>
                  <a:pt x="240" y="1555"/>
                  <a:pt x="240" y="1588"/>
                </a:cubicBezTo>
                <a:cubicBezTo>
                  <a:pt x="240" y="1621"/>
                  <a:pt x="267" y="1648"/>
                  <a:pt x="300" y="1648"/>
                </a:cubicBezTo>
                <a:cubicBezTo>
                  <a:pt x="333" y="1648"/>
                  <a:pt x="360" y="1621"/>
                  <a:pt x="360" y="1588"/>
                </a:cubicBezTo>
                <a:cubicBezTo>
                  <a:pt x="360" y="1510"/>
                  <a:pt x="310" y="1443"/>
                  <a:pt x="240" y="1418"/>
                </a:cubicBezTo>
                <a:cubicBezTo>
                  <a:pt x="240" y="1028"/>
                  <a:pt x="240" y="1028"/>
                  <a:pt x="240" y="1028"/>
                </a:cubicBezTo>
                <a:cubicBezTo>
                  <a:pt x="240" y="995"/>
                  <a:pt x="267" y="968"/>
                  <a:pt x="300" y="968"/>
                </a:cubicBezTo>
                <a:cubicBezTo>
                  <a:pt x="334" y="968"/>
                  <a:pt x="334" y="968"/>
                  <a:pt x="334" y="968"/>
                </a:cubicBezTo>
                <a:cubicBezTo>
                  <a:pt x="359" y="1038"/>
                  <a:pt x="426" y="1088"/>
                  <a:pt x="504" y="1088"/>
                </a:cubicBezTo>
                <a:cubicBezTo>
                  <a:pt x="564" y="1088"/>
                  <a:pt x="564" y="1088"/>
                  <a:pt x="564" y="1088"/>
                </a:cubicBezTo>
                <a:cubicBezTo>
                  <a:pt x="564" y="1748"/>
                  <a:pt x="564" y="1748"/>
                  <a:pt x="564" y="1748"/>
                </a:cubicBezTo>
                <a:cubicBezTo>
                  <a:pt x="564" y="1781"/>
                  <a:pt x="591" y="1808"/>
                  <a:pt x="624" y="1808"/>
                </a:cubicBezTo>
                <a:cubicBezTo>
                  <a:pt x="764" y="1808"/>
                  <a:pt x="764" y="1808"/>
                  <a:pt x="764" y="1808"/>
                </a:cubicBezTo>
                <a:cubicBezTo>
                  <a:pt x="764" y="1988"/>
                  <a:pt x="764" y="1988"/>
                  <a:pt x="764" y="1988"/>
                </a:cubicBezTo>
                <a:cubicBezTo>
                  <a:pt x="764" y="2021"/>
                  <a:pt x="791" y="2048"/>
                  <a:pt x="824" y="2048"/>
                </a:cubicBezTo>
                <a:cubicBezTo>
                  <a:pt x="1224" y="2048"/>
                  <a:pt x="1224" y="2048"/>
                  <a:pt x="1224" y="2048"/>
                </a:cubicBezTo>
                <a:cubicBezTo>
                  <a:pt x="1257" y="2048"/>
                  <a:pt x="1284" y="2021"/>
                  <a:pt x="1284" y="1988"/>
                </a:cubicBezTo>
                <a:cubicBezTo>
                  <a:pt x="1284" y="1808"/>
                  <a:pt x="1284" y="1808"/>
                  <a:pt x="1284" y="1808"/>
                </a:cubicBezTo>
                <a:cubicBezTo>
                  <a:pt x="1424" y="1808"/>
                  <a:pt x="1424" y="1808"/>
                  <a:pt x="1424" y="1808"/>
                </a:cubicBezTo>
                <a:cubicBezTo>
                  <a:pt x="1457" y="1808"/>
                  <a:pt x="1484" y="1781"/>
                  <a:pt x="1484" y="1748"/>
                </a:cubicBezTo>
                <a:cubicBezTo>
                  <a:pt x="1484" y="1088"/>
                  <a:pt x="1484" y="1088"/>
                  <a:pt x="1484" y="1088"/>
                </a:cubicBezTo>
                <a:cubicBezTo>
                  <a:pt x="1544" y="1088"/>
                  <a:pt x="1544" y="1088"/>
                  <a:pt x="1544" y="1088"/>
                </a:cubicBezTo>
                <a:cubicBezTo>
                  <a:pt x="1622" y="1088"/>
                  <a:pt x="1689" y="1038"/>
                  <a:pt x="1714" y="968"/>
                </a:cubicBezTo>
                <a:cubicBezTo>
                  <a:pt x="1748" y="968"/>
                  <a:pt x="1748" y="968"/>
                  <a:pt x="1748" y="968"/>
                </a:cubicBezTo>
                <a:cubicBezTo>
                  <a:pt x="1781" y="968"/>
                  <a:pt x="1808" y="995"/>
                  <a:pt x="1808" y="1028"/>
                </a:cubicBezTo>
                <a:cubicBezTo>
                  <a:pt x="1808" y="1418"/>
                  <a:pt x="1808" y="1418"/>
                  <a:pt x="1808" y="1418"/>
                </a:cubicBezTo>
                <a:cubicBezTo>
                  <a:pt x="1738" y="1443"/>
                  <a:pt x="1688" y="1510"/>
                  <a:pt x="1688" y="1588"/>
                </a:cubicBezTo>
                <a:cubicBezTo>
                  <a:pt x="1688" y="1621"/>
                  <a:pt x="1715" y="1648"/>
                  <a:pt x="1748" y="1648"/>
                </a:cubicBezTo>
                <a:cubicBezTo>
                  <a:pt x="1781" y="1648"/>
                  <a:pt x="1808" y="1621"/>
                  <a:pt x="1808" y="1588"/>
                </a:cubicBezTo>
                <a:cubicBezTo>
                  <a:pt x="1808" y="1555"/>
                  <a:pt x="1835" y="1528"/>
                  <a:pt x="1868" y="1528"/>
                </a:cubicBezTo>
                <a:cubicBezTo>
                  <a:pt x="1901" y="1528"/>
                  <a:pt x="1928" y="1555"/>
                  <a:pt x="1928" y="1588"/>
                </a:cubicBezTo>
                <a:cubicBezTo>
                  <a:pt x="1928" y="1621"/>
                  <a:pt x="1955" y="1648"/>
                  <a:pt x="1988" y="1648"/>
                </a:cubicBezTo>
                <a:cubicBezTo>
                  <a:pt x="2021" y="1648"/>
                  <a:pt x="2048" y="1621"/>
                  <a:pt x="2048" y="1588"/>
                </a:cubicBezTo>
                <a:cubicBezTo>
                  <a:pt x="2048" y="1510"/>
                  <a:pt x="1998" y="1443"/>
                  <a:pt x="1928" y="1418"/>
                </a:cubicBezTo>
                <a:close/>
                <a:moveTo>
                  <a:pt x="724" y="460"/>
                </a:moveTo>
                <a:cubicBezTo>
                  <a:pt x="724" y="380"/>
                  <a:pt x="724" y="380"/>
                  <a:pt x="724" y="380"/>
                </a:cubicBezTo>
                <a:cubicBezTo>
                  <a:pt x="724" y="237"/>
                  <a:pt x="841" y="120"/>
                  <a:pt x="984" y="120"/>
                </a:cubicBezTo>
                <a:cubicBezTo>
                  <a:pt x="1064" y="120"/>
                  <a:pt x="1064" y="120"/>
                  <a:pt x="1064" y="120"/>
                </a:cubicBezTo>
                <a:cubicBezTo>
                  <a:pt x="1207" y="120"/>
                  <a:pt x="1324" y="237"/>
                  <a:pt x="1324" y="380"/>
                </a:cubicBezTo>
                <a:cubicBezTo>
                  <a:pt x="1324" y="460"/>
                  <a:pt x="1324" y="460"/>
                  <a:pt x="1324" y="460"/>
                </a:cubicBezTo>
                <a:cubicBezTo>
                  <a:pt x="1324" y="471"/>
                  <a:pt x="1315" y="480"/>
                  <a:pt x="1304" y="480"/>
                </a:cubicBezTo>
                <a:cubicBezTo>
                  <a:pt x="744" y="480"/>
                  <a:pt x="744" y="480"/>
                  <a:pt x="744" y="480"/>
                </a:cubicBezTo>
                <a:cubicBezTo>
                  <a:pt x="733" y="480"/>
                  <a:pt x="724" y="471"/>
                  <a:pt x="724" y="460"/>
                </a:cubicBezTo>
                <a:close/>
                <a:moveTo>
                  <a:pt x="1364" y="848"/>
                </a:moveTo>
                <a:cubicBezTo>
                  <a:pt x="1364" y="1448"/>
                  <a:pt x="1364" y="1448"/>
                  <a:pt x="1364" y="1448"/>
                </a:cubicBezTo>
                <a:cubicBezTo>
                  <a:pt x="684" y="1448"/>
                  <a:pt x="684" y="1448"/>
                  <a:pt x="684" y="1448"/>
                </a:cubicBezTo>
                <a:cubicBezTo>
                  <a:pt x="684" y="848"/>
                  <a:pt x="684" y="848"/>
                  <a:pt x="684" y="848"/>
                </a:cubicBezTo>
                <a:lnTo>
                  <a:pt x="1364" y="848"/>
                </a:lnTo>
                <a:close/>
                <a:moveTo>
                  <a:pt x="504" y="968"/>
                </a:moveTo>
                <a:cubicBezTo>
                  <a:pt x="471" y="968"/>
                  <a:pt x="444" y="941"/>
                  <a:pt x="444" y="908"/>
                </a:cubicBezTo>
                <a:cubicBezTo>
                  <a:pt x="444" y="875"/>
                  <a:pt x="471" y="848"/>
                  <a:pt x="504" y="848"/>
                </a:cubicBezTo>
                <a:cubicBezTo>
                  <a:pt x="564" y="848"/>
                  <a:pt x="564" y="848"/>
                  <a:pt x="564" y="848"/>
                </a:cubicBezTo>
                <a:cubicBezTo>
                  <a:pt x="564" y="968"/>
                  <a:pt x="564" y="968"/>
                  <a:pt x="564" y="968"/>
                </a:cubicBezTo>
                <a:lnTo>
                  <a:pt x="504" y="968"/>
                </a:lnTo>
                <a:close/>
                <a:moveTo>
                  <a:pt x="1164" y="1928"/>
                </a:moveTo>
                <a:cubicBezTo>
                  <a:pt x="884" y="1928"/>
                  <a:pt x="884" y="1928"/>
                  <a:pt x="884" y="1928"/>
                </a:cubicBezTo>
                <a:cubicBezTo>
                  <a:pt x="884" y="1808"/>
                  <a:pt x="884" y="1808"/>
                  <a:pt x="884" y="1808"/>
                </a:cubicBezTo>
                <a:cubicBezTo>
                  <a:pt x="1164" y="1808"/>
                  <a:pt x="1164" y="1808"/>
                  <a:pt x="1164" y="1808"/>
                </a:cubicBezTo>
                <a:lnTo>
                  <a:pt x="1164" y="1928"/>
                </a:lnTo>
                <a:close/>
                <a:moveTo>
                  <a:pt x="684" y="1688"/>
                </a:moveTo>
                <a:cubicBezTo>
                  <a:pt x="684" y="1568"/>
                  <a:pt x="684" y="1568"/>
                  <a:pt x="684" y="1568"/>
                </a:cubicBezTo>
                <a:cubicBezTo>
                  <a:pt x="1364" y="1568"/>
                  <a:pt x="1364" y="1568"/>
                  <a:pt x="1364" y="1568"/>
                </a:cubicBezTo>
                <a:cubicBezTo>
                  <a:pt x="1364" y="1688"/>
                  <a:pt x="1364" y="1688"/>
                  <a:pt x="1364" y="1688"/>
                </a:cubicBezTo>
                <a:lnTo>
                  <a:pt x="684" y="1688"/>
                </a:lnTo>
                <a:close/>
                <a:moveTo>
                  <a:pt x="1544" y="968"/>
                </a:moveTo>
                <a:cubicBezTo>
                  <a:pt x="1484" y="968"/>
                  <a:pt x="1484" y="968"/>
                  <a:pt x="1484" y="968"/>
                </a:cubicBezTo>
                <a:cubicBezTo>
                  <a:pt x="1484" y="848"/>
                  <a:pt x="1484" y="848"/>
                  <a:pt x="1484" y="848"/>
                </a:cubicBezTo>
                <a:cubicBezTo>
                  <a:pt x="1544" y="848"/>
                  <a:pt x="1544" y="848"/>
                  <a:pt x="1544" y="848"/>
                </a:cubicBezTo>
                <a:cubicBezTo>
                  <a:pt x="1577" y="848"/>
                  <a:pt x="1604" y="875"/>
                  <a:pt x="1604" y="908"/>
                </a:cubicBezTo>
                <a:cubicBezTo>
                  <a:pt x="1604" y="941"/>
                  <a:pt x="1577" y="968"/>
                  <a:pt x="1544" y="96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2EF96E76-1D62-9222-5142-3E8B8BE77F36}"/>
              </a:ext>
            </a:extLst>
          </p:cNvPr>
          <p:cNvGrpSpPr/>
          <p:nvPr/>
        </p:nvGrpSpPr>
        <p:grpSpPr>
          <a:xfrm>
            <a:off x="4836863" y="2508991"/>
            <a:ext cx="301670" cy="212540"/>
            <a:chOff x="3365500" y="2586038"/>
            <a:chExt cx="349250" cy="246062"/>
          </a:xfrm>
        </p:grpSpPr>
        <p:sp>
          <p:nvSpPr>
            <p:cNvPr id="85" name="Freeform 92">
              <a:extLst>
                <a:ext uri="{FF2B5EF4-FFF2-40B4-BE49-F238E27FC236}">
                  <a16:creationId xmlns:a16="http://schemas.microsoft.com/office/drawing/2014/main" id="{A12B2468-EDA5-42F3-D747-958992E36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5500" y="2586038"/>
              <a:ext cx="349250" cy="246062"/>
            </a:xfrm>
            <a:custGeom>
              <a:avLst/>
              <a:gdLst>
                <a:gd name="T0" fmla="*/ 2289 w 2382"/>
                <a:gd name="T1" fmla="*/ 1488 h 1674"/>
                <a:gd name="T2" fmla="*/ 186 w 2382"/>
                <a:gd name="T3" fmla="*/ 1488 h 1674"/>
                <a:gd name="T4" fmla="*/ 186 w 2382"/>
                <a:gd name="T5" fmla="*/ 93 h 1674"/>
                <a:gd name="T6" fmla="*/ 93 w 2382"/>
                <a:gd name="T7" fmla="*/ 0 h 1674"/>
                <a:gd name="T8" fmla="*/ 0 w 2382"/>
                <a:gd name="T9" fmla="*/ 93 h 1674"/>
                <a:gd name="T10" fmla="*/ 0 w 2382"/>
                <a:gd name="T11" fmla="*/ 1581 h 1674"/>
                <a:gd name="T12" fmla="*/ 93 w 2382"/>
                <a:gd name="T13" fmla="*/ 1674 h 1674"/>
                <a:gd name="T14" fmla="*/ 2289 w 2382"/>
                <a:gd name="T15" fmla="*/ 1674 h 1674"/>
                <a:gd name="T16" fmla="*/ 2382 w 2382"/>
                <a:gd name="T17" fmla="*/ 1581 h 1674"/>
                <a:gd name="T18" fmla="*/ 2289 w 2382"/>
                <a:gd name="T19" fmla="*/ 1488 h 1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2" h="1674">
                  <a:moveTo>
                    <a:pt x="2289" y="1488"/>
                  </a:moveTo>
                  <a:cubicBezTo>
                    <a:pt x="186" y="1488"/>
                    <a:pt x="186" y="1488"/>
                    <a:pt x="186" y="1488"/>
                  </a:cubicBezTo>
                  <a:cubicBezTo>
                    <a:pt x="186" y="93"/>
                    <a:pt x="186" y="93"/>
                    <a:pt x="186" y="93"/>
                  </a:cubicBezTo>
                  <a:cubicBezTo>
                    <a:pt x="186" y="42"/>
                    <a:pt x="145" y="0"/>
                    <a:pt x="93" y="0"/>
                  </a:cubicBezTo>
                  <a:cubicBezTo>
                    <a:pt x="42" y="0"/>
                    <a:pt x="0" y="42"/>
                    <a:pt x="0" y="93"/>
                  </a:cubicBezTo>
                  <a:cubicBezTo>
                    <a:pt x="0" y="1581"/>
                    <a:pt x="0" y="1581"/>
                    <a:pt x="0" y="1581"/>
                  </a:cubicBezTo>
                  <a:cubicBezTo>
                    <a:pt x="0" y="1632"/>
                    <a:pt x="42" y="1674"/>
                    <a:pt x="93" y="1674"/>
                  </a:cubicBezTo>
                  <a:cubicBezTo>
                    <a:pt x="2289" y="1674"/>
                    <a:pt x="2289" y="1674"/>
                    <a:pt x="2289" y="1674"/>
                  </a:cubicBezTo>
                  <a:cubicBezTo>
                    <a:pt x="2340" y="1674"/>
                    <a:pt x="2382" y="1632"/>
                    <a:pt x="2382" y="1581"/>
                  </a:cubicBezTo>
                  <a:cubicBezTo>
                    <a:pt x="2382" y="1530"/>
                    <a:pt x="2340" y="1488"/>
                    <a:pt x="2289" y="14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Freeform 93">
              <a:extLst>
                <a:ext uri="{FF2B5EF4-FFF2-40B4-BE49-F238E27FC236}">
                  <a16:creationId xmlns:a16="http://schemas.microsoft.com/office/drawing/2014/main" id="{660BE288-984B-2001-5FF1-9A0AFF49D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2650" y="2646363"/>
              <a:ext cx="233363" cy="127000"/>
            </a:xfrm>
            <a:custGeom>
              <a:avLst/>
              <a:gdLst>
                <a:gd name="T0" fmla="*/ 1557 w 1599"/>
                <a:gd name="T1" fmla="*/ 27 h 857"/>
                <a:gd name="T2" fmla="*/ 1557 w 1599"/>
                <a:gd name="T3" fmla="*/ 27 h 857"/>
                <a:gd name="T4" fmla="*/ 1555 w 1599"/>
                <a:gd name="T5" fmla="*/ 25 h 857"/>
                <a:gd name="T6" fmla="*/ 1441 w 1599"/>
                <a:gd name="T7" fmla="*/ 29 h 857"/>
                <a:gd name="T8" fmla="*/ 1196 w 1599"/>
                <a:gd name="T9" fmla="*/ 142 h 857"/>
                <a:gd name="T10" fmla="*/ 1181 w 1599"/>
                <a:gd name="T11" fmla="*/ 303 h 857"/>
                <a:gd name="T12" fmla="*/ 1221 w 1599"/>
                <a:gd name="T13" fmla="*/ 331 h 857"/>
                <a:gd name="T14" fmla="*/ 1036 w 1599"/>
                <a:gd name="T15" fmla="*/ 592 h 857"/>
                <a:gd name="T16" fmla="*/ 646 w 1599"/>
                <a:gd name="T17" fmla="*/ 46 h 857"/>
                <a:gd name="T18" fmla="*/ 570 w 1599"/>
                <a:gd name="T19" fmla="*/ 7 h 857"/>
                <a:gd name="T20" fmla="*/ 495 w 1599"/>
                <a:gd name="T21" fmla="*/ 46 h 857"/>
                <a:gd name="T22" fmla="*/ 30 w 1599"/>
                <a:gd name="T23" fmla="*/ 697 h 857"/>
                <a:gd name="T24" fmla="*/ 51 w 1599"/>
                <a:gd name="T25" fmla="*/ 827 h 857"/>
                <a:gd name="T26" fmla="*/ 181 w 1599"/>
                <a:gd name="T27" fmla="*/ 806 h 857"/>
                <a:gd name="T28" fmla="*/ 570 w 1599"/>
                <a:gd name="T29" fmla="*/ 260 h 857"/>
                <a:gd name="T30" fmla="*/ 960 w 1599"/>
                <a:gd name="T31" fmla="*/ 806 h 857"/>
                <a:gd name="T32" fmla="*/ 1036 w 1599"/>
                <a:gd name="T33" fmla="*/ 845 h 857"/>
                <a:gd name="T34" fmla="*/ 1111 w 1599"/>
                <a:gd name="T35" fmla="*/ 806 h 857"/>
                <a:gd name="T36" fmla="*/ 1373 w 1599"/>
                <a:gd name="T37" fmla="*/ 439 h 857"/>
                <a:gd name="T38" fmla="*/ 1423 w 1599"/>
                <a:gd name="T39" fmla="*/ 473 h 857"/>
                <a:gd name="T40" fmla="*/ 1569 w 1599"/>
                <a:gd name="T41" fmla="*/ 406 h 857"/>
                <a:gd name="T42" fmla="*/ 1596 w 1599"/>
                <a:gd name="T43" fmla="*/ 111 h 857"/>
                <a:gd name="T44" fmla="*/ 1557 w 1599"/>
                <a:gd name="T45" fmla="*/ 27 h 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99" h="857">
                  <a:moveTo>
                    <a:pt x="1557" y="27"/>
                  </a:moveTo>
                  <a:cubicBezTo>
                    <a:pt x="1557" y="27"/>
                    <a:pt x="1557" y="27"/>
                    <a:pt x="1557" y="27"/>
                  </a:cubicBezTo>
                  <a:cubicBezTo>
                    <a:pt x="1556" y="26"/>
                    <a:pt x="1555" y="25"/>
                    <a:pt x="1555" y="25"/>
                  </a:cubicBezTo>
                  <a:cubicBezTo>
                    <a:pt x="1519" y="0"/>
                    <a:pt x="1473" y="3"/>
                    <a:pt x="1441" y="29"/>
                  </a:cubicBezTo>
                  <a:cubicBezTo>
                    <a:pt x="1196" y="142"/>
                    <a:pt x="1196" y="142"/>
                    <a:pt x="1196" y="142"/>
                  </a:cubicBezTo>
                  <a:cubicBezTo>
                    <a:pt x="1131" y="172"/>
                    <a:pt x="1123" y="261"/>
                    <a:pt x="1181" y="303"/>
                  </a:cubicBezTo>
                  <a:cubicBezTo>
                    <a:pt x="1221" y="331"/>
                    <a:pt x="1221" y="331"/>
                    <a:pt x="1221" y="331"/>
                  </a:cubicBezTo>
                  <a:cubicBezTo>
                    <a:pt x="1036" y="592"/>
                    <a:pt x="1036" y="592"/>
                    <a:pt x="1036" y="592"/>
                  </a:cubicBezTo>
                  <a:cubicBezTo>
                    <a:pt x="646" y="46"/>
                    <a:pt x="646" y="46"/>
                    <a:pt x="646" y="46"/>
                  </a:cubicBezTo>
                  <a:cubicBezTo>
                    <a:pt x="629" y="22"/>
                    <a:pt x="601" y="7"/>
                    <a:pt x="570" y="7"/>
                  </a:cubicBezTo>
                  <a:cubicBezTo>
                    <a:pt x="540" y="7"/>
                    <a:pt x="512" y="22"/>
                    <a:pt x="495" y="46"/>
                  </a:cubicBezTo>
                  <a:cubicBezTo>
                    <a:pt x="30" y="697"/>
                    <a:pt x="30" y="697"/>
                    <a:pt x="30" y="697"/>
                  </a:cubicBezTo>
                  <a:cubicBezTo>
                    <a:pt x="0" y="739"/>
                    <a:pt x="10" y="797"/>
                    <a:pt x="51" y="827"/>
                  </a:cubicBezTo>
                  <a:cubicBezTo>
                    <a:pt x="93" y="857"/>
                    <a:pt x="151" y="847"/>
                    <a:pt x="181" y="806"/>
                  </a:cubicBezTo>
                  <a:cubicBezTo>
                    <a:pt x="570" y="260"/>
                    <a:pt x="570" y="260"/>
                    <a:pt x="570" y="260"/>
                  </a:cubicBezTo>
                  <a:cubicBezTo>
                    <a:pt x="960" y="806"/>
                    <a:pt x="960" y="806"/>
                    <a:pt x="960" y="806"/>
                  </a:cubicBezTo>
                  <a:cubicBezTo>
                    <a:pt x="977" y="830"/>
                    <a:pt x="1005" y="845"/>
                    <a:pt x="1036" y="845"/>
                  </a:cubicBezTo>
                  <a:cubicBezTo>
                    <a:pt x="1066" y="845"/>
                    <a:pt x="1094" y="830"/>
                    <a:pt x="1111" y="806"/>
                  </a:cubicBezTo>
                  <a:cubicBezTo>
                    <a:pt x="1373" y="439"/>
                    <a:pt x="1373" y="439"/>
                    <a:pt x="1373" y="439"/>
                  </a:cubicBezTo>
                  <a:cubicBezTo>
                    <a:pt x="1423" y="473"/>
                    <a:pt x="1423" y="473"/>
                    <a:pt x="1423" y="473"/>
                  </a:cubicBezTo>
                  <a:cubicBezTo>
                    <a:pt x="1481" y="515"/>
                    <a:pt x="1562" y="478"/>
                    <a:pt x="1569" y="406"/>
                  </a:cubicBezTo>
                  <a:cubicBezTo>
                    <a:pt x="1596" y="111"/>
                    <a:pt x="1596" y="111"/>
                    <a:pt x="1596" y="111"/>
                  </a:cubicBezTo>
                  <a:cubicBezTo>
                    <a:pt x="1599" y="78"/>
                    <a:pt x="1584" y="46"/>
                    <a:pt x="1557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778852C3-2928-F84A-A908-5B3A3CD8FFCB}"/>
              </a:ext>
            </a:extLst>
          </p:cNvPr>
          <p:cNvGrpSpPr/>
          <p:nvPr/>
        </p:nvGrpSpPr>
        <p:grpSpPr>
          <a:xfrm>
            <a:off x="5971404" y="2321165"/>
            <a:ext cx="306886" cy="313437"/>
            <a:chOff x="-3703638" y="1360488"/>
            <a:chExt cx="3792539" cy="3873500"/>
          </a:xfrm>
          <a:solidFill>
            <a:srgbClr val="FFFFFF"/>
          </a:solidFill>
        </p:grpSpPr>
        <p:sp>
          <p:nvSpPr>
            <p:cNvPr id="88" name="Freeform 47">
              <a:extLst>
                <a:ext uri="{FF2B5EF4-FFF2-40B4-BE49-F238E27FC236}">
                  <a16:creationId xmlns:a16="http://schemas.microsoft.com/office/drawing/2014/main" id="{FDB8D5C3-4646-CAEE-BA2D-B50BB36F91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703638" y="1360488"/>
              <a:ext cx="3792539" cy="3873500"/>
            </a:xfrm>
            <a:custGeom>
              <a:avLst/>
              <a:gdLst>
                <a:gd name="T0" fmla="*/ 1914 w 2332"/>
                <a:gd name="T1" fmla="*/ 623 h 2382"/>
                <a:gd name="T2" fmla="*/ 671 w 2332"/>
                <a:gd name="T3" fmla="*/ 567 h 2382"/>
                <a:gd name="T4" fmla="*/ 0 w 2332"/>
                <a:gd name="T5" fmla="*/ 1023 h 2382"/>
                <a:gd name="T6" fmla="*/ 812 w 2332"/>
                <a:gd name="T7" fmla="*/ 1515 h 2382"/>
                <a:gd name="T8" fmla="*/ 870 w 2332"/>
                <a:gd name="T9" fmla="*/ 2382 h 2382"/>
                <a:gd name="T10" fmla="*/ 929 w 2332"/>
                <a:gd name="T11" fmla="*/ 1516 h 2382"/>
                <a:gd name="T12" fmla="*/ 1156 w 2332"/>
                <a:gd name="T13" fmla="*/ 2323 h 2382"/>
                <a:gd name="T14" fmla="*/ 1274 w 2332"/>
                <a:gd name="T15" fmla="*/ 2323 h 2382"/>
                <a:gd name="T16" fmla="*/ 1381 w 2332"/>
                <a:gd name="T17" fmla="*/ 1518 h 2382"/>
                <a:gd name="T18" fmla="*/ 1382 w 2332"/>
                <a:gd name="T19" fmla="*/ 1400 h 2382"/>
                <a:gd name="T20" fmla="*/ 1274 w 2332"/>
                <a:gd name="T21" fmla="*/ 811 h 2382"/>
                <a:gd name="T22" fmla="*/ 1215 w 2332"/>
                <a:gd name="T23" fmla="*/ 407 h 2382"/>
                <a:gd name="T24" fmla="*/ 1156 w 2332"/>
                <a:gd name="T25" fmla="*/ 811 h 2382"/>
                <a:gd name="T26" fmla="*/ 929 w 2332"/>
                <a:gd name="T27" fmla="*/ 1398 h 2382"/>
                <a:gd name="T28" fmla="*/ 912 w 2332"/>
                <a:gd name="T29" fmla="*/ 1271 h 2382"/>
                <a:gd name="T30" fmla="*/ 764 w 2332"/>
                <a:gd name="T31" fmla="*/ 1071 h 2382"/>
                <a:gd name="T32" fmla="*/ 352 w 2332"/>
                <a:gd name="T33" fmla="*/ 1071 h 2382"/>
                <a:gd name="T34" fmla="*/ 697 w 2332"/>
                <a:gd name="T35" fmla="*/ 1223 h 2382"/>
                <a:gd name="T36" fmla="*/ 812 w 2332"/>
                <a:gd name="T37" fmla="*/ 1397 h 2382"/>
                <a:gd name="T38" fmla="*/ 118 w 2332"/>
                <a:gd name="T39" fmla="*/ 1023 h 2382"/>
                <a:gd name="T40" fmla="*/ 697 w 2332"/>
                <a:gd name="T41" fmla="*/ 713 h 2382"/>
                <a:gd name="T42" fmla="*/ 789 w 2332"/>
                <a:gd name="T43" fmla="*/ 660 h 2382"/>
                <a:gd name="T44" fmla="*/ 787 w 2332"/>
                <a:gd name="T45" fmla="*/ 623 h 2382"/>
                <a:gd name="T46" fmla="*/ 1796 w 2332"/>
                <a:gd name="T47" fmla="*/ 623 h 2382"/>
                <a:gd name="T48" fmla="*/ 1809 w 2332"/>
                <a:gd name="T49" fmla="*/ 732 h 2382"/>
                <a:gd name="T50" fmla="*/ 1886 w 2332"/>
                <a:gd name="T51" fmla="*/ 748 h 2382"/>
                <a:gd name="T52" fmla="*/ 1887 w 2332"/>
                <a:gd name="T53" fmla="*/ 1403 h 2382"/>
                <a:gd name="T54" fmla="*/ 1782 w 2332"/>
                <a:gd name="T55" fmla="*/ 1402 h 2382"/>
                <a:gd name="T56" fmla="*/ 1782 w 2332"/>
                <a:gd name="T57" fmla="*/ 1520 h 2382"/>
                <a:gd name="T58" fmla="*/ 2332 w 2332"/>
                <a:gd name="T59" fmla="*/ 1075 h 2382"/>
                <a:gd name="T60" fmla="*/ 1127 w 2332"/>
                <a:gd name="T61" fmla="*/ 613 h 2382"/>
                <a:gd name="T62" fmla="*/ 1303 w 2332"/>
                <a:gd name="T63" fmla="*/ 613 h 2382"/>
                <a:gd name="T64" fmla="*/ 1127 w 2332"/>
                <a:gd name="T65" fmla="*/ 613 h 2382"/>
                <a:gd name="T66" fmla="*/ 470 w 2332"/>
                <a:gd name="T67" fmla="*/ 1071 h 2382"/>
                <a:gd name="T68" fmla="*/ 646 w 2332"/>
                <a:gd name="T69" fmla="*/ 1071 h 2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32" h="2382">
                  <a:moveTo>
                    <a:pt x="1914" y="631"/>
                  </a:moveTo>
                  <a:cubicBezTo>
                    <a:pt x="1914" y="628"/>
                    <a:pt x="1914" y="626"/>
                    <a:pt x="1914" y="623"/>
                  </a:cubicBezTo>
                  <a:cubicBezTo>
                    <a:pt x="1914" y="280"/>
                    <a:pt x="1635" y="0"/>
                    <a:pt x="1292" y="0"/>
                  </a:cubicBezTo>
                  <a:cubicBezTo>
                    <a:pt x="967" y="0"/>
                    <a:pt x="700" y="250"/>
                    <a:pt x="671" y="567"/>
                  </a:cubicBezTo>
                  <a:cubicBezTo>
                    <a:pt x="614" y="545"/>
                    <a:pt x="553" y="533"/>
                    <a:pt x="491" y="533"/>
                  </a:cubicBezTo>
                  <a:cubicBezTo>
                    <a:pt x="220" y="533"/>
                    <a:pt x="0" y="753"/>
                    <a:pt x="0" y="1023"/>
                  </a:cubicBezTo>
                  <a:cubicBezTo>
                    <a:pt x="0" y="1294"/>
                    <a:pt x="220" y="1514"/>
                    <a:pt x="490" y="1514"/>
                  </a:cubicBezTo>
                  <a:cubicBezTo>
                    <a:pt x="812" y="1515"/>
                    <a:pt x="812" y="1515"/>
                    <a:pt x="812" y="1515"/>
                  </a:cubicBezTo>
                  <a:cubicBezTo>
                    <a:pt x="812" y="2323"/>
                    <a:pt x="812" y="2323"/>
                    <a:pt x="812" y="2323"/>
                  </a:cubicBezTo>
                  <a:cubicBezTo>
                    <a:pt x="812" y="2355"/>
                    <a:pt x="838" y="2382"/>
                    <a:pt x="870" y="2382"/>
                  </a:cubicBezTo>
                  <a:cubicBezTo>
                    <a:pt x="903" y="2382"/>
                    <a:pt x="929" y="2355"/>
                    <a:pt x="929" y="2323"/>
                  </a:cubicBezTo>
                  <a:cubicBezTo>
                    <a:pt x="929" y="1516"/>
                    <a:pt x="929" y="1516"/>
                    <a:pt x="929" y="1516"/>
                  </a:cubicBezTo>
                  <a:cubicBezTo>
                    <a:pt x="1156" y="1517"/>
                    <a:pt x="1156" y="1517"/>
                    <a:pt x="1156" y="1517"/>
                  </a:cubicBezTo>
                  <a:cubicBezTo>
                    <a:pt x="1156" y="2323"/>
                    <a:pt x="1156" y="2323"/>
                    <a:pt x="1156" y="2323"/>
                  </a:cubicBezTo>
                  <a:cubicBezTo>
                    <a:pt x="1156" y="2355"/>
                    <a:pt x="1183" y="2382"/>
                    <a:pt x="1215" y="2382"/>
                  </a:cubicBezTo>
                  <a:cubicBezTo>
                    <a:pt x="1248" y="2382"/>
                    <a:pt x="1274" y="2355"/>
                    <a:pt x="1274" y="2323"/>
                  </a:cubicBezTo>
                  <a:cubicBezTo>
                    <a:pt x="1274" y="1517"/>
                    <a:pt x="1274" y="1517"/>
                    <a:pt x="1274" y="1517"/>
                  </a:cubicBezTo>
                  <a:cubicBezTo>
                    <a:pt x="1381" y="1518"/>
                    <a:pt x="1381" y="1518"/>
                    <a:pt x="1381" y="1518"/>
                  </a:cubicBezTo>
                  <a:cubicBezTo>
                    <a:pt x="1414" y="1518"/>
                    <a:pt x="1440" y="1492"/>
                    <a:pt x="1441" y="1459"/>
                  </a:cubicBezTo>
                  <a:cubicBezTo>
                    <a:pt x="1441" y="1427"/>
                    <a:pt x="1415" y="1400"/>
                    <a:pt x="1382" y="1400"/>
                  </a:cubicBezTo>
                  <a:cubicBezTo>
                    <a:pt x="1274" y="1400"/>
                    <a:pt x="1274" y="1400"/>
                    <a:pt x="1274" y="1400"/>
                  </a:cubicBezTo>
                  <a:cubicBezTo>
                    <a:pt x="1274" y="811"/>
                    <a:pt x="1274" y="811"/>
                    <a:pt x="1274" y="811"/>
                  </a:cubicBezTo>
                  <a:cubicBezTo>
                    <a:pt x="1359" y="785"/>
                    <a:pt x="1421" y="706"/>
                    <a:pt x="1421" y="613"/>
                  </a:cubicBezTo>
                  <a:cubicBezTo>
                    <a:pt x="1421" y="500"/>
                    <a:pt x="1329" y="407"/>
                    <a:pt x="1215" y="407"/>
                  </a:cubicBezTo>
                  <a:cubicBezTo>
                    <a:pt x="1101" y="407"/>
                    <a:pt x="1009" y="500"/>
                    <a:pt x="1009" y="613"/>
                  </a:cubicBezTo>
                  <a:cubicBezTo>
                    <a:pt x="1009" y="706"/>
                    <a:pt x="1071" y="785"/>
                    <a:pt x="1156" y="811"/>
                  </a:cubicBezTo>
                  <a:cubicBezTo>
                    <a:pt x="1156" y="1399"/>
                    <a:pt x="1156" y="1399"/>
                    <a:pt x="1156" y="1399"/>
                  </a:cubicBezTo>
                  <a:cubicBezTo>
                    <a:pt x="929" y="1398"/>
                    <a:pt x="929" y="1398"/>
                    <a:pt x="929" y="1398"/>
                  </a:cubicBezTo>
                  <a:cubicBezTo>
                    <a:pt x="929" y="1313"/>
                    <a:pt x="929" y="1313"/>
                    <a:pt x="929" y="1313"/>
                  </a:cubicBezTo>
                  <a:cubicBezTo>
                    <a:pt x="929" y="1297"/>
                    <a:pt x="923" y="1282"/>
                    <a:pt x="912" y="1271"/>
                  </a:cubicBezTo>
                  <a:cubicBezTo>
                    <a:pt x="759" y="1118"/>
                    <a:pt x="759" y="1118"/>
                    <a:pt x="759" y="1118"/>
                  </a:cubicBezTo>
                  <a:cubicBezTo>
                    <a:pt x="762" y="1103"/>
                    <a:pt x="764" y="1087"/>
                    <a:pt x="764" y="1071"/>
                  </a:cubicBezTo>
                  <a:cubicBezTo>
                    <a:pt x="764" y="957"/>
                    <a:pt x="672" y="865"/>
                    <a:pt x="558" y="865"/>
                  </a:cubicBezTo>
                  <a:cubicBezTo>
                    <a:pt x="444" y="865"/>
                    <a:pt x="352" y="957"/>
                    <a:pt x="352" y="1071"/>
                  </a:cubicBezTo>
                  <a:cubicBezTo>
                    <a:pt x="352" y="1184"/>
                    <a:pt x="444" y="1277"/>
                    <a:pt x="558" y="1277"/>
                  </a:cubicBezTo>
                  <a:cubicBezTo>
                    <a:pt x="612" y="1277"/>
                    <a:pt x="660" y="1256"/>
                    <a:pt x="697" y="1223"/>
                  </a:cubicBezTo>
                  <a:cubicBezTo>
                    <a:pt x="812" y="1337"/>
                    <a:pt x="812" y="1337"/>
                    <a:pt x="812" y="1337"/>
                  </a:cubicBezTo>
                  <a:cubicBezTo>
                    <a:pt x="812" y="1397"/>
                    <a:pt x="812" y="1397"/>
                    <a:pt x="812" y="1397"/>
                  </a:cubicBezTo>
                  <a:cubicBezTo>
                    <a:pt x="491" y="1396"/>
                    <a:pt x="491" y="1396"/>
                    <a:pt x="491" y="1396"/>
                  </a:cubicBezTo>
                  <a:cubicBezTo>
                    <a:pt x="285" y="1396"/>
                    <a:pt x="118" y="1229"/>
                    <a:pt x="118" y="1023"/>
                  </a:cubicBezTo>
                  <a:cubicBezTo>
                    <a:pt x="118" y="818"/>
                    <a:pt x="285" y="650"/>
                    <a:pt x="491" y="650"/>
                  </a:cubicBezTo>
                  <a:cubicBezTo>
                    <a:pt x="565" y="650"/>
                    <a:pt x="636" y="672"/>
                    <a:pt x="697" y="713"/>
                  </a:cubicBezTo>
                  <a:cubicBezTo>
                    <a:pt x="716" y="726"/>
                    <a:pt x="740" y="726"/>
                    <a:pt x="760" y="715"/>
                  </a:cubicBezTo>
                  <a:cubicBezTo>
                    <a:pt x="779" y="704"/>
                    <a:pt x="790" y="682"/>
                    <a:pt x="789" y="660"/>
                  </a:cubicBezTo>
                  <a:cubicBezTo>
                    <a:pt x="788" y="656"/>
                    <a:pt x="788" y="656"/>
                    <a:pt x="788" y="656"/>
                  </a:cubicBezTo>
                  <a:cubicBezTo>
                    <a:pt x="787" y="645"/>
                    <a:pt x="787" y="634"/>
                    <a:pt x="787" y="623"/>
                  </a:cubicBezTo>
                  <a:cubicBezTo>
                    <a:pt x="787" y="345"/>
                    <a:pt x="1013" y="118"/>
                    <a:pt x="1292" y="118"/>
                  </a:cubicBezTo>
                  <a:cubicBezTo>
                    <a:pt x="1570" y="118"/>
                    <a:pt x="1796" y="345"/>
                    <a:pt x="1796" y="623"/>
                  </a:cubicBezTo>
                  <a:cubicBezTo>
                    <a:pt x="1796" y="641"/>
                    <a:pt x="1795" y="661"/>
                    <a:pt x="1792" y="683"/>
                  </a:cubicBezTo>
                  <a:cubicBezTo>
                    <a:pt x="1790" y="701"/>
                    <a:pt x="1796" y="719"/>
                    <a:pt x="1809" y="732"/>
                  </a:cubicBezTo>
                  <a:cubicBezTo>
                    <a:pt x="1821" y="744"/>
                    <a:pt x="1838" y="751"/>
                    <a:pt x="1856" y="749"/>
                  </a:cubicBezTo>
                  <a:cubicBezTo>
                    <a:pt x="1868" y="748"/>
                    <a:pt x="1877" y="748"/>
                    <a:pt x="1886" y="748"/>
                  </a:cubicBezTo>
                  <a:cubicBezTo>
                    <a:pt x="2067" y="748"/>
                    <a:pt x="2214" y="894"/>
                    <a:pt x="2214" y="1075"/>
                  </a:cubicBezTo>
                  <a:cubicBezTo>
                    <a:pt x="2214" y="1256"/>
                    <a:pt x="2067" y="1403"/>
                    <a:pt x="1887" y="1403"/>
                  </a:cubicBezTo>
                  <a:cubicBezTo>
                    <a:pt x="1782" y="1402"/>
                    <a:pt x="1782" y="1402"/>
                    <a:pt x="1782" y="1402"/>
                  </a:cubicBezTo>
                  <a:cubicBezTo>
                    <a:pt x="1782" y="1402"/>
                    <a:pt x="1782" y="1402"/>
                    <a:pt x="1782" y="1402"/>
                  </a:cubicBezTo>
                  <a:cubicBezTo>
                    <a:pt x="1749" y="1402"/>
                    <a:pt x="1723" y="1428"/>
                    <a:pt x="1723" y="1461"/>
                  </a:cubicBezTo>
                  <a:cubicBezTo>
                    <a:pt x="1723" y="1493"/>
                    <a:pt x="1749" y="1520"/>
                    <a:pt x="1782" y="1520"/>
                  </a:cubicBezTo>
                  <a:cubicBezTo>
                    <a:pt x="1886" y="1520"/>
                    <a:pt x="1886" y="1520"/>
                    <a:pt x="1886" y="1520"/>
                  </a:cubicBezTo>
                  <a:cubicBezTo>
                    <a:pt x="2132" y="1520"/>
                    <a:pt x="2332" y="1321"/>
                    <a:pt x="2332" y="1075"/>
                  </a:cubicBezTo>
                  <a:cubicBezTo>
                    <a:pt x="2332" y="839"/>
                    <a:pt x="2147" y="645"/>
                    <a:pt x="1914" y="631"/>
                  </a:cubicBezTo>
                  <a:close/>
                  <a:moveTo>
                    <a:pt x="1127" y="613"/>
                  </a:moveTo>
                  <a:cubicBezTo>
                    <a:pt x="1127" y="565"/>
                    <a:pt x="1166" y="525"/>
                    <a:pt x="1215" y="525"/>
                  </a:cubicBezTo>
                  <a:cubicBezTo>
                    <a:pt x="1264" y="525"/>
                    <a:pt x="1303" y="565"/>
                    <a:pt x="1303" y="613"/>
                  </a:cubicBezTo>
                  <a:cubicBezTo>
                    <a:pt x="1303" y="662"/>
                    <a:pt x="1264" y="702"/>
                    <a:pt x="1215" y="702"/>
                  </a:cubicBezTo>
                  <a:cubicBezTo>
                    <a:pt x="1166" y="702"/>
                    <a:pt x="1127" y="662"/>
                    <a:pt x="1127" y="613"/>
                  </a:cubicBezTo>
                  <a:close/>
                  <a:moveTo>
                    <a:pt x="558" y="1159"/>
                  </a:moveTo>
                  <a:cubicBezTo>
                    <a:pt x="509" y="1159"/>
                    <a:pt x="470" y="1119"/>
                    <a:pt x="470" y="1071"/>
                  </a:cubicBezTo>
                  <a:cubicBezTo>
                    <a:pt x="470" y="1022"/>
                    <a:pt x="509" y="983"/>
                    <a:pt x="558" y="983"/>
                  </a:cubicBezTo>
                  <a:cubicBezTo>
                    <a:pt x="607" y="983"/>
                    <a:pt x="646" y="1022"/>
                    <a:pt x="646" y="1071"/>
                  </a:cubicBezTo>
                  <a:cubicBezTo>
                    <a:pt x="646" y="1119"/>
                    <a:pt x="607" y="1159"/>
                    <a:pt x="558" y="115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Freeform 48">
              <a:extLst>
                <a:ext uri="{FF2B5EF4-FFF2-40B4-BE49-F238E27FC236}">
                  <a16:creationId xmlns:a16="http://schemas.microsoft.com/office/drawing/2014/main" id="{7EA81669-6FFA-A6AB-6273-33AE35941A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252537" y="2767013"/>
              <a:ext cx="882650" cy="2466975"/>
            </a:xfrm>
            <a:custGeom>
              <a:avLst/>
              <a:gdLst>
                <a:gd name="T0" fmla="*/ 338 w 543"/>
                <a:gd name="T1" fmla="*/ 412 h 1517"/>
                <a:gd name="T2" fmla="*/ 543 w 543"/>
                <a:gd name="T3" fmla="*/ 206 h 1517"/>
                <a:gd name="T4" fmla="*/ 338 w 543"/>
                <a:gd name="T5" fmla="*/ 0 h 1517"/>
                <a:gd name="T6" fmla="*/ 132 w 543"/>
                <a:gd name="T7" fmla="*/ 206 h 1517"/>
                <a:gd name="T8" fmla="*/ 145 w 543"/>
                <a:gd name="T9" fmla="*/ 278 h 1517"/>
                <a:gd name="T10" fmla="*/ 17 w 543"/>
                <a:gd name="T11" fmla="*/ 406 h 1517"/>
                <a:gd name="T12" fmla="*/ 0 w 543"/>
                <a:gd name="T13" fmla="*/ 448 h 1517"/>
                <a:gd name="T14" fmla="*/ 0 w 543"/>
                <a:gd name="T15" fmla="*/ 1458 h 1517"/>
                <a:gd name="T16" fmla="*/ 58 w 543"/>
                <a:gd name="T17" fmla="*/ 1517 h 1517"/>
                <a:gd name="T18" fmla="*/ 117 w 543"/>
                <a:gd name="T19" fmla="*/ 1458 h 1517"/>
                <a:gd name="T20" fmla="*/ 117 w 543"/>
                <a:gd name="T21" fmla="*/ 472 h 1517"/>
                <a:gd name="T22" fmla="*/ 217 w 543"/>
                <a:gd name="T23" fmla="*/ 372 h 1517"/>
                <a:gd name="T24" fmla="*/ 338 w 543"/>
                <a:gd name="T25" fmla="*/ 412 h 1517"/>
                <a:gd name="T26" fmla="*/ 338 w 543"/>
                <a:gd name="T27" fmla="*/ 118 h 1517"/>
                <a:gd name="T28" fmla="*/ 426 w 543"/>
                <a:gd name="T29" fmla="*/ 206 h 1517"/>
                <a:gd name="T30" fmla="*/ 338 w 543"/>
                <a:gd name="T31" fmla="*/ 294 h 1517"/>
                <a:gd name="T32" fmla="*/ 249 w 543"/>
                <a:gd name="T33" fmla="*/ 206 h 1517"/>
                <a:gd name="T34" fmla="*/ 338 w 543"/>
                <a:gd name="T35" fmla="*/ 118 h 1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43" h="1517">
                  <a:moveTo>
                    <a:pt x="338" y="412"/>
                  </a:moveTo>
                  <a:cubicBezTo>
                    <a:pt x="451" y="412"/>
                    <a:pt x="543" y="319"/>
                    <a:pt x="543" y="206"/>
                  </a:cubicBezTo>
                  <a:cubicBezTo>
                    <a:pt x="543" y="92"/>
                    <a:pt x="451" y="0"/>
                    <a:pt x="338" y="0"/>
                  </a:cubicBezTo>
                  <a:cubicBezTo>
                    <a:pt x="224" y="0"/>
                    <a:pt x="132" y="92"/>
                    <a:pt x="132" y="206"/>
                  </a:cubicBezTo>
                  <a:cubicBezTo>
                    <a:pt x="132" y="231"/>
                    <a:pt x="136" y="256"/>
                    <a:pt x="145" y="278"/>
                  </a:cubicBezTo>
                  <a:cubicBezTo>
                    <a:pt x="17" y="406"/>
                    <a:pt x="17" y="406"/>
                    <a:pt x="17" y="406"/>
                  </a:cubicBezTo>
                  <a:cubicBezTo>
                    <a:pt x="6" y="417"/>
                    <a:pt x="0" y="432"/>
                    <a:pt x="0" y="448"/>
                  </a:cubicBezTo>
                  <a:cubicBezTo>
                    <a:pt x="0" y="1458"/>
                    <a:pt x="0" y="1458"/>
                    <a:pt x="0" y="1458"/>
                  </a:cubicBezTo>
                  <a:cubicBezTo>
                    <a:pt x="0" y="1490"/>
                    <a:pt x="26" y="1517"/>
                    <a:pt x="58" y="1517"/>
                  </a:cubicBezTo>
                  <a:cubicBezTo>
                    <a:pt x="91" y="1517"/>
                    <a:pt x="117" y="1490"/>
                    <a:pt x="117" y="1458"/>
                  </a:cubicBezTo>
                  <a:cubicBezTo>
                    <a:pt x="117" y="472"/>
                    <a:pt x="117" y="472"/>
                    <a:pt x="117" y="472"/>
                  </a:cubicBezTo>
                  <a:cubicBezTo>
                    <a:pt x="217" y="372"/>
                    <a:pt x="217" y="372"/>
                    <a:pt x="217" y="372"/>
                  </a:cubicBezTo>
                  <a:cubicBezTo>
                    <a:pt x="251" y="397"/>
                    <a:pt x="292" y="412"/>
                    <a:pt x="338" y="412"/>
                  </a:cubicBezTo>
                  <a:close/>
                  <a:moveTo>
                    <a:pt x="338" y="118"/>
                  </a:moveTo>
                  <a:cubicBezTo>
                    <a:pt x="386" y="118"/>
                    <a:pt x="426" y="157"/>
                    <a:pt x="426" y="206"/>
                  </a:cubicBezTo>
                  <a:cubicBezTo>
                    <a:pt x="426" y="254"/>
                    <a:pt x="386" y="294"/>
                    <a:pt x="338" y="294"/>
                  </a:cubicBezTo>
                  <a:cubicBezTo>
                    <a:pt x="289" y="294"/>
                    <a:pt x="249" y="254"/>
                    <a:pt x="249" y="206"/>
                  </a:cubicBezTo>
                  <a:cubicBezTo>
                    <a:pt x="249" y="157"/>
                    <a:pt x="289" y="118"/>
                    <a:pt x="338" y="11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E7439FE4-1CCF-CC35-2900-BDC13CB081B2}"/>
              </a:ext>
            </a:extLst>
          </p:cNvPr>
          <p:cNvGrpSpPr/>
          <p:nvPr/>
        </p:nvGrpSpPr>
        <p:grpSpPr>
          <a:xfrm>
            <a:off x="6414777" y="2637159"/>
            <a:ext cx="571246" cy="515260"/>
            <a:chOff x="5924274" y="4886989"/>
            <a:chExt cx="571246" cy="515260"/>
          </a:xfrm>
        </p:grpSpPr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7476A5E9-9412-9270-ADAE-ABE1404FDC77}"/>
                </a:ext>
              </a:extLst>
            </p:cNvPr>
            <p:cNvSpPr/>
            <p:nvPr/>
          </p:nvSpPr>
          <p:spPr>
            <a:xfrm>
              <a:off x="5924274" y="4886989"/>
              <a:ext cx="571246" cy="515260"/>
            </a:xfrm>
            <a:prstGeom prst="ellipse">
              <a:avLst/>
            </a:prstGeom>
            <a:solidFill>
              <a:srgbClr val="68686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789F48A2-A89B-AFFA-B432-F16BAE5668B7}"/>
                </a:ext>
              </a:extLst>
            </p:cNvPr>
            <p:cNvGrpSpPr/>
            <p:nvPr/>
          </p:nvGrpSpPr>
          <p:grpSpPr>
            <a:xfrm>
              <a:off x="6055779" y="4956484"/>
              <a:ext cx="314000" cy="275818"/>
              <a:chOff x="-3675063" y="1395413"/>
              <a:chExt cx="3851275" cy="3382963"/>
            </a:xfrm>
            <a:solidFill>
              <a:schemeClr val="bg1"/>
            </a:solidFill>
          </p:grpSpPr>
          <p:sp>
            <p:nvSpPr>
              <p:cNvPr id="93" name="Freeform 81">
                <a:extLst>
                  <a:ext uri="{FF2B5EF4-FFF2-40B4-BE49-F238E27FC236}">
                    <a16:creationId xmlns:a16="http://schemas.microsoft.com/office/drawing/2014/main" id="{DAEE4B6C-659D-5FF0-672D-1FA7422947B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675063" y="2297113"/>
                <a:ext cx="3851275" cy="2481263"/>
              </a:xfrm>
              <a:custGeom>
                <a:avLst/>
                <a:gdLst>
                  <a:gd name="T0" fmla="*/ 1475 w 2382"/>
                  <a:gd name="T1" fmla="*/ 0 h 1534"/>
                  <a:gd name="T2" fmla="*/ 1277 w 2382"/>
                  <a:gd name="T3" fmla="*/ 279 h 1534"/>
                  <a:gd name="T4" fmla="*/ 1121 w 2382"/>
                  <a:gd name="T5" fmla="*/ 209 h 1534"/>
                  <a:gd name="T6" fmla="*/ 633 w 2382"/>
                  <a:gd name="T7" fmla="*/ 0 h 1534"/>
                  <a:gd name="T8" fmla="*/ 0 w 2382"/>
                  <a:gd name="T9" fmla="*/ 907 h 1534"/>
                  <a:gd name="T10" fmla="*/ 1754 w 2382"/>
                  <a:gd name="T11" fmla="*/ 1534 h 1534"/>
                  <a:gd name="T12" fmla="*/ 2382 w 2382"/>
                  <a:gd name="T13" fmla="*/ 628 h 1534"/>
                  <a:gd name="T14" fmla="*/ 1331 w 2382"/>
                  <a:gd name="T15" fmla="*/ 1116 h 1534"/>
                  <a:gd name="T16" fmla="*/ 842 w 2382"/>
                  <a:gd name="T17" fmla="*/ 1186 h 1534"/>
                  <a:gd name="T18" fmla="*/ 1191 w 2382"/>
                  <a:gd name="T19" fmla="*/ 1255 h 1534"/>
                  <a:gd name="T20" fmla="*/ 1191 w 2382"/>
                  <a:gd name="T21" fmla="*/ 1395 h 1534"/>
                  <a:gd name="T22" fmla="*/ 140 w 2382"/>
                  <a:gd name="T23" fmla="*/ 907 h 1534"/>
                  <a:gd name="T24" fmla="*/ 633 w 2382"/>
                  <a:gd name="T25" fmla="*/ 139 h 1534"/>
                  <a:gd name="T26" fmla="*/ 982 w 2382"/>
                  <a:gd name="T27" fmla="*/ 209 h 1534"/>
                  <a:gd name="T28" fmla="*/ 633 w 2382"/>
                  <a:gd name="T29" fmla="*/ 279 h 1534"/>
                  <a:gd name="T30" fmla="*/ 633 w 2382"/>
                  <a:gd name="T31" fmla="*/ 418 h 1534"/>
                  <a:gd name="T32" fmla="*/ 1400 w 2382"/>
                  <a:gd name="T33" fmla="*/ 488 h 1534"/>
                  <a:gd name="T34" fmla="*/ 912 w 2382"/>
                  <a:gd name="T35" fmla="*/ 558 h 1534"/>
                  <a:gd name="T36" fmla="*/ 912 w 2382"/>
                  <a:gd name="T37" fmla="*/ 697 h 1534"/>
                  <a:gd name="T38" fmla="*/ 1400 w 2382"/>
                  <a:gd name="T39" fmla="*/ 767 h 1534"/>
                  <a:gd name="T40" fmla="*/ 912 w 2382"/>
                  <a:gd name="T41" fmla="*/ 837 h 1534"/>
                  <a:gd name="T42" fmla="*/ 912 w 2382"/>
                  <a:gd name="T43" fmla="*/ 976 h 1534"/>
                  <a:gd name="T44" fmla="*/ 1400 w 2382"/>
                  <a:gd name="T45" fmla="*/ 1046 h 1534"/>
                  <a:gd name="T46" fmla="*/ 2242 w 2382"/>
                  <a:gd name="T47" fmla="*/ 907 h 1534"/>
                  <a:gd name="T48" fmla="*/ 1388 w 2382"/>
                  <a:gd name="T49" fmla="*/ 1395 h 1534"/>
                  <a:gd name="T50" fmla="*/ 1385 w 2382"/>
                  <a:gd name="T51" fmla="*/ 1248 h 1534"/>
                  <a:gd name="T52" fmla="*/ 1486 w 2382"/>
                  <a:gd name="T53" fmla="*/ 907 h 1534"/>
                  <a:gd name="T54" fmla="*/ 1486 w 2382"/>
                  <a:gd name="T55" fmla="*/ 628 h 1534"/>
                  <a:gd name="T56" fmla="*/ 1528 w 2382"/>
                  <a:gd name="T57" fmla="*/ 418 h 1534"/>
                  <a:gd name="T58" fmla="*/ 1684 w 2382"/>
                  <a:gd name="T59" fmla="*/ 488 h 1534"/>
                  <a:gd name="T60" fmla="*/ 1926 w 2382"/>
                  <a:gd name="T61" fmla="*/ 833 h 1534"/>
                  <a:gd name="T62" fmla="*/ 1823 w 2382"/>
                  <a:gd name="T63" fmla="*/ 488 h 1534"/>
                  <a:gd name="T64" fmla="*/ 1754 w 2382"/>
                  <a:gd name="T65" fmla="*/ 279 h 1534"/>
                  <a:gd name="T66" fmla="*/ 1405 w 2382"/>
                  <a:gd name="T67" fmla="*/ 209 h 1534"/>
                  <a:gd name="T68" fmla="*/ 1754 w 2382"/>
                  <a:gd name="T69" fmla="*/ 139 h 1534"/>
                  <a:gd name="T70" fmla="*/ 2242 w 2382"/>
                  <a:gd name="T71" fmla="*/ 907 h 1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382" h="1534">
                    <a:moveTo>
                      <a:pt x="1754" y="0"/>
                    </a:moveTo>
                    <a:cubicBezTo>
                      <a:pt x="1475" y="0"/>
                      <a:pt x="1475" y="0"/>
                      <a:pt x="1475" y="0"/>
                    </a:cubicBezTo>
                    <a:cubicBezTo>
                      <a:pt x="1359" y="0"/>
                      <a:pt x="1265" y="94"/>
                      <a:pt x="1265" y="209"/>
                    </a:cubicBezTo>
                    <a:cubicBezTo>
                      <a:pt x="1265" y="233"/>
                      <a:pt x="1270" y="257"/>
                      <a:pt x="1277" y="279"/>
                    </a:cubicBezTo>
                    <a:cubicBezTo>
                      <a:pt x="1109" y="279"/>
                      <a:pt x="1109" y="279"/>
                      <a:pt x="1109" y="279"/>
                    </a:cubicBezTo>
                    <a:cubicBezTo>
                      <a:pt x="1117" y="257"/>
                      <a:pt x="1121" y="233"/>
                      <a:pt x="1121" y="209"/>
                    </a:cubicBezTo>
                    <a:cubicBezTo>
                      <a:pt x="1121" y="94"/>
                      <a:pt x="1027" y="0"/>
                      <a:pt x="912" y="0"/>
                    </a:cubicBezTo>
                    <a:cubicBezTo>
                      <a:pt x="633" y="0"/>
                      <a:pt x="633" y="0"/>
                      <a:pt x="633" y="0"/>
                    </a:cubicBezTo>
                    <a:cubicBezTo>
                      <a:pt x="284" y="0"/>
                      <a:pt x="0" y="281"/>
                      <a:pt x="0" y="628"/>
                    </a:cubicBezTo>
                    <a:cubicBezTo>
                      <a:pt x="0" y="907"/>
                      <a:pt x="0" y="907"/>
                      <a:pt x="0" y="907"/>
                    </a:cubicBezTo>
                    <a:cubicBezTo>
                      <a:pt x="0" y="1253"/>
                      <a:pt x="284" y="1534"/>
                      <a:pt x="633" y="1534"/>
                    </a:cubicBezTo>
                    <a:cubicBezTo>
                      <a:pt x="1754" y="1534"/>
                      <a:pt x="1754" y="1534"/>
                      <a:pt x="1754" y="1534"/>
                    </a:cubicBezTo>
                    <a:cubicBezTo>
                      <a:pt x="2100" y="1534"/>
                      <a:pt x="2382" y="1253"/>
                      <a:pt x="2382" y="907"/>
                    </a:cubicBezTo>
                    <a:cubicBezTo>
                      <a:pt x="2382" y="628"/>
                      <a:pt x="2382" y="628"/>
                      <a:pt x="2382" y="628"/>
                    </a:cubicBezTo>
                    <a:cubicBezTo>
                      <a:pt x="2382" y="281"/>
                      <a:pt x="2100" y="0"/>
                      <a:pt x="1754" y="0"/>
                    </a:cubicBezTo>
                    <a:close/>
                    <a:moveTo>
                      <a:pt x="1331" y="1116"/>
                    </a:moveTo>
                    <a:cubicBezTo>
                      <a:pt x="912" y="1116"/>
                      <a:pt x="912" y="1116"/>
                      <a:pt x="912" y="1116"/>
                    </a:cubicBezTo>
                    <a:cubicBezTo>
                      <a:pt x="873" y="1116"/>
                      <a:pt x="842" y="1147"/>
                      <a:pt x="842" y="1186"/>
                    </a:cubicBezTo>
                    <a:cubicBezTo>
                      <a:pt x="842" y="1224"/>
                      <a:pt x="873" y="1255"/>
                      <a:pt x="912" y="1255"/>
                    </a:cubicBezTo>
                    <a:cubicBezTo>
                      <a:pt x="1191" y="1255"/>
                      <a:pt x="1191" y="1255"/>
                      <a:pt x="1191" y="1255"/>
                    </a:cubicBezTo>
                    <a:cubicBezTo>
                      <a:pt x="1229" y="1255"/>
                      <a:pt x="1261" y="1287"/>
                      <a:pt x="1261" y="1325"/>
                    </a:cubicBezTo>
                    <a:cubicBezTo>
                      <a:pt x="1261" y="1364"/>
                      <a:pt x="1229" y="1395"/>
                      <a:pt x="1191" y="1395"/>
                    </a:cubicBezTo>
                    <a:cubicBezTo>
                      <a:pt x="633" y="1395"/>
                      <a:pt x="633" y="1395"/>
                      <a:pt x="633" y="1395"/>
                    </a:cubicBezTo>
                    <a:cubicBezTo>
                      <a:pt x="361" y="1395"/>
                      <a:pt x="140" y="1176"/>
                      <a:pt x="140" y="907"/>
                    </a:cubicBezTo>
                    <a:cubicBezTo>
                      <a:pt x="140" y="628"/>
                      <a:pt x="140" y="628"/>
                      <a:pt x="140" y="628"/>
                    </a:cubicBezTo>
                    <a:cubicBezTo>
                      <a:pt x="140" y="358"/>
                      <a:pt x="361" y="139"/>
                      <a:pt x="633" y="139"/>
                    </a:cubicBezTo>
                    <a:cubicBezTo>
                      <a:pt x="912" y="139"/>
                      <a:pt x="912" y="139"/>
                      <a:pt x="912" y="139"/>
                    </a:cubicBezTo>
                    <a:cubicBezTo>
                      <a:pt x="950" y="139"/>
                      <a:pt x="982" y="170"/>
                      <a:pt x="982" y="209"/>
                    </a:cubicBezTo>
                    <a:cubicBezTo>
                      <a:pt x="982" y="247"/>
                      <a:pt x="950" y="279"/>
                      <a:pt x="912" y="279"/>
                    </a:cubicBezTo>
                    <a:cubicBezTo>
                      <a:pt x="633" y="279"/>
                      <a:pt x="633" y="279"/>
                      <a:pt x="633" y="279"/>
                    </a:cubicBezTo>
                    <a:cubicBezTo>
                      <a:pt x="594" y="279"/>
                      <a:pt x="563" y="310"/>
                      <a:pt x="563" y="348"/>
                    </a:cubicBezTo>
                    <a:cubicBezTo>
                      <a:pt x="563" y="387"/>
                      <a:pt x="594" y="418"/>
                      <a:pt x="633" y="418"/>
                    </a:cubicBezTo>
                    <a:cubicBezTo>
                      <a:pt x="1331" y="418"/>
                      <a:pt x="1331" y="418"/>
                      <a:pt x="1331" y="418"/>
                    </a:cubicBezTo>
                    <a:cubicBezTo>
                      <a:pt x="1369" y="418"/>
                      <a:pt x="1400" y="450"/>
                      <a:pt x="1400" y="488"/>
                    </a:cubicBezTo>
                    <a:cubicBezTo>
                      <a:pt x="1400" y="526"/>
                      <a:pt x="1369" y="558"/>
                      <a:pt x="1331" y="558"/>
                    </a:cubicBezTo>
                    <a:cubicBezTo>
                      <a:pt x="912" y="558"/>
                      <a:pt x="912" y="558"/>
                      <a:pt x="912" y="558"/>
                    </a:cubicBezTo>
                    <a:cubicBezTo>
                      <a:pt x="873" y="558"/>
                      <a:pt x="842" y="589"/>
                      <a:pt x="842" y="628"/>
                    </a:cubicBezTo>
                    <a:cubicBezTo>
                      <a:pt x="842" y="666"/>
                      <a:pt x="873" y="697"/>
                      <a:pt x="912" y="697"/>
                    </a:cubicBezTo>
                    <a:cubicBezTo>
                      <a:pt x="1331" y="697"/>
                      <a:pt x="1331" y="697"/>
                      <a:pt x="1331" y="697"/>
                    </a:cubicBezTo>
                    <a:cubicBezTo>
                      <a:pt x="1369" y="697"/>
                      <a:pt x="1400" y="729"/>
                      <a:pt x="1400" y="767"/>
                    </a:cubicBezTo>
                    <a:cubicBezTo>
                      <a:pt x="1400" y="805"/>
                      <a:pt x="1369" y="837"/>
                      <a:pt x="1331" y="837"/>
                    </a:cubicBezTo>
                    <a:cubicBezTo>
                      <a:pt x="912" y="837"/>
                      <a:pt x="912" y="837"/>
                      <a:pt x="912" y="837"/>
                    </a:cubicBezTo>
                    <a:cubicBezTo>
                      <a:pt x="873" y="837"/>
                      <a:pt x="842" y="868"/>
                      <a:pt x="842" y="907"/>
                    </a:cubicBezTo>
                    <a:cubicBezTo>
                      <a:pt x="842" y="945"/>
                      <a:pt x="873" y="976"/>
                      <a:pt x="912" y="976"/>
                    </a:cubicBezTo>
                    <a:cubicBezTo>
                      <a:pt x="1331" y="976"/>
                      <a:pt x="1331" y="976"/>
                      <a:pt x="1331" y="976"/>
                    </a:cubicBezTo>
                    <a:cubicBezTo>
                      <a:pt x="1369" y="976"/>
                      <a:pt x="1400" y="1008"/>
                      <a:pt x="1400" y="1046"/>
                    </a:cubicBezTo>
                    <a:cubicBezTo>
                      <a:pt x="1400" y="1085"/>
                      <a:pt x="1369" y="1116"/>
                      <a:pt x="1331" y="1116"/>
                    </a:cubicBezTo>
                    <a:close/>
                    <a:moveTo>
                      <a:pt x="2242" y="907"/>
                    </a:moveTo>
                    <a:cubicBezTo>
                      <a:pt x="2242" y="1176"/>
                      <a:pt x="2023" y="1395"/>
                      <a:pt x="1754" y="1395"/>
                    </a:cubicBezTo>
                    <a:cubicBezTo>
                      <a:pt x="1388" y="1395"/>
                      <a:pt x="1388" y="1395"/>
                      <a:pt x="1388" y="1395"/>
                    </a:cubicBezTo>
                    <a:cubicBezTo>
                      <a:pt x="1396" y="1373"/>
                      <a:pt x="1400" y="1350"/>
                      <a:pt x="1400" y="1325"/>
                    </a:cubicBezTo>
                    <a:cubicBezTo>
                      <a:pt x="1400" y="1298"/>
                      <a:pt x="1395" y="1272"/>
                      <a:pt x="1385" y="1248"/>
                    </a:cubicBezTo>
                    <a:cubicBezTo>
                      <a:pt x="1474" y="1224"/>
                      <a:pt x="1540" y="1142"/>
                      <a:pt x="1540" y="1046"/>
                    </a:cubicBezTo>
                    <a:cubicBezTo>
                      <a:pt x="1540" y="992"/>
                      <a:pt x="1520" y="944"/>
                      <a:pt x="1486" y="907"/>
                    </a:cubicBezTo>
                    <a:cubicBezTo>
                      <a:pt x="1520" y="869"/>
                      <a:pt x="1540" y="821"/>
                      <a:pt x="1540" y="767"/>
                    </a:cubicBezTo>
                    <a:cubicBezTo>
                      <a:pt x="1540" y="713"/>
                      <a:pt x="1520" y="665"/>
                      <a:pt x="1486" y="628"/>
                    </a:cubicBezTo>
                    <a:cubicBezTo>
                      <a:pt x="1520" y="590"/>
                      <a:pt x="1540" y="542"/>
                      <a:pt x="1540" y="488"/>
                    </a:cubicBezTo>
                    <a:cubicBezTo>
                      <a:pt x="1540" y="464"/>
                      <a:pt x="1536" y="440"/>
                      <a:pt x="1528" y="418"/>
                    </a:cubicBezTo>
                    <a:cubicBezTo>
                      <a:pt x="1684" y="418"/>
                      <a:pt x="1684" y="418"/>
                      <a:pt x="1684" y="418"/>
                    </a:cubicBezTo>
                    <a:cubicBezTo>
                      <a:pt x="1684" y="488"/>
                      <a:pt x="1684" y="488"/>
                      <a:pt x="1684" y="488"/>
                    </a:cubicBezTo>
                    <a:cubicBezTo>
                      <a:pt x="1684" y="618"/>
                      <a:pt x="1735" y="741"/>
                      <a:pt x="1827" y="833"/>
                    </a:cubicBezTo>
                    <a:cubicBezTo>
                      <a:pt x="1854" y="861"/>
                      <a:pt x="1898" y="861"/>
                      <a:pt x="1926" y="833"/>
                    </a:cubicBezTo>
                    <a:cubicBezTo>
                      <a:pt x="1953" y="806"/>
                      <a:pt x="1953" y="762"/>
                      <a:pt x="1926" y="735"/>
                    </a:cubicBezTo>
                    <a:cubicBezTo>
                      <a:pt x="1860" y="669"/>
                      <a:pt x="1823" y="581"/>
                      <a:pt x="1823" y="488"/>
                    </a:cubicBezTo>
                    <a:cubicBezTo>
                      <a:pt x="1823" y="348"/>
                      <a:pt x="1823" y="348"/>
                      <a:pt x="1823" y="348"/>
                    </a:cubicBezTo>
                    <a:cubicBezTo>
                      <a:pt x="1823" y="310"/>
                      <a:pt x="1792" y="279"/>
                      <a:pt x="1754" y="279"/>
                    </a:cubicBezTo>
                    <a:cubicBezTo>
                      <a:pt x="1475" y="279"/>
                      <a:pt x="1475" y="279"/>
                      <a:pt x="1475" y="279"/>
                    </a:cubicBezTo>
                    <a:cubicBezTo>
                      <a:pt x="1436" y="279"/>
                      <a:pt x="1405" y="247"/>
                      <a:pt x="1405" y="209"/>
                    </a:cubicBezTo>
                    <a:cubicBezTo>
                      <a:pt x="1405" y="170"/>
                      <a:pt x="1436" y="139"/>
                      <a:pt x="1475" y="139"/>
                    </a:cubicBezTo>
                    <a:cubicBezTo>
                      <a:pt x="1754" y="139"/>
                      <a:pt x="1754" y="139"/>
                      <a:pt x="1754" y="139"/>
                    </a:cubicBezTo>
                    <a:cubicBezTo>
                      <a:pt x="2023" y="139"/>
                      <a:pt x="2242" y="358"/>
                      <a:pt x="2242" y="628"/>
                    </a:cubicBezTo>
                    <a:lnTo>
                      <a:pt x="2242" y="90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94" name="Freeform 82">
                <a:extLst>
                  <a:ext uri="{FF2B5EF4-FFF2-40B4-BE49-F238E27FC236}">
                    <a16:creationId xmlns:a16="http://schemas.microsoft.com/office/drawing/2014/main" id="{E99825D0-3E7E-58C0-D51D-CEF1B869E8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862138" y="1395413"/>
                <a:ext cx="225425" cy="561975"/>
              </a:xfrm>
              <a:custGeom>
                <a:avLst/>
                <a:gdLst>
                  <a:gd name="T0" fmla="*/ 70 w 140"/>
                  <a:gd name="T1" fmla="*/ 0 h 348"/>
                  <a:gd name="T2" fmla="*/ 0 w 140"/>
                  <a:gd name="T3" fmla="*/ 69 h 348"/>
                  <a:gd name="T4" fmla="*/ 0 w 140"/>
                  <a:gd name="T5" fmla="*/ 279 h 348"/>
                  <a:gd name="T6" fmla="*/ 70 w 140"/>
                  <a:gd name="T7" fmla="*/ 348 h 348"/>
                  <a:gd name="T8" fmla="*/ 140 w 140"/>
                  <a:gd name="T9" fmla="*/ 279 h 348"/>
                  <a:gd name="T10" fmla="*/ 140 w 140"/>
                  <a:gd name="T11" fmla="*/ 69 h 348"/>
                  <a:gd name="T12" fmla="*/ 70 w 140"/>
                  <a:gd name="T13" fmla="*/ 0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0" h="348">
                    <a:moveTo>
                      <a:pt x="70" y="0"/>
                    </a:moveTo>
                    <a:cubicBezTo>
                      <a:pt x="31" y="0"/>
                      <a:pt x="0" y="31"/>
                      <a:pt x="0" y="69"/>
                    </a:cubicBezTo>
                    <a:cubicBezTo>
                      <a:pt x="0" y="279"/>
                      <a:pt x="0" y="279"/>
                      <a:pt x="0" y="279"/>
                    </a:cubicBezTo>
                    <a:cubicBezTo>
                      <a:pt x="0" y="317"/>
                      <a:pt x="31" y="348"/>
                      <a:pt x="70" y="348"/>
                    </a:cubicBezTo>
                    <a:cubicBezTo>
                      <a:pt x="109" y="348"/>
                      <a:pt x="140" y="317"/>
                      <a:pt x="140" y="279"/>
                    </a:cubicBezTo>
                    <a:cubicBezTo>
                      <a:pt x="140" y="69"/>
                      <a:pt x="140" y="69"/>
                      <a:pt x="140" y="69"/>
                    </a:cubicBezTo>
                    <a:cubicBezTo>
                      <a:pt x="140" y="31"/>
                      <a:pt x="109" y="0"/>
                      <a:pt x="7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95" name="Freeform 83">
                <a:extLst>
                  <a:ext uri="{FF2B5EF4-FFF2-40B4-BE49-F238E27FC236}">
                    <a16:creationId xmlns:a16="http://schemas.microsoft.com/office/drawing/2014/main" id="{D463B309-39C0-878F-041B-FE8B23D0C2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189038" y="1608138"/>
                <a:ext cx="473075" cy="474663"/>
              </a:xfrm>
              <a:custGeom>
                <a:avLst/>
                <a:gdLst>
                  <a:gd name="T0" fmla="*/ 265 w 292"/>
                  <a:gd name="T1" fmla="*/ 28 h 293"/>
                  <a:gd name="T2" fmla="*/ 166 w 292"/>
                  <a:gd name="T3" fmla="*/ 28 h 293"/>
                  <a:gd name="T4" fmla="*/ 27 w 292"/>
                  <a:gd name="T5" fmla="*/ 167 h 293"/>
                  <a:gd name="T6" fmla="*/ 27 w 292"/>
                  <a:gd name="T7" fmla="*/ 266 h 293"/>
                  <a:gd name="T8" fmla="*/ 126 w 292"/>
                  <a:gd name="T9" fmla="*/ 266 h 293"/>
                  <a:gd name="T10" fmla="*/ 265 w 292"/>
                  <a:gd name="T11" fmla="*/ 126 h 293"/>
                  <a:gd name="T12" fmla="*/ 265 w 292"/>
                  <a:gd name="T13" fmla="*/ 28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2" h="293">
                    <a:moveTo>
                      <a:pt x="265" y="28"/>
                    </a:moveTo>
                    <a:cubicBezTo>
                      <a:pt x="238" y="0"/>
                      <a:pt x="194" y="0"/>
                      <a:pt x="166" y="28"/>
                    </a:cubicBezTo>
                    <a:cubicBezTo>
                      <a:pt x="27" y="167"/>
                      <a:pt x="27" y="167"/>
                      <a:pt x="27" y="167"/>
                    </a:cubicBezTo>
                    <a:cubicBezTo>
                      <a:pt x="0" y="194"/>
                      <a:pt x="0" y="238"/>
                      <a:pt x="27" y="266"/>
                    </a:cubicBezTo>
                    <a:cubicBezTo>
                      <a:pt x="54" y="293"/>
                      <a:pt x="98" y="293"/>
                      <a:pt x="126" y="266"/>
                    </a:cubicBezTo>
                    <a:cubicBezTo>
                      <a:pt x="265" y="126"/>
                      <a:pt x="265" y="126"/>
                      <a:pt x="265" y="126"/>
                    </a:cubicBezTo>
                    <a:cubicBezTo>
                      <a:pt x="292" y="99"/>
                      <a:pt x="292" y="55"/>
                      <a:pt x="265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96" name="Freeform 84">
                <a:extLst>
                  <a:ext uri="{FF2B5EF4-FFF2-40B4-BE49-F238E27FC236}">
                    <a16:creationId xmlns:a16="http://schemas.microsoft.com/office/drawing/2014/main" id="{7B595C35-9E84-B883-B047-FB7A0041F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776538" y="1608138"/>
                <a:ext cx="474663" cy="474663"/>
              </a:xfrm>
              <a:custGeom>
                <a:avLst/>
                <a:gdLst>
                  <a:gd name="T0" fmla="*/ 266 w 293"/>
                  <a:gd name="T1" fmla="*/ 167 h 293"/>
                  <a:gd name="T2" fmla="*/ 126 w 293"/>
                  <a:gd name="T3" fmla="*/ 28 h 293"/>
                  <a:gd name="T4" fmla="*/ 28 w 293"/>
                  <a:gd name="T5" fmla="*/ 28 h 293"/>
                  <a:gd name="T6" fmla="*/ 28 w 293"/>
                  <a:gd name="T7" fmla="*/ 126 h 293"/>
                  <a:gd name="T8" fmla="*/ 167 w 293"/>
                  <a:gd name="T9" fmla="*/ 266 h 293"/>
                  <a:gd name="T10" fmla="*/ 266 w 293"/>
                  <a:gd name="T11" fmla="*/ 266 h 293"/>
                  <a:gd name="T12" fmla="*/ 266 w 293"/>
                  <a:gd name="T13" fmla="*/ 167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3" h="293">
                    <a:moveTo>
                      <a:pt x="266" y="167"/>
                    </a:moveTo>
                    <a:cubicBezTo>
                      <a:pt x="126" y="28"/>
                      <a:pt x="126" y="28"/>
                      <a:pt x="126" y="28"/>
                    </a:cubicBezTo>
                    <a:cubicBezTo>
                      <a:pt x="99" y="0"/>
                      <a:pt x="55" y="0"/>
                      <a:pt x="28" y="28"/>
                    </a:cubicBezTo>
                    <a:cubicBezTo>
                      <a:pt x="0" y="55"/>
                      <a:pt x="0" y="99"/>
                      <a:pt x="28" y="126"/>
                    </a:cubicBezTo>
                    <a:cubicBezTo>
                      <a:pt x="167" y="266"/>
                      <a:pt x="167" y="266"/>
                      <a:pt x="167" y="266"/>
                    </a:cubicBezTo>
                    <a:cubicBezTo>
                      <a:pt x="194" y="293"/>
                      <a:pt x="239" y="293"/>
                      <a:pt x="266" y="266"/>
                    </a:cubicBezTo>
                    <a:cubicBezTo>
                      <a:pt x="293" y="238"/>
                      <a:pt x="293" y="194"/>
                      <a:pt x="266" y="16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</p:grp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97F8AE4D-5102-7E12-2343-61A170253EA9}"/>
              </a:ext>
            </a:extLst>
          </p:cNvPr>
          <p:cNvSpPr txBox="1"/>
          <p:nvPr/>
        </p:nvSpPr>
        <p:spPr>
          <a:xfrm>
            <a:off x="6315874" y="5848383"/>
            <a:ext cx="1631382" cy="193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</a:rPr>
              <a:t>Thibakotsi</a:t>
            </a:r>
            <a:r>
              <a:rPr kumimoji="0" lang="en-IN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</a:rPr>
              <a:t> routines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6D737941-249A-9075-A0CC-3D0EC98F515D}"/>
              </a:ext>
            </a:extLst>
          </p:cNvPr>
          <p:cNvSpPr txBox="1"/>
          <p:nvPr/>
        </p:nvSpPr>
        <p:spPr>
          <a:xfrm>
            <a:off x="3186232" y="1956669"/>
            <a:ext cx="2034465" cy="193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400" kern="0" dirty="0">
                <a:solidFill>
                  <a:srgbClr val="000000">
                    <a:lumMod val="65000"/>
                    <a:lumOff val="35000"/>
                  </a:srgbClr>
                </a:solidFill>
              </a:rPr>
              <a:t>Face time optimization</a:t>
            </a:r>
            <a:endParaRPr kumimoji="0" lang="en-IN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C87EF6F8-87A2-5867-C642-AD53490495F3}"/>
              </a:ext>
            </a:extLst>
          </p:cNvPr>
          <p:cNvSpPr txBox="1"/>
          <p:nvPr/>
        </p:nvSpPr>
        <p:spPr>
          <a:xfrm>
            <a:off x="2771206" y="2941184"/>
            <a:ext cx="2034465" cy="193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400" kern="0" dirty="0">
                <a:solidFill>
                  <a:srgbClr val="000000">
                    <a:lumMod val="65000"/>
                    <a:lumOff val="35000"/>
                  </a:srgbClr>
                </a:solidFill>
              </a:rPr>
              <a:t>Infrastructure</a:t>
            </a:r>
            <a:endParaRPr kumimoji="0" lang="en-IN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9DAB965-6DF7-5530-73FB-3BA1609F9059}"/>
              </a:ext>
            </a:extLst>
          </p:cNvPr>
          <p:cNvSpPr txBox="1"/>
          <p:nvPr/>
        </p:nvSpPr>
        <p:spPr>
          <a:xfrm>
            <a:off x="2908550" y="4819164"/>
            <a:ext cx="2034465" cy="1938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</a:rPr>
              <a:t>Equipment</a:t>
            </a:r>
          </a:p>
        </p:txBody>
      </p:sp>
      <p:sp>
        <p:nvSpPr>
          <p:cNvPr id="101" name="Oval 21">
            <a:extLst>
              <a:ext uri="{FF2B5EF4-FFF2-40B4-BE49-F238E27FC236}">
                <a16:creationId xmlns:a16="http://schemas.microsoft.com/office/drawing/2014/main" id="{D8D2C8F0-216A-36A8-F0D2-8C506942E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2188" y="3433903"/>
            <a:ext cx="1088642" cy="1090298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>
            <a:noFill/>
            <a:round/>
            <a:headEnd/>
            <a:tailEnd/>
          </a:ln>
          <a:effectLst>
            <a:outerShdw blurRad="571500" dist="444500" dir="5400000" algn="t" rotWithShape="0">
              <a:prstClr val="black">
                <a:alpha val="1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264484D-005F-F25F-D9DB-58CC49A2929F}"/>
              </a:ext>
            </a:extLst>
          </p:cNvPr>
          <p:cNvGrpSpPr/>
          <p:nvPr/>
        </p:nvGrpSpPr>
        <p:grpSpPr>
          <a:xfrm>
            <a:off x="2535233" y="3688928"/>
            <a:ext cx="551050" cy="551048"/>
            <a:chOff x="-696913" y="2566988"/>
            <a:chExt cx="1276351" cy="1276351"/>
          </a:xfrm>
          <a:solidFill>
            <a:schemeClr val="bg1"/>
          </a:solidFill>
        </p:grpSpPr>
        <p:sp>
          <p:nvSpPr>
            <p:cNvPr id="103" name="Freeform 15">
              <a:extLst>
                <a:ext uri="{FF2B5EF4-FFF2-40B4-BE49-F238E27FC236}">
                  <a16:creationId xmlns:a16="http://schemas.microsoft.com/office/drawing/2014/main" id="{26AB0CD7-10BB-BD12-B4A0-7D965CE3E8BD}"/>
                </a:ext>
              </a:extLst>
            </p:cNvPr>
            <p:cNvSpPr>
              <a:spLocks/>
            </p:cNvSpPr>
            <p:nvPr/>
          </p:nvSpPr>
          <p:spPr bwMode="auto">
            <a:xfrm>
              <a:off x="-171450" y="3336926"/>
              <a:ext cx="225425" cy="506413"/>
            </a:xfrm>
            <a:custGeom>
              <a:avLst/>
              <a:gdLst>
                <a:gd name="T0" fmla="*/ 181 w 362"/>
                <a:gd name="T1" fmla="*/ 0 h 813"/>
                <a:gd name="T2" fmla="*/ 0 w 362"/>
                <a:gd name="T3" fmla="*/ 181 h 813"/>
                <a:gd name="T4" fmla="*/ 0 w 362"/>
                <a:gd name="T5" fmla="*/ 268 h 813"/>
                <a:gd name="T6" fmla="*/ 121 w 362"/>
                <a:gd name="T7" fmla="*/ 297 h 813"/>
                <a:gd name="T8" fmla="*/ 121 w 362"/>
                <a:gd name="T9" fmla="*/ 462 h 813"/>
                <a:gd name="T10" fmla="*/ 0 w 362"/>
                <a:gd name="T11" fmla="*/ 632 h 813"/>
                <a:gd name="T12" fmla="*/ 181 w 362"/>
                <a:gd name="T13" fmla="*/ 813 h 813"/>
                <a:gd name="T14" fmla="*/ 362 w 362"/>
                <a:gd name="T15" fmla="*/ 632 h 813"/>
                <a:gd name="T16" fmla="*/ 241 w 362"/>
                <a:gd name="T17" fmla="*/ 462 h 813"/>
                <a:gd name="T18" fmla="*/ 241 w 362"/>
                <a:gd name="T19" fmla="*/ 297 h 813"/>
                <a:gd name="T20" fmla="*/ 362 w 362"/>
                <a:gd name="T21" fmla="*/ 268 h 813"/>
                <a:gd name="T22" fmla="*/ 362 w 362"/>
                <a:gd name="T23" fmla="*/ 181 h 813"/>
                <a:gd name="T24" fmla="*/ 181 w 362"/>
                <a:gd name="T25" fmla="*/ 0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2" h="813">
                  <a:moveTo>
                    <a:pt x="181" y="0"/>
                  </a:moveTo>
                  <a:cubicBezTo>
                    <a:pt x="81" y="0"/>
                    <a:pt x="0" y="81"/>
                    <a:pt x="0" y="181"/>
                  </a:cubicBezTo>
                  <a:cubicBezTo>
                    <a:pt x="0" y="268"/>
                    <a:pt x="0" y="268"/>
                    <a:pt x="0" y="268"/>
                  </a:cubicBezTo>
                  <a:cubicBezTo>
                    <a:pt x="39" y="282"/>
                    <a:pt x="79" y="293"/>
                    <a:pt x="121" y="297"/>
                  </a:cubicBezTo>
                  <a:cubicBezTo>
                    <a:pt x="121" y="462"/>
                    <a:pt x="121" y="462"/>
                    <a:pt x="121" y="462"/>
                  </a:cubicBezTo>
                  <a:cubicBezTo>
                    <a:pt x="51" y="487"/>
                    <a:pt x="0" y="554"/>
                    <a:pt x="0" y="632"/>
                  </a:cubicBezTo>
                  <a:cubicBezTo>
                    <a:pt x="0" y="732"/>
                    <a:pt x="81" y="813"/>
                    <a:pt x="181" y="813"/>
                  </a:cubicBezTo>
                  <a:cubicBezTo>
                    <a:pt x="281" y="813"/>
                    <a:pt x="362" y="732"/>
                    <a:pt x="362" y="632"/>
                  </a:cubicBezTo>
                  <a:cubicBezTo>
                    <a:pt x="362" y="554"/>
                    <a:pt x="311" y="487"/>
                    <a:pt x="241" y="462"/>
                  </a:cubicBezTo>
                  <a:cubicBezTo>
                    <a:pt x="241" y="297"/>
                    <a:pt x="241" y="297"/>
                    <a:pt x="241" y="297"/>
                  </a:cubicBezTo>
                  <a:cubicBezTo>
                    <a:pt x="283" y="293"/>
                    <a:pt x="324" y="282"/>
                    <a:pt x="362" y="268"/>
                  </a:cubicBezTo>
                  <a:cubicBezTo>
                    <a:pt x="362" y="181"/>
                    <a:pt x="362" y="181"/>
                    <a:pt x="362" y="181"/>
                  </a:cubicBezTo>
                  <a:cubicBezTo>
                    <a:pt x="362" y="81"/>
                    <a:pt x="281" y="0"/>
                    <a:pt x="18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04" name="Oval 16">
              <a:extLst>
                <a:ext uri="{FF2B5EF4-FFF2-40B4-BE49-F238E27FC236}">
                  <a16:creationId xmlns:a16="http://schemas.microsoft.com/office/drawing/2014/main" id="{53F05FCC-1D6F-14B6-047A-638C64905A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14300" y="3149601"/>
              <a:ext cx="112713" cy="1111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05" name="Freeform 17">
              <a:extLst>
                <a:ext uri="{FF2B5EF4-FFF2-40B4-BE49-F238E27FC236}">
                  <a16:creationId xmlns:a16="http://schemas.microsoft.com/office/drawing/2014/main" id="{6C60A3B0-EE2D-BCC7-B58D-E08742F92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-696913" y="2566988"/>
              <a:ext cx="1276351" cy="1254125"/>
            </a:xfrm>
            <a:custGeom>
              <a:avLst/>
              <a:gdLst>
                <a:gd name="T0" fmla="*/ 1532 w 2048"/>
                <a:gd name="T1" fmla="*/ 1084 h 2014"/>
                <a:gd name="T2" fmla="*/ 1697 w 2048"/>
                <a:gd name="T3" fmla="*/ 1084 h 2014"/>
                <a:gd name="T4" fmla="*/ 1867 w 2048"/>
                <a:gd name="T5" fmla="*/ 1205 h 2014"/>
                <a:gd name="T6" fmla="*/ 2048 w 2048"/>
                <a:gd name="T7" fmla="*/ 1024 h 2014"/>
                <a:gd name="T8" fmla="*/ 1867 w 2048"/>
                <a:gd name="T9" fmla="*/ 843 h 2014"/>
                <a:gd name="T10" fmla="*/ 1697 w 2048"/>
                <a:gd name="T11" fmla="*/ 964 h 2014"/>
                <a:gd name="T12" fmla="*/ 1532 w 2048"/>
                <a:gd name="T13" fmla="*/ 964 h 2014"/>
                <a:gd name="T14" fmla="*/ 1426 w 2048"/>
                <a:gd name="T15" fmla="*/ 707 h 2014"/>
                <a:gd name="T16" fmla="*/ 1581 w 2048"/>
                <a:gd name="T17" fmla="*/ 552 h 2014"/>
                <a:gd name="T18" fmla="*/ 1910 w 2048"/>
                <a:gd name="T19" fmla="*/ 514 h 2014"/>
                <a:gd name="T20" fmla="*/ 1910 w 2048"/>
                <a:gd name="T21" fmla="*/ 138 h 2014"/>
                <a:gd name="T22" fmla="*/ 1534 w 2048"/>
                <a:gd name="T23" fmla="*/ 138 h 2014"/>
                <a:gd name="T24" fmla="*/ 1496 w 2048"/>
                <a:gd name="T25" fmla="*/ 467 h 2014"/>
                <a:gd name="T26" fmla="*/ 1341 w 2048"/>
                <a:gd name="T27" fmla="*/ 622 h 2014"/>
                <a:gd name="T28" fmla="*/ 1084 w 2048"/>
                <a:gd name="T29" fmla="*/ 516 h 2014"/>
                <a:gd name="T30" fmla="*/ 1084 w 2048"/>
                <a:gd name="T31" fmla="*/ 351 h 2014"/>
                <a:gd name="T32" fmla="*/ 1205 w 2048"/>
                <a:gd name="T33" fmla="*/ 181 h 2014"/>
                <a:gd name="T34" fmla="*/ 1024 w 2048"/>
                <a:gd name="T35" fmla="*/ 0 h 2014"/>
                <a:gd name="T36" fmla="*/ 843 w 2048"/>
                <a:gd name="T37" fmla="*/ 181 h 2014"/>
                <a:gd name="T38" fmla="*/ 964 w 2048"/>
                <a:gd name="T39" fmla="*/ 351 h 2014"/>
                <a:gd name="T40" fmla="*/ 964 w 2048"/>
                <a:gd name="T41" fmla="*/ 516 h 2014"/>
                <a:gd name="T42" fmla="*/ 707 w 2048"/>
                <a:gd name="T43" fmla="*/ 622 h 2014"/>
                <a:gd name="T44" fmla="*/ 552 w 2048"/>
                <a:gd name="T45" fmla="*/ 467 h 2014"/>
                <a:gd name="T46" fmla="*/ 514 w 2048"/>
                <a:gd name="T47" fmla="*/ 138 h 2014"/>
                <a:gd name="T48" fmla="*/ 138 w 2048"/>
                <a:gd name="T49" fmla="*/ 138 h 2014"/>
                <a:gd name="T50" fmla="*/ 138 w 2048"/>
                <a:gd name="T51" fmla="*/ 514 h 2014"/>
                <a:gd name="T52" fmla="*/ 467 w 2048"/>
                <a:gd name="T53" fmla="*/ 552 h 2014"/>
                <a:gd name="T54" fmla="*/ 622 w 2048"/>
                <a:gd name="T55" fmla="*/ 707 h 2014"/>
                <a:gd name="T56" fmla="*/ 516 w 2048"/>
                <a:gd name="T57" fmla="*/ 964 h 2014"/>
                <a:gd name="T58" fmla="*/ 351 w 2048"/>
                <a:gd name="T59" fmla="*/ 964 h 2014"/>
                <a:gd name="T60" fmla="*/ 181 w 2048"/>
                <a:gd name="T61" fmla="*/ 843 h 2014"/>
                <a:gd name="T62" fmla="*/ 0 w 2048"/>
                <a:gd name="T63" fmla="*/ 1024 h 2014"/>
                <a:gd name="T64" fmla="*/ 181 w 2048"/>
                <a:gd name="T65" fmla="*/ 1205 h 2014"/>
                <a:gd name="T66" fmla="*/ 351 w 2048"/>
                <a:gd name="T67" fmla="*/ 1084 h 2014"/>
                <a:gd name="T68" fmla="*/ 516 w 2048"/>
                <a:gd name="T69" fmla="*/ 1084 h 2014"/>
                <a:gd name="T70" fmla="*/ 622 w 2048"/>
                <a:gd name="T71" fmla="*/ 1341 h 2014"/>
                <a:gd name="T72" fmla="*/ 467 w 2048"/>
                <a:gd name="T73" fmla="*/ 1496 h 2014"/>
                <a:gd name="T74" fmla="*/ 138 w 2048"/>
                <a:gd name="T75" fmla="*/ 1534 h 2014"/>
                <a:gd name="T76" fmla="*/ 138 w 2048"/>
                <a:gd name="T77" fmla="*/ 1910 h 2014"/>
                <a:gd name="T78" fmla="*/ 514 w 2048"/>
                <a:gd name="T79" fmla="*/ 1910 h 2014"/>
                <a:gd name="T80" fmla="*/ 552 w 2048"/>
                <a:gd name="T81" fmla="*/ 1581 h 2014"/>
                <a:gd name="T82" fmla="*/ 723 w 2048"/>
                <a:gd name="T83" fmla="*/ 1410 h 2014"/>
                <a:gd name="T84" fmla="*/ 864 w 2048"/>
                <a:gd name="T85" fmla="*/ 1161 h 2014"/>
                <a:gd name="T86" fmla="*/ 813 w 2048"/>
                <a:gd name="T87" fmla="*/ 1024 h 2014"/>
                <a:gd name="T88" fmla="*/ 1024 w 2048"/>
                <a:gd name="T89" fmla="*/ 813 h 2014"/>
                <a:gd name="T90" fmla="*/ 1235 w 2048"/>
                <a:gd name="T91" fmla="*/ 1024 h 2014"/>
                <a:gd name="T92" fmla="*/ 1184 w 2048"/>
                <a:gd name="T93" fmla="*/ 1161 h 2014"/>
                <a:gd name="T94" fmla="*/ 1325 w 2048"/>
                <a:gd name="T95" fmla="*/ 1410 h 2014"/>
                <a:gd name="T96" fmla="*/ 1496 w 2048"/>
                <a:gd name="T97" fmla="*/ 1581 h 2014"/>
                <a:gd name="T98" fmla="*/ 1534 w 2048"/>
                <a:gd name="T99" fmla="*/ 1910 h 2014"/>
                <a:gd name="T100" fmla="*/ 1910 w 2048"/>
                <a:gd name="T101" fmla="*/ 1910 h 2014"/>
                <a:gd name="T102" fmla="*/ 1910 w 2048"/>
                <a:gd name="T103" fmla="*/ 1534 h 2014"/>
                <a:gd name="T104" fmla="*/ 1581 w 2048"/>
                <a:gd name="T105" fmla="*/ 1496 h 2014"/>
                <a:gd name="T106" fmla="*/ 1426 w 2048"/>
                <a:gd name="T107" fmla="*/ 1341 h 2014"/>
                <a:gd name="T108" fmla="*/ 1532 w 2048"/>
                <a:gd name="T109" fmla="*/ 1084 h 20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48" h="2014">
                  <a:moveTo>
                    <a:pt x="1532" y="1084"/>
                  </a:moveTo>
                  <a:cubicBezTo>
                    <a:pt x="1697" y="1084"/>
                    <a:pt x="1697" y="1084"/>
                    <a:pt x="1697" y="1084"/>
                  </a:cubicBezTo>
                  <a:cubicBezTo>
                    <a:pt x="1722" y="1154"/>
                    <a:pt x="1789" y="1205"/>
                    <a:pt x="1867" y="1205"/>
                  </a:cubicBezTo>
                  <a:cubicBezTo>
                    <a:pt x="1967" y="1205"/>
                    <a:pt x="2048" y="1124"/>
                    <a:pt x="2048" y="1024"/>
                  </a:cubicBezTo>
                  <a:cubicBezTo>
                    <a:pt x="2048" y="924"/>
                    <a:pt x="1967" y="843"/>
                    <a:pt x="1867" y="843"/>
                  </a:cubicBezTo>
                  <a:cubicBezTo>
                    <a:pt x="1789" y="843"/>
                    <a:pt x="1722" y="894"/>
                    <a:pt x="1697" y="964"/>
                  </a:cubicBezTo>
                  <a:cubicBezTo>
                    <a:pt x="1532" y="964"/>
                    <a:pt x="1532" y="964"/>
                    <a:pt x="1532" y="964"/>
                  </a:cubicBezTo>
                  <a:cubicBezTo>
                    <a:pt x="1521" y="868"/>
                    <a:pt x="1483" y="780"/>
                    <a:pt x="1426" y="707"/>
                  </a:cubicBezTo>
                  <a:cubicBezTo>
                    <a:pt x="1581" y="552"/>
                    <a:pt x="1581" y="552"/>
                    <a:pt x="1581" y="552"/>
                  </a:cubicBezTo>
                  <a:cubicBezTo>
                    <a:pt x="1685" y="616"/>
                    <a:pt x="1822" y="602"/>
                    <a:pt x="1910" y="514"/>
                  </a:cubicBezTo>
                  <a:cubicBezTo>
                    <a:pt x="2014" y="410"/>
                    <a:pt x="2014" y="242"/>
                    <a:pt x="1910" y="138"/>
                  </a:cubicBezTo>
                  <a:cubicBezTo>
                    <a:pt x="1806" y="34"/>
                    <a:pt x="1638" y="34"/>
                    <a:pt x="1534" y="138"/>
                  </a:cubicBezTo>
                  <a:cubicBezTo>
                    <a:pt x="1445" y="227"/>
                    <a:pt x="1432" y="364"/>
                    <a:pt x="1496" y="467"/>
                  </a:cubicBezTo>
                  <a:cubicBezTo>
                    <a:pt x="1341" y="622"/>
                    <a:pt x="1341" y="622"/>
                    <a:pt x="1341" y="622"/>
                  </a:cubicBezTo>
                  <a:cubicBezTo>
                    <a:pt x="1268" y="565"/>
                    <a:pt x="1180" y="527"/>
                    <a:pt x="1084" y="516"/>
                  </a:cubicBezTo>
                  <a:cubicBezTo>
                    <a:pt x="1084" y="351"/>
                    <a:pt x="1084" y="351"/>
                    <a:pt x="1084" y="351"/>
                  </a:cubicBezTo>
                  <a:cubicBezTo>
                    <a:pt x="1154" y="326"/>
                    <a:pt x="1205" y="259"/>
                    <a:pt x="1205" y="181"/>
                  </a:cubicBezTo>
                  <a:cubicBezTo>
                    <a:pt x="1205" y="81"/>
                    <a:pt x="1124" y="0"/>
                    <a:pt x="1024" y="0"/>
                  </a:cubicBezTo>
                  <a:cubicBezTo>
                    <a:pt x="924" y="0"/>
                    <a:pt x="843" y="81"/>
                    <a:pt x="843" y="181"/>
                  </a:cubicBezTo>
                  <a:cubicBezTo>
                    <a:pt x="843" y="259"/>
                    <a:pt x="894" y="326"/>
                    <a:pt x="964" y="351"/>
                  </a:cubicBezTo>
                  <a:cubicBezTo>
                    <a:pt x="964" y="516"/>
                    <a:pt x="964" y="516"/>
                    <a:pt x="964" y="516"/>
                  </a:cubicBezTo>
                  <a:cubicBezTo>
                    <a:pt x="868" y="527"/>
                    <a:pt x="780" y="565"/>
                    <a:pt x="707" y="622"/>
                  </a:cubicBezTo>
                  <a:cubicBezTo>
                    <a:pt x="552" y="467"/>
                    <a:pt x="552" y="467"/>
                    <a:pt x="552" y="467"/>
                  </a:cubicBezTo>
                  <a:cubicBezTo>
                    <a:pt x="616" y="364"/>
                    <a:pt x="603" y="227"/>
                    <a:pt x="514" y="138"/>
                  </a:cubicBezTo>
                  <a:cubicBezTo>
                    <a:pt x="410" y="34"/>
                    <a:pt x="242" y="34"/>
                    <a:pt x="138" y="138"/>
                  </a:cubicBezTo>
                  <a:cubicBezTo>
                    <a:pt x="34" y="242"/>
                    <a:pt x="34" y="410"/>
                    <a:pt x="138" y="514"/>
                  </a:cubicBezTo>
                  <a:cubicBezTo>
                    <a:pt x="226" y="602"/>
                    <a:pt x="363" y="616"/>
                    <a:pt x="467" y="552"/>
                  </a:cubicBezTo>
                  <a:cubicBezTo>
                    <a:pt x="622" y="707"/>
                    <a:pt x="622" y="707"/>
                    <a:pt x="622" y="707"/>
                  </a:cubicBezTo>
                  <a:cubicBezTo>
                    <a:pt x="565" y="780"/>
                    <a:pt x="527" y="868"/>
                    <a:pt x="516" y="964"/>
                  </a:cubicBezTo>
                  <a:cubicBezTo>
                    <a:pt x="351" y="964"/>
                    <a:pt x="351" y="964"/>
                    <a:pt x="351" y="964"/>
                  </a:cubicBezTo>
                  <a:cubicBezTo>
                    <a:pt x="326" y="894"/>
                    <a:pt x="259" y="843"/>
                    <a:pt x="181" y="843"/>
                  </a:cubicBezTo>
                  <a:cubicBezTo>
                    <a:pt x="81" y="843"/>
                    <a:pt x="0" y="924"/>
                    <a:pt x="0" y="1024"/>
                  </a:cubicBezTo>
                  <a:cubicBezTo>
                    <a:pt x="0" y="1124"/>
                    <a:pt x="81" y="1205"/>
                    <a:pt x="181" y="1205"/>
                  </a:cubicBezTo>
                  <a:cubicBezTo>
                    <a:pt x="259" y="1205"/>
                    <a:pt x="326" y="1154"/>
                    <a:pt x="351" y="1084"/>
                  </a:cubicBezTo>
                  <a:cubicBezTo>
                    <a:pt x="516" y="1084"/>
                    <a:pt x="516" y="1084"/>
                    <a:pt x="516" y="1084"/>
                  </a:cubicBezTo>
                  <a:cubicBezTo>
                    <a:pt x="527" y="1180"/>
                    <a:pt x="565" y="1268"/>
                    <a:pt x="622" y="1341"/>
                  </a:cubicBezTo>
                  <a:cubicBezTo>
                    <a:pt x="467" y="1496"/>
                    <a:pt x="467" y="1496"/>
                    <a:pt x="467" y="1496"/>
                  </a:cubicBezTo>
                  <a:cubicBezTo>
                    <a:pt x="364" y="1432"/>
                    <a:pt x="227" y="1445"/>
                    <a:pt x="138" y="1534"/>
                  </a:cubicBezTo>
                  <a:cubicBezTo>
                    <a:pt x="34" y="1638"/>
                    <a:pt x="34" y="1806"/>
                    <a:pt x="138" y="1910"/>
                  </a:cubicBezTo>
                  <a:cubicBezTo>
                    <a:pt x="242" y="2014"/>
                    <a:pt x="410" y="2014"/>
                    <a:pt x="514" y="1910"/>
                  </a:cubicBezTo>
                  <a:cubicBezTo>
                    <a:pt x="603" y="1821"/>
                    <a:pt x="616" y="1684"/>
                    <a:pt x="552" y="1581"/>
                  </a:cubicBezTo>
                  <a:cubicBezTo>
                    <a:pt x="602" y="1531"/>
                    <a:pt x="644" y="1490"/>
                    <a:pt x="723" y="1410"/>
                  </a:cubicBezTo>
                  <a:cubicBezTo>
                    <a:pt x="725" y="1306"/>
                    <a:pt x="780" y="1213"/>
                    <a:pt x="864" y="1161"/>
                  </a:cubicBezTo>
                  <a:cubicBezTo>
                    <a:pt x="832" y="1124"/>
                    <a:pt x="813" y="1076"/>
                    <a:pt x="813" y="1024"/>
                  </a:cubicBezTo>
                  <a:cubicBezTo>
                    <a:pt x="813" y="908"/>
                    <a:pt x="908" y="813"/>
                    <a:pt x="1024" y="813"/>
                  </a:cubicBezTo>
                  <a:cubicBezTo>
                    <a:pt x="1140" y="813"/>
                    <a:pt x="1235" y="908"/>
                    <a:pt x="1235" y="1024"/>
                  </a:cubicBezTo>
                  <a:cubicBezTo>
                    <a:pt x="1235" y="1076"/>
                    <a:pt x="1216" y="1124"/>
                    <a:pt x="1184" y="1161"/>
                  </a:cubicBezTo>
                  <a:cubicBezTo>
                    <a:pt x="1268" y="1213"/>
                    <a:pt x="1323" y="1306"/>
                    <a:pt x="1325" y="1410"/>
                  </a:cubicBezTo>
                  <a:cubicBezTo>
                    <a:pt x="1382" y="1467"/>
                    <a:pt x="1419" y="1504"/>
                    <a:pt x="1496" y="1581"/>
                  </a:cubicBezTo>
                  <a:cubicBezTo>
                    <a:pt x="1432" y="1684"/>
                    <a:pt x="1445" y="1821"/>
                    <a:pt x="1534" y="1910"/>
                  </a:cubicBezTo>
                  <a:cubicBezTo>
                    <a:pt x="1638" y="2014"/>
                    <a:pt x="1806" y="2014"/>
                    <a:pt x="1910" y="1910"/>
                  </a:cubicBezTo>
                  <a:cubicBezTo>
                    <a:pt x="2014" y="1806"/>
                    <a:pt x="2014" y="1638"/>
                    <a:pt x="1910" y="1534"/>
                  </a:cubicBezTo>
                  <a:cubicBezTo>
                    <a:pt x="1821" y="1445"/>
                    <a:pt x="1684" y="1432"/>
                    <a:pt x="1581" y="1496"/>
                  </a:cubicBezTo>
                  <a:cubicBezTo>
                    <a:pt x="1426" y="1341"/>
                    <a:pt x="1426" y="1341"/>
                    <a:pt x="1426" y="1341"/>
                  </a:cubicBezTo>
                  <a:cubicBezTo>
                    <a:pt x="1483" y="1268"/>
                    <a:pt x="1521" y="1180"/>
                    <a:pt x="1532" y="10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FD5DF2BB-FA7B-F58F-5615-AB95B5E9EFB1}"/>
              </a:ext>
            </a:extLst>
          </p:cNvPr>
          <p:cNvGrpSpPr/>
          <p:nvPr/>
        </p:nvGrpSpPr>
        <p:grpSpPr>
          <a:xfrm>
            <a:off x="6437417" y="4688144"/>
            <a:ext cx="571246" cy="515260"/>
            <a:chOff x="6424636" y="4391349"/>
            <a:chExt cx="571246" cy="515260"/>
          </a:xfrm>
        </p:grpSpPr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2654E87D-A9CB-831F-378E-A813AC5FE0E5}"/>
                </a:ext>
              </a:extLst>
            </p:cNvPr>
            <p:cNvSpPr/>
            <p:nvPr/>
          </p:nvSpPr>
          <p:spPr>
            <a:xfrm>
              <a:off x="6424636" y="4391349"/>
              <a:ext cx="571246" cy="515260"/>
            </a:xfrm>
            <a:prstGeom prst="ellipse">
              <a:avLst/>
            </a:prstGeom>
            <a:solidFill>
              <a:srgbClr val="68686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DB48883B-90F4-1DE2-0005-B7EC276C6EDF}"/>
                </a:ext>
              </a:extLst>
            </p:cNvPr>
            <p:cNvGrpSpPr/>
            <p:nvPr/>
          </p:nvGrpSpPr>
          <p:grpSpPr>
            <a:xfrm>
              <a:off x="6574332" y="4477951"/>
              <a:ext cx="296658" cy="296656"/>
              <a:chOff x="-1331913" y="3155950"/>
              <a:chExt cx="1128713" cy="1128713"/>
            </a:xfrm>
            <a:solidFill>
              <a:srgbClr val="FFFFFF"/>
            </a:solidFill>
          </p:grpSpPr>
          <p:sp>
            <p:nvSpPr>
              <p:cNvPr id="109" name="Freeform 25">
                <a:extLst>
                  <a:ext uri="{FF2B5EF4-FFF2-40B4-BE49-F238E27FC236}">
                    <a16:creationId xmlns:a16="http://schemas.microsoft.com/office/drawing/2014/main" id="{D5767A51-34E6-0717-4269-E563DBD55FA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331913" y="3814763"/>
                <a:ext cx="403225" cy="469900"/>
              </a:xfrm>
              <a:custGeom>
                <a:avLst/>
                <a:gdLst>
                  <a:gd name="T0" fmla="*/ 60 w 732"/>
                  <a:gd name="T1" fmla="*/ 853 h 853"/>
                  <a:gd name="T2" fmla="*/ 672 w 732"/>
                  <a:gd name="T3" fmla="*/ 853 h 853"/>
                  <a:gd name="T4" fmla="*/ 732 w 732"/>
                  <a:gd name="T5" fmla="*/ 793 h 853"/>
                  <a:gd name="T6" fmla="*/ 732 w 732"/>
                  <a:gd name="T7" fmla="*/ 726 h 853"/>
                  <a:gd name="T8" fmla="*/ 541 w 732"/>
                  <a:gd name="T9" fmla="*/ 404 h 853"/>
                  <a:gd name="T10" fmla="*/ 606 w 732"/>
                  <a:gd name="T11" fmla="*/ 240 h 853"/>
                  <a:gd name="T12" fmla="*/ 366 w 732"/>
                  <a:gd name="T13" fmla="*/ 0 h 853"/>
                  <a:gd name="T14" fmla="*/ 126 w 732"/>
                  <a:gd name="T15" fmla="*/ 240 h 853"/>
                  <a:gd name="T16" fmla="*/ 192 w 732"/>
                  <a:gd name="T17" fmla="*/ 404 h 853"/>
                  <a:gd name="T18" fmla="*/ 0 w 732"/>
                  <a:gd name="T19" fmla="*/ 726 h 853"/>
                  <a:gd name="T20" fmla="*/ 0 w 732"/>
                  <a:gd name="T21" fmla="*/ 793 h 853"/>
                  <a:gd name="T22" fmla="*/ 60 w 732"/>
                  <a:gd name="T23" fmla="*/ 853 h 853"/>
                  <a:gd name="T24" fmla="*/ 246 w 732"/>
                  <a:gd name="T25" fmla="*/ 240 h 853"/>
                  <a:gd name="T26" fmla="*/ 366 w 732"/>
                  <a:gd name="T27" fmla="*/ 120 h 853"/>
                  <a:gd name="T28" fmla="*/ 486 w 732"/>
                  <a:gd name="T29" fmla="*/ 240 h 853"/>
                  <a:gd name="T30" fmla="*/ 366 w 732"/>
                  <a:gd name="T31" fmla="*/ 360 h 853"/>
                  <a:gd name="T32" fmla="*/ 246 w 732"/>
                  <a:gd name="T33" fmla="*/ 240 h 853"/>
                  <a:gd name="T34" fmla="*/ 366 w 732"/>
                  <a:gd name="T35" fmla="*/ 480 h 853"/>
                  <a:gd name="T36" fmla="*/ 612 w 732"/>
                  <a:gd name="T37" fmla="*/ 733 h 853"/>
                  <a:gd name="T38" fmla="*/ 120 w 732"/>
                  <a:gd name="T39" fmla="*/ 733 h 853"/>
                  <a:gd name="T40" fmla="*/ 366 w 732"/>
                  <a:gd name="T41" fmla="*/ 480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32" h="853">
                    <a:moveTo>
                      <a:pt x="60" y="853"/>
                    </a:moveTo>
                    <a:cubicBezTo>
                      <a:pt x="672" y="853"/>
                      <a:pt x="672" y="853"/>
                      <a:pt x="672" y="853"/>
                    </a:cubicBezTo>
                    <a:cubicBezTo>
                      <a:pt x="705" y="853"/>
                      <a:pt x="732" y="826"/>
                      <a:pt x="732" y="793"/>
                    </a:cubicBezTo>
                    <a:cubicBezTo>
                      <a:pt x="732" y="726"/>
                      <a:pt x="732" y="726"/>
                      <a:pt x="732" y="726"/>
                    </a:cubicBezTo>
                    <a:cubicBezTo>
                      <a:pt x="732" y="587"/>
                      <a:pt x="655" y="467"/>
                      <a:pt x="541" y="404"/>
                    </a:cubicBezTo>
                    <a:cubicBezTo>
                      <a:pt x="581" y="361"/>
                      <a:pt x="606" y="304"/>
                      <a:pt x="606" y="240"/>
                    </a:cubicBezTo>
                    <a:cubicBezTo>
                      <a:pt x="606" y="108"/>
                      <a:pt x="498" y="0"/>
                      <a:pt x="366" y="0"/>
                    </a:cubicBezTo>
                    <a:cubicBezTo>
                      <a:pt x="234" y="0"/>
                      <a:pt x="126" y="108"/>
                      <a:pt x="126" y="240"/>
                    </a:cubicBezTo>
                    <a:cubicBezTo>
                      <a:pt x="126" y="304"/>
                      <a:pt x="151" y="361"/>
                      <a:pt x="192" y="404"/>
                    </a:cubicBezTo>
                    <a:cubicBezTo>
                      <a:pt x="78" y="467"/>
                      <a:pt x="0" y="587"/>
                      <a:pt x="0" y="726"/>
                    </a:cubicBezTo>
                    <a:cubicBezTo>
                      <a:pt x="0" y="793"/>
                      <a:pt x="0" y="793"/>
                      <a:pt x="0" y="793"/>
                    </a:cubicBezTo>
                    <a:cubicBezTo>
                      <a:pt x="0" y="826"/>
                      <a:pt x="27" y="853"/>
                      <a:pt x="60" y="853"/>
                    </a:cubicBezTo>
                    <a:close/>
                    <a:moveTo>
                      <a:pt x="246" y="240"/>
                    </a:moveTo>
                    <a:cubicBezTo>
                      <a:pt x="246" y="174"/>
                      <a:pt x="300" y="120"/>
                      <a:pt x="366" y="120"/>
                    </a:cubicBezTo>
                    <a:cubicBezTo>
                      <a:pt x="432" y="120"/>
                      <a:pt x="486" y="174"/>
                      <a:pt x="486" y="240"/>
                    </a:cubicBezTo>
                    <a:cubicBezTo>
                      <a:pt x="486" y="306"/>
                      <a:pt x="432" y="360"/>
                      <a:pt x="366" y="360"/>
                    </a:cubicBezTo>
                    <a:cubicBezTo>
                      <a:pt x="300" y="360"/>
                      <a:pt x="246" y="306"/>
                      <a:pt x="246" y="240"/>
                    </a:cubicBezTo>
                    <a:close/>
                    <a:moveTo>
                      <a:pt x="366" y="480"/>
                    </a:moveTo>
                    <a:cubicBezTo>
                      <a:pt x="495" y="480"/>
                      <a:pt x="612" y="581"/>
                      <a:pt x="612" y="733"/>
                    </a:cubicBezTo>
                    <a:cubicBezTo>
                      <a:pt x="120" y="733"/>
                      <a:pt x="120" y="733"/>
                      <a:pt x="120" y="733"/>
                    </a:cubicBezTo>
                    <a:cubicBezTo>
                      <a:pt x="120" y="582"/>
                      <a:pt x="237" y="480"/>
                      <a:pt x="366" y="4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" name="Freeform 26">
                <a:extLst>
                  <a:ext uri="{FF2B5EF4-FFF2-40B4-BE49-F238E27FC236}">
                    <a16:creationId xmlns:a16="http://schemas.microsoft.com/office/drawing/2014/main" id="{2A05E1A1-C0BB-41AB-30A1-4F23F3669C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606425" y="3814763"/>
                <a:ext cx="403225" cy="469900"/>
              </a:xfrm>
              <a:custGeom>
                <a:avLst/>
                <a:gdLst>
                  <a:gd name="T0" fmla="*/ 540 w 732"/>
                  <a:gd name="T1" fmla="*/ 404 h 853"/>
                  <a:gd name="T2" fmla="*/ 606 w 732"/>
                  <a:gd name="T3" fmla="*/ 240 h 853"/>
                  <a:gd name="T4" fmla="*/ 366 w 732"/>
                  <a:gd name="T5" fmla="*/ 0 h 853"/>
                  <a:gd name="T6" fmla="*/ 126 w 732"/>
                  <a:gd name="T7" fmla="*/ 240 h 853"/>
                  <a:gd name="T8" fmla="*/ 191 w 732"/>
                  <a:gd name="T9" fmla="*/ 404 h 853"/>
                  <a:gd name="T10" fmla="*/ 0 w 732"/>
                  <a:gd name="T11" fmla="*/ 726 h 853"/>
                  <a:gd name="T12" fmla="*/ 0 w 732"/>
                  <a:gd name="T13" fmla="*/ 793 h 853"/>
                  <a:gd name="T14" fmla="*/ 60 w 732"/>
                  <a:gd name="T15" fmla="*/ 853 h 853"/>
                  <a:gd name="T16" fmla="*/ 672 w 732"/>
                  <a:gd name="T17" fmla="*/ 853 h 853"/>
                  <a:gd name="T18" fmla="*/ 732 w 732"/>
                  <a:gd name="T19" fmla="*/ 793 h 853"/>
                  <a:gd name="T20" fmla="*/ 732 w 732"/>
                  <a:gd name="T21" fmla="*/ 726 h 853"/>
                  <a:gd name="T22" fmla="*/ 540 w 732"/>
                  <a:gd name="T23" fmla="*/ 404 h 853"/>
                  <a:gd name="T24" fmla="*/ 246 w 732"/>
                  <a:gd name="T25" fmla="*/ 240 h 853"/>
                  <a:gd name="T26" fmla="*/ 366 w 732"/>
                  <a:gd name="T27" fmla="*/ 120 h 853"/>
                  <a:gd name="T28" fmla="*/ 486 w 732"/>
                  <a:gd name="T29" fmla="*/ 240 h 853"/>
                  <a:gd name="T30" fmla="*/ 366 w 732"/>
                  <a:gd name="T31" fmla="*/ 360 h 853"/>
                  <a:gd name="T32" fmla="*/ 246 w 732"/>
                  <a:gd name="T33" fmla="*/ 240 h 853"/>
                  <a:gd name="T34" fmla="*/ 612 w 732"/>
                  <a:gd name="T35" fmla="*/ 733 h 853"/>
                  <a:gd name="T36" fmla="*/ 120 w 732"/>
                  <a:gd name="T37" fmla="*/ 733 h 853"/>
                  <a:gd name="T38" fmla="*/ 366 w 732"/>
                  <a:gd name="T39" fmla="*/ 480 h 853"/>
                  <a:gd name="T40" fmla="*/ 612 w 732"/>
                  <a:gd name="T41" fmla="*/ 73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32" h="853">
                    <a:moveTo>
                      <a:pt x="540" y="404"/>
                    </a:moveTo>
                    <a:cubicBezTo>
                      <a:pt x="581" y="361"/>
                      <a:pt x="606" y="304"/>
                      <a:pt x="606" y="240"/>
                    </a:cubicBezTo>
                    <a:cubicBezTo>
                      <a:pt x="606" y="108"/>
                      <a:pt x="498" y="0"/>
                      <a:pt x="366" y="0"/>
                    </a:cubicBezTo>
                    <a:cubicBezTo>
                      <a:pt x="234" y="0"/>
                      <a:pt x="126" y="108"/>
                      <a:pt x="126" y="240"/>
                    </a:cubicBezTo>
                    <a:cubicBezTo>
                      <a:pt x="126" y="304"/>
                      <a:pt x="151" y="361"/>
                      <a:pt x="191" y="404"/>
                    </a:cubicBezTo>
                    <a:cubicBezTo>
                      <a:pt x="77" y="467"/>
                      <a:pt x="0" y="587"/>
                      <a:pt x="0" y="726"/>
                    </a:cubicBezTo>
                    <a:cubicBezTo>
                      <a:pt x="0" y="793"/>
                      <a:pt x="0" y="793"/>
                      <a:pt x="0" y="793"/>
                    </a:cubicBezTo>
                    <a:cubicBezTo>
                      <a:pt x="0" y="826"/>
                      <a:pt x="27" y="853"/>
                      <a:pt x="60" y="853"/>
                    </a:cubicBezTo>
                    <a:cubicBezTo>
                      <a:pt x="672" y="853"/>
                      <a:pt x="672" y="853"/>
                      <a:pt x="672" y="853"/>
                    </a:cubicBezTo>
                    <a:cubicBezTo>
                      <a:pt x="705" y="853"/>
                      <a:pt x="732" y="826"/>
                      <a:pt x="732" y="793"/>
                    </a:cubicBezTo>
                    <a:cubicBezTo>
                      <a:pt x="732" y="726"/>
                      <a:pt x="732" y="726"/>
                      <a:pt x="732" y="726"/>
                    </a:cubicBezTo>
                    <a:cubicBezTo>
                      <a:pt x="732" y="587"/>
                      <a:pt x="654" y="467"/>
                      <a:pt x="540" y="404"/>
                    </a:cubicBezTo>
                    <a:close/>
                    <a:moveTo>
                      <a:pt x="246" y="240"/>
                    </a:moveTo>
                    <a:cubicBezTo>
                      <a:pt x="246" y="174"/>
                      <a:pt x="300" y="120"/>
                      <a:pt x="366" y="120"/>
                    </a:cubicBezTo>
                    <a:cubicBezTo>
                      <a:pt x="432" y="120"/>
                      <a:pt x="486" y="174"/>
                      <a:pt x="486" y="240"/>
                    </a:cubicBezTo>
                    <a:cubicBezTo>
                      <a:pt x="486" y="306"/>
                      <a:pt x="432" y="360"/>
                      <a:pt x="366" y="360"/>
                    </a:cubicBezTo>
                    <a:cubicBezTo>
                      <a:pt x="300" y="360"/>
                      <a:pt x="246" y="306"/>
                      <a:pt x="246" y="240"/>
                    </a:cubicBezTo>
                    <a:close/>
                    <a:moveTo>
                      <a:pt x="612" y="733"/>
                    </a:moveTo>
                    <a:cubicBezTo>
                      <a:pt x="120" y="733"/>
                      <a:pt x="120" y="733"/>
                      <a:pt x="120" y="733"/>
                    </a:cubicBezTo>
                    <a:cubicBezTo>
                      <a:pt x="120" y="582"/>
                      <a:pt x="237" y="480"/>
                      <a:pt x="366" y="480"/>
                    </a:cubicBezTo>
                    <a:cubicBezTo>
                      <a:pt x="494" y="480"/>
                      <a:pt x="612" y="581"/>
                      <a:pt x="612" y="7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" name="Freeform 27">
                <a:extLst>
                  <a:ext uri="{FF2B5EF4-FFF2-40B4-BE49-F238E27FC236}">
                    <a16:creationId xmlns:a16="http://schemas.microsoft.com/office/drawing/2014/main" id="{C361652B-19B4-DF6F-C36E-FB15936363C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968375" y="3155950"/>
                <a:ext cx="403225" cy="469900"/>
              </a:xfrm>
              <a:custGeom>
                <a:avLst/>
                <a:gdLst>
                  <a:gd name="T0" fmla="*/ 732 w 732"/>
                  <a:gd name="T1" fmla="*/ 793 h 853"/>
                  <a:gd name="T2" fmla="*/ 732 w 732"/>
                  <a:gd name="T3" fmla="*/ 726 h 853"/>
                  <a:gd name="T4" fmla="*/ 541 w 732"/>
                  <a:gd name="T5" fmla="*/ 404 h 853"/>
                  <a:gd name="T6" fmla="*/ 606 w 732"/>
                  <a:gd name="T7" fmla="*/ 240 h 853"/>
                  <a:gd name="T8" fmla="*/ 366 w 732"/>
                  <a:gd name="T9" fmla="*/ 0 h 853"/>
                  <a:gd name="T10" fmla="*/ 126 w 732"/>
                  <a:gd name="T11" fmla="*/ 240 h 853"/>
                  <a:gd name="T12" fmla="*/ 191 w 732"/>
                  <a:gd name="T13" fmla="*/ 404 h 853"/>
                  <a:gd name="T14" fmla="*/ 0 w 732"/>
                  <a:gd name="T15" fmla="*/ 726 h 853"/>
                  <a:gd name="T16" fmla="*/ 0 w 732"/>
                  <a:gd name="T17" fmla="*/ 793 h 853"/>
                  <a:gd name="T18" fmla="*/ 60 w 732"/>
                  <a:gd name="T19" fmla="*/ 853 h 853"/>
                  <a:gd name="T20" fmla="*/ 672 w 732"/>
                  <a:gd name="T21" fmla="*/ 853 h 853"/>
                  <a:gd name="T22" fmla="*/ 732 w 732"/>
                  <a:gd name="T23" fmla="*/ 793 h 853"/>
                  <a:gd name="T24" fmla="*/ 246 w 732"/>
                  <a:gd name="T25" fmla="*/ 240 h 853"/>
                  <a:gd name="T26" fmla="*/ 366 w 732"/>
                  <a:gd name="T27" fmla="*/ 120 h 853"/>
                  <a:gd name="T28" fmla="*/ 486 w 732"/>
                  <a:gd name="T29" fmla="*/ 240 h 853"/>
                  <a:gd name="T30" fmla="*/ 366 w 732"/>
                  <a:gd name="T31" fmla="*/ 360 h 853"/>
                  <a:gd name="T32" fmla="*/ 246 w 732"/>
                  <a:gd name="T33" fmla="*/ 240 h 853"/>
                  <a:gd name="T34" fmla="*/ 612 w 732"/>
                  <a:gd name="T35" fmla="*/ 733 h 853"/>
                  <a:gd name="T36" fmla="*/ 120 w 732"/>
                  <a:gd name="T37" fmla="*/ 733 h 853"/>
                  <a:gd name="T38" fmla="*/ 366 w 732"/>
                  <a:gd name="T39" fmla="*/ 480 h 853"/>
                  <a:gd name="T40" fmla="*/ 612 w 732"/>
                  <a:gd name="T41" fmla="*/ 73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32" h="853">
                    <a:moveTo>
                      <a:pt x="732" y="793"/>
                    </a:moveTo>
                    <a:cubicBezTo>
                      <a:pt x="732" y="726"/>
                      <a:pt x="732" y="726"/>
                      <a:pt x="732" y="726"/>
                    </a:cubicBezTo>
                    <a:cubicBezTo>
                      <a:pt x="732" y="587"/>
                      <a:pt x="655" y="467"/>
                      <a:pt x="541" y="404"/>
                    </a:cubicBezTo>
                    <a:cubicBezTo>
                      <a:pt x="581" y="361"/>
                      <a:pt x="606" y="304"/>
                      <a:pt x="606" y="240"/>
                    </a:cubicBezTo>
                    <a:cubicBezTo>
                      <a:pt x="606" y="108"/>
                      <a:pt x="498" y="0"/>
                      <a:pt x="366" y="0"/>
                    </a:cubicBezTo>
                    <a:cubicBezTo>
                      <a:pt x="234" y="0"/>
                      <a:pt x="126" y="108"/>
                      <a:pt x="126" y="240"/>
                    </a:cubicBezTo>
                    <a:cubicBezTo>
                      <a:pt x="126" y="304"/>
                      <a:pt x="151" y="361"/>
                      <a:pt x="191" y="404"/>
                    </a:cubicBezTo>
                    <a:cubicBezTo>
                      <a:pt x="77" y="467"/>
                      <a:pt x="0" y="587"/>
                      <a:pt x="0" y="726"/>
                    </a:cubicBezTo>
                    <a:cubicBezTo>
                      <a:pt x="0" y="793"/>
                      <a:pt x="0" y="793"/>
                      <a:pt x="0" y="793"/>
                    </a:cubicBezTo>
                    <a:cubicBezTo>
                      <a:pt x="0" y="826"/>
                      <a:pt x="27" y="853"/>
                      <a:pt x="60" y="853"/>
                    </a:cubicBezTo>
                    <a:cubicBezTo>
                      <a:pt x="672" y="853"/>
                      <a:pt x="672" y="853"/>
                      <a:pt x="672" y="853"/>
                    </a:cubicBezTo>
                    <a:cubicBezTo>
                      <a:pt x="705" y="853"/>
                      <a:pt x="732" y="826"/>
                      <a:pt x="732" y="793"/>
                    </a:cubicBezTo>
                    <a:close/>
                    <a:moveTo>
                      <a:pt x="246" y="240"/>
                    </a:moveTo>
                    <a:cubicBezTo>
                      <a:pt x="246" y="174"/>
                      <a:pt x="300" y="120"/>
                      <a:pt x="366" y="120"/>
                    </a:cubicBezTo>
                    <a:cubicBezTo>
                      <a:pt x="432" y="120"/>
                      <a:pt x="486" y="174"/>
                      <a:pt x="486" y="240"/>
                    </a:cubicBezTo>
                    <a:cubicBezTo>
                      <a:pt x="486" y="306"/>
                      <a:pt x="432" y="360"/>
                      <a:pt x="366" y="360"/>
                    </a:cubicBezTo>
                    <a:cubicBezTo>
                      <a:pt x="300" y="360"/>
                      <a:pt x="246" y="306"/>
                      <a:pt x="246" y="240"/>
                    </a:cubicBezTo>
                    <a:close/>
                    <a:moveTo>
                      <a:pt x="612" y="733"/>
                    </a:moveTo>
                    <a:cubicBezTo>
                      <a:pt x="120" y="733"/>
                      <a:pt x="120" y="733"/>
                      <a:pt x="120" y="733"/>
                    </a:cubicBezTo>
                    <a:cubicBezTo>
                      <a:pt x="120" y="582"/>
                      <a:pt x="237" y="480"/>
                      <a:pt x="366" y="480"/>
                    </a:cubicBezTo>
                    <a:cubicBezTo>
                      <a:pt x="495" y="480"/>
                      <a:pt x="612" y="581"/>
                      <a:pt x="612" y="7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" name="Freeform 28">
                <a:extLst>
                  <a:ext uri="{FF2B5EF4-FFF2-40B4-BE49-F238E27FC236}">
                    <a16:creationId xmlns:a16="http://schemas.microsoft.com/office/drawing/2014/main" id="{7BEEF0AA-14CD-C7C7-1E9E-2685FAF893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946150" y="3986213"/>
                <a:ext cx="360363" cy="92075"/>
              </a:xfrm>
              <a:custGeom>
                <a:avLst/>
                <a:gdLst>
                  <a:gd name="T0" fmla="*/ 568 w 654"/>
                  <a:gd name="T1" fmla="*/ 10 h 169"/>
                  <a:gd name="T2" fmla="*/ 323 w 654"/>
                  <a:gd name="T3" fmla="*/ 49 h 169"/>
                  <a:gd name="T4" fmla="*/ 85 w 654"/>
                  <a:gd name="T5" fmla="*/ 13 h 169"/>
                  <a:gd name="T6" fmla="*/ 10 w 654"/>
                  <a:gd name="T7" fmla="*/ 52 h 169"/>
                  <a:gd name="T8" fmla="*/ 49 w 654"/>
                  <a:gd name="T9" fmla="*/ 127 h 169"/>
                  <a:gd name="T10" fmla="*/ 323 w 654"/>
                  <a:gd name="T11" fmla="*/ 169 h 169"/>
                  <a:gd name="T12" fmla="*/ 606 w 654"/>
                  <a:gd name="T13" fmla="*/ 124 h 169"/>
                  <a:gd name="T14" fmla="*/ 644 w 654"/>
                  <a:gd name="T15" fmla="*/ 48 h 169"/>
                  <a:gd name="T16" fmla="*/ 568 w 654"/>
                  <a:gd name="T17" fmla="*/ 1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54" h="169">
                    <a:moveTo>
                      <a:pt x="568" y="10"/>
                    </a:moveTo>
                    <a:cubicBezTo>
                      <a:pt x="490" y="36"/>
                      <a:pt x="407" y="49"/>
                      <a:pt x="323" y="49"/>
                    </a:cubicBezTo>
                    <a:cubicBezTo>
                      <a:pt x="241" y="49"/>
                      <a:pt x="161" y="37"/>
                      <a:pt x="85" y="13"/>
                    </a:cubicBezTo>
                    <a:cubicBezTo>
                      <a:pt x="53" y="3"/>
                      <a:pt x="20" y="20"/>
                      <a:pt x="10" y="52"/>
                    </a:cubicBezTo>
                    <a:cubicBezTo>
                      <a:pt x="0" y="83"/>
                      <a:pt x="17" y="117"/>
                      <a:pt x="49" y="127"/>
                    </a:cubicBezTo>
                    <a:cubicBezTo>
                      <a:pt x="137" y="155"/>
                      <a:pt x="229" y="169"/>
                      <a:pt x="323" y="169"/>
                    </a:cubicBezTo>
                    <a:cubicBezTo>
                      <a:pt x="420" y="169"/>
                      <a:pt x="515" y="154"/>
                      <a:pt x="606" y="124"/>
                    </a:cubicBezTo>
                    <a:cubicBezTo>
                      <a:pt x="637" y="114"/>
                      <a:pt x="654" y="80"/>
                      <a:pt x="644" y="48"/>
                    </a:cubicBezTo>
                    <a:cubicBezTo>
                      <a:pt x="634" y="17"/>
                      <a:pt x="600" y="0"/>
                      <a:pt x="568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" name="Freeform 29">
                <a:extLst>
                  <a:ext uri="{FF2B5EF4-FFF2-40B4-BE49-F238E27FC236}">
                    <a16:creationId xmlns:a16="http://schemas.microsoft.com/office/drawing/2014/main" id="{17A3164D-E3F9-EA4E-AD5F-1A308BA128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220788" y="3417888"/>
                <a:ext cx="207963" cy="322263"/>
              </a:xfrm>
              <a:custGeom>
                <a:avLst/>
                <a:gdLst>
                  <a:gd name="T0" fmla="*/ 270 w 378"/>
                  <a:gd name="T1" fmla="*/ 23 h 585"/>
                  <a:gd name="T2" fmla="*/ 102 w 378"/>
                  <a:gd name="T3" fmla="*/ 244 h 585"/>
                  <a:gd name="T4" fmla="*/ 7 w 378"/>
                  <a:gd name="T5" fmla="*/ 514 h 585"/>
                  <a:gd name="T6" fmla="*/ 66 w 378"/>
                  <a:gd name="T7" fmla="*/ 585 h 585"/>
                  <a:gd name="T8" fmla="*/ 125 w 378"/>
                  <a:gd name="T9" fmla="*/ 536 h 585"/>
                  <a:gd name="T10" fmla="*/ 208 w 378"/>
                  <a:gd name="T11" fmla="*/ 301 h 585"/>
                  <a:gd name="T12" fmla="*/ 353 w 378"/>
                  <a:gd name="T13" fmla="*/ 110 h 585"/>
                  <a:gd name="T14" fmla="*/ 355 w 378"/>
                  <a:gd name="T15" fmla="*/ 25 h 585"/>
                  <a:gd name="T16" fmla="*/ 270 w 378"/>
                  <a:gd name="T17" fmla="*/ 23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8" h="585">
                    <a:moveTo>
                      <a:pt x="270" y="23"/>
                    </a:moveTo>
                    <a:cubicBezTo>
                      <a:pt x="204" y="87"/>
                      <a:pt x="147" y="161"/>
                      <a:pt x="102" y="244"/>
                    </a:cubicBezTo>
                    <a:cubicBezTo>
                      <a:pt x="56" y="330"/>
                      <a:pt x="24" y="420"/>
                      <a:pt x="7" y="514"/>
                    </a:cubicBezTo>
                    <a:cubicBezTo>
                      <a:pt x="0" y="551"/>
                      <a:pt x="28" y="585"/>
                      <a:pt x="66" y="585"/>
                    </a:cubicBezTo>
                    <a:cubicBezTo>
                      <a:pt x="94" y="585"/>
                      <a:pt x="120" y="565"/>
                      <a:pt x="125" y="536"/>
                    </a:cubicBezTo>
                    <a:cubicBezTo>
                      <a:pt x="140" y="454"/>
                      <a:pt x="168" y="376"/>
                      <a:pt x="208" y="301"/>
                    </a:cubicBezTo>
                    <a:cubicBezTo>
                      <a:pt x="247" y="229"/>
                      <a:pt x="296" y="165"/>
                      <a:pt x="353" y="110"/>
                    </a:cubicBezTo>
                    <a:cubicBezTo>
                      <a:pt x="377" y="87"/>
                      <a:pt x="378" y="49"/>
                      <a:pt x="355" y="25"/>
                    </a:cubicBezTo>
                    <a:cubicBezTo>
                      <a:pt x="332" y="1"/>
                      <a:pt x="294" y="0"/>
                      <a:pt x="270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" name="Freeform 30">
                <a:extLst>
                  <a:ext uri="{FF2B5EF4-FFF2-40B4-BE49-F238E27FC236}">
                    <a16:creationId xmlns:a16="http://schemas.microsoft.com/office/drawing/2014/main" id="{32C12A56-9662-2424-CD67-F35DD2A507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22288" y="3417888"/>
                <a:ext cx="207963" cy="323850"/>
              </a:xfrm>
              <a:custGeom>
                <a:avLst/>
                <a:gdLst>
                  <a:gd name="T0" fmla="*/ 108 w 377"/>
                  <a:gd name="T1" fmla="*/ 23 h 590"/>
                  <a:gd name="T2" fmla="*/ 23 w 377"/>
                  <a:gd name="T3" fmla="*/ 25 h 590"/>
                  <a:gd name="T4" fmla="*/ 25 w 377"/>
                  <a:gd name="T5" fmla="*/ 110 h 590"/>
                  <a:gd name="T6" fmla="*/ 170 w 377"/>
                  <a:gd name="T7" fmla="*/ 301 h 590"/>
                  <a:gd name="T8" fmla="*/ 253 w 377"/>
                  <a:gd name="T9" fmla="*/ 536 h 590"/>
                  <a:gd name="T10" fmla="*/ 323 w 377"/>
                  <a:gd name="T11" fmla="*/ 584 h 590"/>
                  <a:gd name="T12" fmla="*/ 371 w 377"/>
                  <a:gd name="T13" fmla="*/ 514 h 590"/>
                  <a:gd name="T14" fmla="*/ 276 w 377"/>
                  <a:gd name="T15" fmla="*/ 244 h 590"/>
                  <a:gd name="T16" fmla="*/ 108 w 377"/>
                  <a:gd name="T17" fmla="*/ 23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7" h="590">
                    <a:moveTo>
                      <a:pt x="108" y="23"/>
                    </a:moveTo>
                    <a:cubicBezTo>
                      <a:pt x="84" y="0"/>
                      <a:pt x="46" y="1"/>
                      <a:pt x="23" y="25"/>
                    </a:cubicBezTo>
                    <a:cubicBezTo>
                      <a:pt x="0" y="49"/>
                      <a:pt x="1" y="87"/>
                      <a:pt x="25" y="110"/>
                    </a:cubicBezTo>
                    <a:cubicBezTo>
                      <a:pt x="82" y="165"/>
                      <a:pt x="131" y="229"/>
                      <a:pt x="170" y="301"/>
                    </a:cubicBezTo>
                    <a:cubicBezTo>
                      <a:pt x="210" y="376"/>
                      <a:pt x="238" y="454"/>
                      <a:pt x="253" y="536"/>
                    </a:cubicBezTo>
                    <a:cubicBezTo>
                      <a:pt x="259" y="568"/>
                      <a:pt x="290" y="590"/>
                      <a:pt x="323" y="584"/>
                    </a:cubicBezTo>
                    <a:cubicBezTo>
                      <a:pt x="356" y="578"/>
                      <a:pt x="377" y="547"/>
                      <a:pt x="371" y="514"/>
                    </a:cubicBezTo>
                    <a:cubicBezTo>
                      <a:pt x="354" y="420"/>
                      <a:pt x="322" y="330"/>
                      <a:pt x="276" y="244"/>
                    </a:cubicBezTo>
                    <a:cubicBezTo>
                      <a:pt x="231" y="161"/>
                      <a:pt x="174" y="87"/>
                      <a:pt x="108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4C1B760B-D1B3-2077-7FD9-F68D8A3879AF}"/>
              </a:ext>
            </a:extLst>
          </p:cNvPr>
          <p:cNvGrpSpPr/>
          <p:nvPr/>
        </p:nvGrpSpPr>
        <p:grpSpPr>
          <a:xfrm>
            <a:off x="4663971" y="5015242"/>
            <a:ext cx="655228" cy="655228"/>
            <a:chOff x="4186230" y="4987579"/>
            <a:chExt cx="655228" cy="655228"/>
          </a:xfrm>
        </p:grpSpPr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3C156E5F-A336-C2F4-FE14-27D83FD8CC2A}"/>
                </a:ext>
              </a:extLst>
            </p:cNvPr>
            <p:cNvSpPr/>
            <p:nvPr/>
          </p:nvSpPr>
          <p:spPr>
            <a:xfrm flipH="1">
              <a:off x="4186230" y="4987579"/>
              <a:ext cx="655228" cy="65522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9BB910B4-071D-031F-6605-177E239E1E06}"/>
                </a:ext>
              </a:extLst>
            </p:cNvPr>
            <p:cNvGrpSpPr/>
            <p:nvPr/>
          </p:nvGrpSpPr>
          <p:grpSpPr>
            <a:xfrm>
              <a:off x="4351785" y="5174655"/>
              <a:ext cx="314794" cy="315944"/>
              <a:chOff x="-2239963" y="1011238"/>
              <a:chExt cx="3471863" cy="3484563"/>
            </a:xfrm>
            <a:solidFill>
              <a:schemeClr val="bg1"/>
            </a:solidFill>
          </p:grpSpPr>
          <p:sp>
            <p:nvSpPr>
              <p:cNvPr id="118" name="Freeform 76">
                <a:extLst>
                  <a:ext uri="{FF2B5EF4-FFF2-40B4-BE49-F238E27FC236}">
                    <a16:creationId xmlns:a16="http://schemas.microsoft.com/office/drawing/2014/main" id="{7FE0E845-4106-A51F-CF44-E312A5DAA9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49337" y="3040063"/>
                <a:ext cx="1090613" cy="792163"/>
              </a:xfrm>
              <a:custGeom>
                <a:avLst/>
                <a:gdLst>
                  <a:gd name="T0" fmla="*/ 532 w 640"/>
                  <a:gd name="T1" fmla="*/ 24 h 466"/>
                  <a:gd name="T2" fmla="*/ 235 w 640"/>
                  <a:gd name="T3" fmla="*/ 321 h 466"/>
                  <a:gd name="T4" fmla="*/ 108 w 640"/>
                  <a:gd name="T5" fmla="*/ 194 h 466"/>
                  <a:gd name="T6" fmla="*/ 23 w 640"/>
                  <a:gd name="T7" fmla="*/ 194 h 466"/>
                  <a:gd name="T8" fmla="*/ 23 w 640"/>
                  <a:gd name="T9" fmla="*/ 278 h 466"/>
                  <a:gd name="T10" fmla="*/ 193 w 640"/>
                  <a:gd name="T11" fmla="*/ 448 h 466"/>
                  <a:gd name="T12" fmla="*/ 235 w 640"/>
                  <a:gd name="T13" fmla="*/ 466 h 466"/>
                  <a:gd name="T14" fmla="*/ 278 w 640"/>
                  <a:gd name="T15" fmla="*/ 448 h 466"/>
                  <a:gd name="T16" fmla="*/ 617 w 640"/>
                  <a:gd name="T17" fmla="*/ 109 h 466"/>
                  <a:gd name="T18" fmla="*/ 617 w 640"/>
                  <a:gd name="T19" fmla="*/ 24 h 466"/>
                  <a:gd name="T20" fmla="*/ 532 w 640"/>
                  <a:gd name="T21" fmla="*/ 24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0" h="466">
                    <a:moveTo>
                      <a:pt x="532" y="24"/>
                    </a:moveTo>
                    <a:cubicBezTo>
                      <a:pt x="235" y="321"/>
                      <a:pt x="235" y="321"/>
                      <a:pt x="235" y="321"/>
                    </a:cubicBezTo>
                    <a:cubicBezTo>
                      <a:pt x="108" y="194"/>
                      <a:pt x="108" y="194"/>
                      <a:pt x="108" y="194"/>
                    </a:cubicBezTo>
                    <a:cubicBezTo>
                      <a:pt x="84" y="170"/>
                      <a:pt x="46" y="170"/>
                      <a:pt x="23" y="194"/>
                    </a:cubicBezTo>
                    <a:cubicBezTo>
                      <a:pt x="0" y="217"/>
                      <a:pt x="0" y="255"/>
                      <a:pt x="23" y="278"/>
                    </a:cubicBezTo>
                    <a:cubicBezTo>
                      <a:pt x="193" y="448"/>
                      <a:pt x="193" y="448"/>
                      <a:pt x="193" y="448"/>
                    </a:cubicBezTo>
                    <a:cubicBezTo>
                      <a:pt x="204" y="460"/>
                      <a:pt x="220" y="466"/>
                      <a:pt x="235" y="466"/>
                    </a:cubicBezTo>
                    <a:cubicBezTo>
                      <a:pt x="250" y="466"/>
                      <a:pt x="266" y="460"/>
                      <a:pt x="278" y="448"/>
                    </a:cubicBezTo>
                    <a:cubicBezTo>
                      <a:pt x="617" y="109"/>
                      <a:pt x="617" y="109"/>
                      <a:pt x="617" y="109"/>
                    </a:cubicBezTo>
                    <a:cubicBezTo>
                      <a:pt x="640" y="85"/>
                      <a:pt x="640" y="47"/>
                      <a:pt x="617" y="24"/>
                    </a:cubicBezTo>
                    <a:cubicBezTo>
                      <a:pt x="594" y="0"/>
                      <a:pt x="556" y="0"/>
                      <a:pt x="532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19" name="Freeform 77">
                <a:extLst>
                  <a:ext uri="{FF2B5EF4-FFF2-40B4-BE49-F238E27FC236}">
                    <a16:creationId xmlns:a16="http://schemas.microsoft.com/office/drawing/2014/main" id="{A8419896-3165-30C6-AFD1-EB3755866E3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2239963" y="1011238"/>
                <a:ext cx="3471863" cy="3484563"/>
              </a:xfrm>
              <a:custGeom>
                <a:avLst/>
                <a:gdLst>
                  <a:gd name="T0" fmla="*/ 1719 w 2040"/>
                  <a:gd name="T1" fmla="*/ 645 h 2048"/>
                  <a:gd name="T2" fmla="*/ 1720 w 2040"/>
                  <a:gd name="T3" fmla="*/ 620 h 2048"/>
                  <a:gd name="T4" fmla="*/ 1260 w 2040"/>
                  <a:gd name="T5" fmla="*/ 160 h 2048"/>
                  <a:gd name="T6" fmla="*/ 1063 w 2040"/>
                  <a:gd name="T7" fmla="*/ 204 h 2048"/>
                  <a:gd name="T8" fmla="*/ 660 w 2040"/>
                  <a:gd name="T9" fmla="*/ 0 h 2048"/>
                  <a:gd name="T10" fmla="*/ 160 w 2040"/>
                  <a:gd name="T11" fmla="*/ 500 h 2048"/>
                  <a:gd name="T12" fmla="*/ 179 w 2040"/>
                  <a:gd name="T13" fmla="*/ 636 h 2048"/>
                  <a:gd name="T14" fmla="*/ 0 w 2040"/>
                  <a:gd name="T15" fmla="*/ 980 h 2048"/>
                  <a:gd name="T16" fmla="*/ 401 w 2040"/>
                  <a:gd name="T17" fmla="*/ 1400 h 2048"/>
                  <a:gd name="T18" fmla="*/ 400 w 2040"/>
                  <a:gd name="T19" fmla="*/ 1428 h 2048"/>
                  <a:gd name="T20" fmla="*/ 1020 w 2040"/>
                  <a:gd name="T21" fmla="*/ 2048 h 2048"/>
                  <a:gd name="T22" fmla="*/ 1640 w 2040"/>
                  <a:gd name="T23" fmla="*/ 1428 h 2048"/>
                  <a:gd name="T24" fmla="*/ 1639 w 2040"/>
                  <a:gd name="T25" fmla="*/ 1400 h 2048"/>
                  <a:gd name="T26" fmla="*/ 1660 w 2040"/>
                  <a:gd name="T27" fmla="*/ 1400 h 2048"/>
                  <a:gd name="T28" fmla="*/ 2040 w 2040"/>
                  <a:gd name="T29" fmla="*/ 1020 h 2048"/>
                  <a:gd name="T30" fmla="*/ 1719 w 2040"/>
                  <a:gd name="T31" fmla="*/ 645 h 2048"/>
                  <a:gd name="T32" fmla="*/ 1020 w 2040"/>
                  <a:gd name="T33" fmla="*/ 1928 h 2048"/>
                  <a:gd name="T34" fmla="*/ 520 w 2040"/>
                  <a:gd name="T35" fmla="*/ 1428 h 2048"/>
                  <a:gd name="T36" fmla="*/ 1020 w 2040"/>
                  <a:gd name="T37" fmla="*/ 928 h 2048"/>
                  <a:gd name="T38" fmla="*/ 1520 w 2040"/>
                  <a:gd name="T39" fmla="*/ 1428 h 2048"/>
                  <a:gd name="T40" fmla="*/ 1020 w 2040"/>
                  <a:gd name="T41" fmla="*/ 1928 h 2048"/>
                  <a:gd name="T42" fmla="*/ 1660 w 2040"/>
                  <a:gd name="T43" fmla="*/ 1280 h 2048"/>
                  <a:gd name="T44" fmla="*/ 1622 w 2040"/>
                  <a:gd name="T45" fmla="*/ 1280 h 2048"/>
                  <a:gd name="T46" fmla="*/ 1020 w 2040"/>
                  <a:gd name="T47" fmla="*/ 808 h 2048"/>
                  <a:gd name="T48" fmla="*/ 418 w 2040"/>
                  <a:gd name="T49" fmla="*/ 1280 h 2048"/>
                  <a:gd name="T50" fmla="*/ 120 w 2040"/>
                  <a:gd name="T51" fmla="*/ 980 h 2048"/>
                  <a:gd name="T52" fmla="*/ 227 w 2040"/>
                  <a:gd name="T53" fmla="*/ 750 h 2048"/>
                  <a:gd name="T54" fmla="*/ 306 w 2040"/>
                  <a:gd name="T55" fmla="*/ 854 h 2048"/>
                  <a:gd name="T56" fmla="*/ 349 w 2040"/>
                  <a:gd name="T57" fmla="*/ 871 h 2048"/>
                  <a:gd name="T58" fmla="*/ 391 w 2040"/>
                  <a:gd name="T59" fmla="*/ 854 h 2048"/>
                  <a:gd name="T60" fmla="*/ 391 w 2040"/>
                  <a:gd name="T61" fmla="*/ 769 h 2048"/>
                  <a:gd name="T62" fmla="*/ 307 w 2040"/>
                  <a:gd name="T63" fmla="*/ 640 h 2048"/>
                  <a:gd name="T64" fmla="*/ 280 w 2040"/>
                  <a:gd name="T65" fmla="*/ 500 h 2048"/>
                  <a:gd name="T66" fmla="*/ 660 w 2040"/>
                  <a:gd name="T67" fmla="*/ 120 h 2048"/>
                  <a:gd name="T68" fmla="*/ 962 w 2040"/>
                  <a:gd name="T69" fmla="*/ 270 h 2048"/>
                  <a:gd name="T70" fmla="*/ 935 w 2040"/>
                  <a:gd name="T71" fmla="*/ 295 h 2048"/>
                  <a:gd name="T72" fmla="*/ 935 w 2040"/>
                  <a:gd name="T73" fmla="*/ 380 h 2048"/>
                  <a:gd name="T74" fmla="*/ 1020 w 2040"/>
                  <a:gd name="T75" fmla="*/ 380 h 2048"/>
                  <a:gd name="T76" fmla="*/ 1076 w 2040"/>
                  <a:gd name="T77" fmla="*/ 335 h 2048"/>
                  <a:gd name="T78" fmla="*/ 1260 w 2040"/>
                  <a:gd name="T79" fmla="*/ 280 h 2048"/>
                  <a:gd name="T80" fmla="*/ 1600 w 2040"/>
                  <a:gd name="T81" fmla="*/ 620 h 2048"/>
                  <a:gd name="T82" fmla="*/ 1593 w 2040"/>
                  <a:gd name="T83" fmla="*/ 688 h 2048"/>
                  <a:gd name="T84" fmla="*/ 1606 w 2040"/>
                  <a:gd name="T85" fmla="*/ 739 h 2048"/>
                  <a:gd name="T86" fmla="*/ 1653 w 2040"/>
                  <a:gd name="T87" fmla="*/ 760 h 2048"/>
                  <a:gd name="T88" fmla="*/ 1660 w 2040"/>
                  <a:gd name="T89" fmla="*/ 760 h 2048"/>
                  <a:gd name="T90" fmla="*/ 1661 w 2040"/>
                  <a:gd name="T91" fmla="*/ 760 h 2048"/>
                  <a:gd name="T92" fmla="*/ 1920 w 2040"/>
                  <a:gd name="T93" fmla="*/ 1020 h 2048"/>
                  <a:gd name="T94" fmla="*/ 1660 w 2040"/>
                  <a:gd name="T95" fmla="*/ 1280 h 20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040" h="2048">
                    <a:moveTo>
                      <a:pt x="1719" y="645"/>
                    </a:moveTo>
                    <a:cubicBezTo>
                      <a:pt x="1720" y="636"/>
                      <a:pt x="1720" y="628"/>
                      <a:pt x="1720" y="620"/>
                    </a:cubicBezTo>
                    <a:cubicBezTo>
                      <a:pt x="1720" y="366"/>
                      <a:pt x="1514" y="160"/>
                      <a:pt x="1260" y="160"/>
                    </a:cubicBezTo>
                    <a:cubicBezTo>
                      <a:pt x="1192" y="160"/>
                      <a:pt x="1124" y="175"/>
                      <a:pt x="1063" y="204"/>
                    </a:cubicBezTo>
                    <a:cubicBezTo>
                      <a:pt x="969" y="77"/>
                      <a:pt x="820" y="0"/>
                      <a:pt x="660" y="0"/>
                    </a:cubicBezTo>
                    <a:cubicBezTo>
                      <a:pt x="384" y="0"/>
                      <a:pt x="160" y="224"/>
                      <a:pt x="160" y="500"/>
                    </a:cubicBezTo>
                    <a:cubicBezTo>
                      <a:pt x="160" y="546"/>
                      <a:pt x="166" y="592"/>
                      <a:pt x="179" y="636"/>
                    </a:cubicBezTo>
                    <a:cubicBezTo>
                      <a:pt x="67" y="714"/>
                      <a:pt x="0" y="842"/>
                      <a:pt x="0" y="980"/>
                    </a:cubicBezTo>
                    <a:cubicBezTo>
                      <a:pt x="0" y="1205"/>
                      <a:pt x="178" y="1389"/>
                      <a:pt x="401" y="1400"/>
                    </a:cubicBezTo>
                    <a:cubicBezTo>
                      <a:pt x="400" y="1409"/>
                      <a:pt x="400" y="1418"/>
                      <a:pt x="400" y="1428"/>
                    </a:cubicBezTo>
                    <a:cubicBezTo>
                      <a:pt x="400" y="1770"/>
                      <a:pt x="678" y="2048"/>
                      <a:pt x="1020" y="2048"/>
                    </a:cubicBezTo>
                    <a:cubicBezTo>
                      <a:pt x="1362" y="2048"/>
                      <a:pt x="1640" y="1770"/>
                      <a:pt x="1640" y="1428"/>
                    </a:cubicBezTo>
                    <a:cubicBezTo>
                      <a:pt x="1640" y="1419"/>
                      <a:pt x="1640" y="1409"/>
                      <a:pt x="1639" y="1400"/>
                    </a:cubicBezTo>
                    <a:cubicBezTo>
                      <a:pt x="1660" y="1400"/>
                      <a:pt x="1660" y="1400"/>
                      <a:pt x="1660" y="1400"/>
                    </a:cubicBezTo>
                    <a:cubicBezTo>
                      <a:pt x="1870" y="1400"/>
                      <a:pt x="2040" y="1230"/>
                      <a:pt x="2040" y="1020"/>
                    </a:cubicBezTo>
                    <a:cubicBezTo>
                      <a:pt x="2040" y="831"/>
                      <a:pt x="1901" y="673"/>
                      <a:pt x="1719" y="645"/>
                    </a:cubicBezTo>
                    <a:close/>
                    <a:moveTo>
                      <a:pt x="1020" y="1928"/>
                    </a:moveTo>
                    <a:cubicBezTo>
                      <a:pt x="744" y="1928"/>
                      <a:pt x="520" y="1704"/>
                      <a:pt x="520" y="1428"/>
                    </a:cubicBezTo>
                    <a:cubicBezTo>
                      <a:pt x="520" y="1152"/>
                      <a:pt x="744" y="928"/>
                      <a:pt x="1020" y="928"/>
                    </a:cubicBezTo>
                    <a:cubicBezTo>
                      <a:pt x="1296" y="928"/>
                      <a:pt x="1520" y="1152"/>
                      <a:pt x="1520" y="1428"/>
                    </a:cubicBezTo>
                    <a:cubicBezTo>
                      <a:pt x="1520" y="1704"/>
                      <a:pt x="1296" y="1928"/>
                      <a:pt x="1020" y="1928"/>
                    </a:cubicBezTo>
                    <a:close/>
                    <a:moveTo>
                      <a:pt x="1660" y="1280"/>
                    </a:moveTo>
                    <a:cubicBezTo>
                      <a:pt x="1622" y="1280"/>
                      <a:pt x="1622" y="1280"/>
                      <a:pt x="1622" y="1280"/>
                    </a:cubicBezTo>
                    <a:cubicBezTo>
                      <a:pt x="1556" y="1009"/>
                      <a:pt x="1311" y="808"/>
                      <a:pt x="1020" y="808"/>
                    </a:cubicBezTo>
                    <a:cubicBezTo>
                      <a:pt x="729" y="808"/>
                      <a:pt x="484" y="1009"/>
                      <a:pt x="418" y="1280"/>
                    </a:cubicBezTo>
                    <a:cubicBezTo>
                      <a:pt x="253" y="1279"/>
                      <a:pt x="120" y="1145"/>
                      <a:pt x="120" y="980"/>
                    </a:cubicBezTo>
                    <a:cubicBezTo>
                      <a:pt x="120" y="890"/>
                      <a:pt x="160" y="807"/>
                      <a:pt x="227" y="750"/>
                    </a:cubicBezTo>
                    <a:cubicBezTo>
                      <a:pt x="248" y="787"/>
                      <a:pt x="275" y="822"/>
                      <a:pt x="306" y="854"/>
                    </a:cubicBezTo>
                    <a:cubicBezTo>
                      <a:pt x="318" y="865"/>
                      <a:pt x="334" y="871"/>
                      <a:pt x="349" y="871"/>
                    </a:cubicBezTo>
                    <a:cubicBezTo>
                      <a:pt x="364" y="871"/>
                      <a:pt x="380" y="865"/>
                      <a:pt x="391" y="854"/>
                    </a:cubicBezTo>
                    <a:cubicBezTo>
                      <a:pt x="415" y="830"/>
                      <a:pt x="415" y="792"/>
                      <a:pt x="391" y="769"/>
                    </a:cubicBezTo>
                    <a:cubicBezTo>
                      <a:pt x="354" y="732"/>
                      <a:pt x="326" y="686"/>
                      <a:pt x="307" y="640"/>
                    </a:cubicBezTo>
                    <a:cubicBezTo>
                      <a:pt x="289" y="595"/>
                      <a:pt x="280" y="548"/>
                      <a:pt x="280" y="500"/>
                    </a:cubicBezTo>
                    <a:cubicBezTo>
                      <a:pt x="280" y="290"/>
                      <a:pt x="450" y="120"/>
                      <a:pt x="660" y="120"/>
                    </a:cubicBezTo>
                    <a:cubicBezTo>
                      <a:pt x="779" y="120"/>
                      <a:pt x="891" y="176"/>
                      <a:pt x="962" y="270"/>
                    </a:cubicBezTo>
                    <a:cubicBezTo>
                      <a:pt x="953" y="278"/>
                      <a:pt x="943" y="286"/>
                      <a:pt x="935" y="295"/>
                    </a:cubicBezTo>
                    <a:cubicBezTo>
                      <a:pt x="911" y="318"/>
                      <a:pt x="911" y="356"/>
                      <a:pt x="935" y="380"/>
                    </a:cubicBezTo>
                    <a:cubicBezTo>
                      <a:pt x="958" y="403"/>
                      <a:pt x="996" y="403"/>
                      <a:pt x="1020" y="380"/>
                    </a:cubicBezTo>
                    <a:cubicBezTo>
                      <a:pt x="1037" y="362"/>
                      <a:pt x="1056" y="348"/>
                      <a:pt x="1076" y="335"/>
                    </a:cubicBezTo>
                    <a:cubicBezTo>
                      <a:pt x="1131" y="299"/>
                      <a:pt x="1195" y="280"/>
                      <a:pt x="1260" y="280"/>
                    </a:cubicBezTo>
                    <a:cubicBezTo>
                      <a:pt x="1447" y="280"/>
                      <a:pt x="1600" y="433"/>
                      <a:pt x="1600" y="620"/>
                    </a:cubicBezTo>
                    <a:cubicBezTo>
                      <a:pt x="1600" y="643"/>
                      <a:pt x="1598" y="666"/>
                      <a:pt x="1593" y="688"/>
                    </a:cubicBezTo>
                    <a:cubicBezTo>
                      <a:pt x="1589" y="706"/>
                      <a:pt x="1594" y="725"/>
                      <a:pt x="1606" y="739"/>
                    </a:cubicBezTo>
                    <a:cubicBezTo>
                      <a:pt x="1618" y="753"/>
                      <a:pt x="1635" y="761"/>
                      <a:pt x="1653" y="760"/>
                    </a:cubicBezTo>
                    <a:cubicBezTo>
                      <a:pt x="1656" y="760"/>
                      <a:pt x="1658" y="760"/>
                      <a:pt x="1660" y="760"/>
                    </a:cubicBezTo>
                    <a:cubicBezTo>
                      <a:pt x="1661" y="760"/>
                      <a:pt x="1661" y="760"/>
                      <a:pt x="1661" y="760"/>
                    </a:cubicBezTo>
                    <a:cubicBezTo>
                      <a:pt x="1804" y="760"/>
                      <a:pt x="1920" y="877"/>
                      <a:pt x="1920" y="1020"/>
                    </a:cubicBezTo>
                    <a:cubicBezTo>
                      <a:pt x="1920" y="1163"/>
                      <a:pt x="1803" y="1280"/>
                      <a:pt x="1660" y="12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</p:grpSp>
      </p:grpSp>
      <p:sp>
        <p:nvSpPr>
          <p:cNvPr id="120" name="TextBox 119">
            <a:extLst>
              <a:ext uri="{FF2B5EF4-FFF2-40B4-BE49-F238E27FC236}">
                <a16:creationId xmlns:a16="http://schemas.microsoft.com/office/drawing/2014/main" id="{8882F51F-34EC-C1C3-1D01-B829D77C9002}"/>
              </a:ext>
            </a:extLst>
          </p:cNvPr>
          <p:cNvSpPr txBox="1"/>
          <p:nvPr/>
        </p:nvSpPr>
        <p:spPr>
          <a:xfrm>
            <a:off x="694695" y="3189179"/>
            <a:ext cx="168955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ZA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OPERATIONAL INFORMATION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HRM related data 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TTT – crew feedback reports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kumimoji="0" lang="en-ZA" sz="1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Other relevant data</a:t>
            </a:r>
            <a:endParaRPr lang="en-ZA" sz="1400" kern="0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65E17EFE-EC13-05F9-4C0B-3F37F1CE3540}"/>
              </a:ext>
            </a:extLst>
          </p:cNvPr>
          <p:cNvSpPr txBox="1"/>
          <p:nvPr/>
        </p:nvSpPr>
        <p:spPr>
          <a:xfrm>
            <a:off x="3845789" y="1188879"/>
            <a:ext cx="4050789" cy="3077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STRATEGY - PLAN - EXECUTION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67FAD6B5-DBA1-AB94-38F6-B938BA9FBBF8}"/>
              </a:ext>
            </a:extLst>
          </p:cNvPr>
          <p:cNvSpPr txBox="1"/>
          <p:nvPr/>
        </p:nvSpPr>
        <p:spPr>
          <a:xfrm>
            <a:off x="760297" y="1205625"/>
            <a:ext cx="1556516" cy="3077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INPUT DATA</a:t>
            </a:r>
          </a:p>
        </p:txBody>
      </p:sp>
      <p:sp>
        <p:nvSpPr>
          <p:cNvPr id="123" name="Flowchart: Connector 122">
            <a:extLst>
              <a:ext uri="{FF2B5EF4-FFF2-40B4-BE49-F238E27FC236}">
                <a16:creationId xmlns:a16="http://schemas.microsoft.com/office/drawing/2014/main" id="{D4E78035-5290-EA7D-4CDA-116BD195CD96}"/>
              </a:ext>
            </a:extLst>
          </p:cNvPr>
          <p:cNvSpPr/>
          <p:nvPr/>
        </p:nvSpPr>
        <p:spPr>
          <a:xfrm>
            <a:off x="3519853" y="1700784"/>
            <a:ext cx="225441" cy="233214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4" name="Flowchart: Connector 123">
            <a:extLst>
              <a:ext uri="{FF2B5EF4-FFF2-40B4-BE49-F238E27FC236}">
                <a16:creationId xmlns:a16="http://schemas.microsoft.com/office/drawing/2014/main" id="{AFDD8C0B-16B1-5D2F-E326-F8CE5E6FF419}"/>
              </a:ext>
            </a:extLst>
          </p:cNvPr>
          <p:cNvSpPr/>
          <p:nvPr/>
        </p:nvSpPr>
        <p:spPr>
          <a:xfrm>
            <a:off x="3373093" y="2701298"/>
            <a:ext cx="225441" cy="233214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5" name="Flowchart: Connector 124">
            <a:extLst>
              <a:ext uri="{FF2B5EF4-FFF2-40B4-BE49-F238E27FC236}">
                <a16:creationId xmlns:a16="http://schemas.microsoft.com/office/drawing/2014/main" id="{864F605E-B963-4A3F-FDDB-F6AFEA7F7354}"/>
              </a:ext>
            </a:extLst>
          </p:cNvPr>
          <p:cNvSpPr/>
          <p:nvPr/>
        </p:nvSpPr>
        <p:spPr>
          <a:xfrm>
            <a:off x="3343526" y="4541532"/>
            <a:ext cx="225441" cy="233214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6" name="Flowchart: Connector 125">
            <a:extLst>
              <a:ext uri="{FF2B5EF4-FFF2-40B4-BE49-F238E27FC236}">
                <a16:creationId xmlns:a16="http://schemas.microsoft.com/office/drawing/2014/main" id="{17032EA1-4D3A-F23D-B913-17ED595EC283}"/>
              </a:ext>
            </a:extLst>
          </p:cNvPr>
          <p:cNvSpPr/>
          <p:nvPr/>
        </p:nvSpPr>
        <p:spPr>
          <a:xfrm>
            <a:off x="4363240" y="6074493"/>
            <a:ext cx="225441" cy="233214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7" name="Flowchart: Connector 126">
            <a:extLst>
              <a:ext uri="{FF2B5EF4-FFF2-40B4-BE49-F238E27FC236}">
                <a16:creationId xmlns:a16="http://schemas.microsoft.com/office/drawing/2014/main" id="{81D9C904-E02C-CD50-A620-59E0E7FDDB16}"/>
              </a:ext>
            </a:extLst>
          </p:cNvPr>
          <p:cNvSpPr/>
          <p:nvPr/>
        </p:nvSpPr>
        <p:spPr>
          <a:xfrm>
            <a:off x="6954422" y="6072987"/>
            <a:ext cx="225441" cy="233214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8" name="Flowchart: Connector 127">
            <a:extLst>
              <a:ext uri="{FF2B5EF4-FFF2-40B4-BE49-F238E27FC236}">
                <a16:creationId xmlns:a16="http://schemas.microsoft.com/office/drawing/2014/main" id="{501E7FB2-1A50-1AF7-BD4B-5D93F0EFA1C6}"/>
              </a:ext>
            </a:extLst>
          </p:cNvPr>
          <p:cNvSpPr/>
          <p:nvPr/>
        </p:nvSpPr>
        <p:spPr>
          <a:xfrm>
            <a:off x="6503599" y="1742067"/>
            <a:ext cx="225441" cy="233214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9" name="Flowchart: Connector 128">
            <a:extLst>
              <a:ext uri="{FF2B5EF4-FFF2-40B4-BE49-F238E27FC236}">
                <a16:creationId xmlns:a16="http://schemas.microsoft.com/office/drawing/2014/main" id="{AA7D69CE-35FA-2181-4BF4-2813D19FE130}"/>
              </a:ext>
            </a:extLst>
          </p:cNvPr>
          <p:cNvSpPr/>
          <p:nvPr/>
        </p:nvSpPr>
        <p:spPr>
          <a:xfrm>
            <a:off x="7455247" y="2271737"/>
            <a:ext cx="225441" cy="233214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0" name="Flowchart: Connector 129">
            <a:extLst>
              <a:ext uri="{FF2B5EF4-FFF2-40B4-BE49-F238E27FC236}">
                <a16:creationId xmlns:a16="http://schemas.microsoft.com/office/drawing/2014/main" id="{4910C4AF-B46E-6652-B6CB-2F29B3BE0126}"/>
              </a:ext>
            </a:extLst>
          </p:cNvPr>
          <p:cNvSpPr/>
          <p:nvPr/>
        </p:nvSpPr>
        <p:spPr>
          <a:xfrm>
            <a:off x="7639315" y="2919205"/>
            <a:ext cx="225441" cy="233214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1" name="Flowchart: Connector 130">
            <a:extLst>
              <a:ext uri="{FF2B5EF4-FFF2-40B4-BE49-F238E27FC236}">
                <a16:creationId xmlns:a16="http://schemas.microsoft.com/office/drawing/2014/main" id="{D4FA2CDE-2EAF-5F33-98C2-CF741F4C6463}"/>
              </a:ext>
            </a:extLst>
          </p:cNvPr>
          <p:cNvSpPr/>
          <p:nvPr/>
        </p:nvSpPr>
        <p:spPr>
          <a:xfrm>
            <a:off x="7709839" y="4482034"/>
            <a:ext cx="225441" cy="233214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2" name="Flowchart: Connector 131">
            <a:extLst>
              <a:ext uri="{FF2B5EF4-FFF2-40B4-BE49-F238E27FC236}">
                <a16:creationId xmlns:a16="http://schemas.microsoft.com/office/drawing/2014/main" id="{7BEAC241-5238-F954-0BE8-C25C184AD9AF}"/>
              </a:ext>
            </a:extLst>
          </p:cNvPr>
          <p:cNvSpPr/>
          <p:nvPr/>
        </p:nvSpPr>
        <p:spPr>
          <a:xfrm>
            <a:off x="7720712" y="5104929"/>
            <a:ext cx="225441" cy="233214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7071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97B01F1-3445-4DB9-BD47-9C6BFBFF0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816" y="327411"/>
            <a:ext cx="10900678" cy="805677"/>
          </a:xfrm>
        </p:spPr>
        <p:txBody>
          <a:bodyPr lIns="0" tIns="108000" rIns="0">
            <a:normAutofit/>
          </a:bodyPr>
          <a:lstStyle/>
          <a:p>
            <a:r>
              <a:rPr lang="en-US" dirty="0"/>
              <a:t>Kusasalethu </a:t>
            </a:r>
            <a:r>
              <a:rPr lang="en-US" dirty="0" err="1"/>
              <a:t>gijima</a:t>
            </a:r>
            <a:r>
              <a:rPr lang="en-US" dirty="0"/>
              <a:t> journey</a:t>
            </a:r>
            <a:endParaRPr lang="en-ZA" dirty="0">
              <a:highlight>
                <a:srgbClr val="FFFF00"/>
              </a:highligh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4B85B6-7FE4-4AFE-8D9F-72CE1B1B6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EEBB3-9C62-4929-8C97-A45554614B7B}" type="slidenum">
              <a:rPr kumimoji="0" lang="en-ZA" sz="1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7E8BC39D-291F-A7B3-679A-E5491674F1FF}"/>
              </a:ext>
            </a:extLst>
          </p:cNvPr>
          <p:cNvSpPr/>
          <p:nvPr/>
        </p:nvSpPr>
        <p:spPr>
          <a:xfrm>
            <a:off x="6900950" y="5688416"/>
            <a:ext cx="5111254" cy="282348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1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9C2623BA-F447-BD69-8CF6-94BBCCBF7D0F}"/>
              </a:ext>
            </a:extLst>
          </p:cNvPr>
          <p:cNvSpPr/>
          <p:nvPr/>
        </p:nvSpPr>
        <p:spPr>
          <a:xfrm>
            <a:off x="4164061" y="5686999"/>
            <a:ext cx="3092762" cy="294528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1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24AAF91-A876-60CA-709C-DE18AFC049EF}"/>
              </a:ext>
            </a:extLst>
          </p:cNvPr>
          <p:cNvCxnSpPr>
            <a:cxnSpLocks/>
            <a:stCxn id="73" idx="2"/>
          </p:cNvCxnSpPr>
          <p:nvPr/>
        </p:nvCxnSpPr>
        <p:spPr>
          <a:xfrm>
            <a:off x="1522952" y="2928260"/>
            <a:ext cx="0" cy="2158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Graphic 28" descr="Marker with solid fill">
            <a:extLst>
              <a:ext uri="{FF2B5EF4-FFF2-40B4-BE49-F238E27FC236}">
                <a16:creationId xmlns:a16="http://schemas.microsoft.com/office/drawing/2014/main" id="{C6A5F7B4-AADE-EF8D-FCE4-19061FEF21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6816" y="3002428"/>
            <a:ext cx="914400" cy="914400"/>
          </a:xfrm>
          <a:prstGeom prst="rect">
            <a:avLst/>
          </a:prstGeom>
        </p:spPr>
      </p:pic>
      <p:sp>
        <p:nvSpPr>
          <p:cNvPr id="30" name="Content Placeholder 6">
            <a:extLst>
              <a:ext uri="{FF2B5EF4-FFF2-40B4-BE49-F238E27FC236}">
                <a16:creationId xmlns:a16="http://schemas.microsoft.com/office/drawing/2014/main" id="{B89B9F15-0FCD-E093-A507-64CA3B69B1B1}"/>
              </a:ext>
            </a:extLst>
          </p:cNvPr>
          <p:cNvSpPr txBox="1">
            <a:spLocks/>
          </p:cNvSpPr>
          <p:nvPr/>
        </p:nvSpPr>
        <p:spPr>
          <a:xfrm>
            <a:off x="3803875" y="2109532"/>
            <a:ext cx="1742209" cy="58776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4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Establishment of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routines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and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planning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cycles</a:t>
            </a:r>
          </a:p>
        </p:txBody>
      </p:sp>
      <p:sp>
        <p:nvSpPr>
          <p:cNvPr id="33" name="Content Placeholder 6">
            <a:extLst>
              <a:ext uri="{FF2B5EF4-FFF2-40B4-BE49-F238E27FC236}">
                <a16:creationId xmlns:a16="http://schemas.microsoft.com/office/drawing/2014/main" id="{4490DEFA-D216-8ABC-B186-EB75C8713FE9}"/>
              </a:ext>
            </a:extLst>
          </p:cNvPr>
          <p:cNvSpPr txBox="1">
            <a:spLocks/>
          </p:cNvSpPr>
          <p:nvPr/>
        </p:nvSpPr>
        <p:spPr>
          <a:xfrm>
            <a:off x="9666006" y="4367648"/>
            <a:ext cx="1814922" cy="6516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4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Sustaining performance through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continuous improvement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4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4" name="Content Placeholder 6">
            <a:extLst>
              <a:ext uri="{FF2B5EF4-FFF2-40B4-BE49-F238E27FC236}">
                <a16:creationId xmlns:a16="http://schemas.microsoft.com/office/drawing/2014/main" id="{3E9178DF-6724-BC43-3945-19E35D54CAE9}"/>
              </a:ext>
            </a:extLst>
          </p:cNvPr>
          <p:cNvSpPr txBox="1">
            <a:spLocks/>
          </p:cNvSpPr>
          <p:nvPr/>
        </p:nvSpPr>
        <p:spPr>
          <a:xfrm>
            <a:off x="4768854" y="4385452"/>
            <a:ext cx="1476624" cy="48364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Shaft Time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Optimization </a:t>
            </a:r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262DE95-A125-836A-84AF-9E9F58A7442A}"/>
              </a:ext>
            </a:extLst>
          </p:cNvPr>
          <p:cNvSpPr txBox="1"/>
          <p:nvPr/>
        </p:nvSpPr>
        <p:spPr>
          <a:xfrm>
            <a:off x="934102" y="2242416"/>
            <a:ext cx="11776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Analysis and Feedback</a:t>
            </a:r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E40F8DD2-F7EB-AF8F-0047-797509AAD16F}"/>
              </a:ext>
            </a:extLst>
          </p:cNvPr>
          <p:cNvSpPr/>
          <p:nvPr/>
        </p:nvSpPr>
        <p:spPr>
          <a:xfrm>
            <a:off x="2178124" y="1569720"/>
            <a:ext cx="1625751" cy="6516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Securing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the Mine</a:t>
            </a:r>
          </a:p>
        </p:txBody>
      </p: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C6DDA346-BA1F-89E9-C14E-DE77718CB206}"/>
              </a:ext>
            </a:extLst>
          </p:cNvPr>
          <p:cNvCxnSpPr>
            <a:cxnSpLocks/>
          </p:cNvCxnSpPr>
          <p:nvPr/>
        </p:nvCxnSpPr>
        <p:spPr>
          <a:xfrm flipV="1">
            <a:off x="2931584" y="2777996"/>
            <a:ext cx="0" cy="1584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9" name="Graphic 198">
            <a:extLst>
              <a:ext uri="{FF2B5EF4-FFF2-40B4-BE49-F238E27FC236}">
                <a16:creationId xmlns:a16="http://schemas.microsoft.com/office/drawing/2014/main" id="{6CF4C0A2-056F-3AD5-C885-015600641D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09335" y="1994287"/>
            <a:ext cx="860276" cy="763714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892166AA-ED80-96A3-E6EF-35CD4E11D7F6}"/>
              </a:ext>
            </a:extLst>
          </p:cNvPr>
          <p:cNvGrpSpPr/>
          <p:nvPr/>
        </p:nvGrpSpPr>
        <p:grpSpPr>
          <a:xfrm>
            <a:off x="6281208" y="6052234"/>
            <a:ext cx="1902075" cy="562440"/>
            <a:chOff x="6445358" y="6208480"/>
            <a:chExt cx="1902075" cy="562440"/>
          </a:xfrm>
        </p:grpSpPr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67099247-A14A-B337-B1FC-48FA74120940}"/>
                </a:ext>
              </a:extLst>
            </p:cNvPr>
            <p:cNvSpPr/>
            <p:nvPr/>
          </p:nvSpPr>
          <p:spPr>
            <a:xfrm>
              <a:off x="6445358" y="6208480"/>
              <a:ext cx="1902075" cy="562440"/>
            </a:xfrm>
            <a:prstGeom prst="rect">
              <a:avLst/>
            </a:prstGeom>
            <a:solidFill>
              <a:srgbClr val="D4B6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2" name="Content Placeholder 6">
              <a:extLst>
                <a:ext uri="{FF2B5EF4-FFF2-40B4-BE49-F238E27FC236}">
                  <a16:creationId xmlns:a16="http://schemas.microsoft.com/office/drawing/2014/main" id="{1B04BC95-712A-3754-57B9-CD99DCBBA86D}"/>
                </a:ext>
              </a:extLst>
            </p:cNvPr>
            <p:cNvSpPr txBox="1">
              <a:spLocks/>
            </p:cNvSpPr>
            <p:nvPr/>
          </p:nvSpPr>
          <p:spPr>
            <a:xfrm>
              <a:off x="6445358" y="6258868"/>
              <a:ext cx="1902075" cy="461665"/>
            </a:xfrm>
            <a:prstGeom prst="rect">
              <a:avLst/>
            </a:prstGeom>
            <a:noFill/>
          </p:spPr>
          <p:txBody>
            <a:bodyPr vert="horz" lIns="0" tIns="0" rIns="0" bIns="0" rtlCol="0" anchor="t">
              <a:normAutofit fontScale="85000" lnSpcReduction="10000"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4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4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4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4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4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Reinforcing Humanistic culture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transformation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programme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ZA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3" name="Graphic 202">
            <a:extLst>
              <a:ext uri="{FF2B5EF4-FFF2-40B4-BE49-F238E27FC236}">
                <a16:creationId xmlns:a16="http://schemas.microsoft.com/office/drawing/2014/main" id="{B5A42062-28FE-7552-07F4-0039FE7A7F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99139" y="3569378"/>
            <a:ext cx="671921" cy="763714"/>
          </a:xfrm>
          <a:prstGeom prst="rect">
            <a:avLst/>
          </a:prstGeom>
        </p:spPr>
      </p:pic>
      <p:pic>
        <p:nvPicPr>
          <p:cNvPr id="204" name="Graphic 203">
            <a:extLst>
              <a:ext uri="{FF2B5EF4-FFF2-40B4-BE49-F238E27FC236}">
                <a16:creationId xmlns:a16="http://schemas.microsoft.com/office/drawing/2014/main" id="{8786F994-1ECC-B159-1A70-1326B08298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98525" y="4964452"/>
            <a:ext cx="1048393" cy="801712"/>
          </a:xfrm>
          <a:prstGeom prst="rect">
            <a:avLst/>
          </a:prstGeom>
        </p:spPr>
      </p:pic>
      <p:sp>
        <p:nvSpPr>
          <p:cNvPr id="205" name="TextBox 204">
            <a:extLst>
              <a:ext uri="{FF2B5EF4-FFF2-40B4-BE49-F238E27FC236}">
                <a16:creationId xmlns:a16="http://schemas.microsoft.com/office/drawing/2014/main" id="{483CA48E-AE0A-24D4-034E-84593859BD2A}"/>
              </a:ext>
            </a:extLst>
          </p:cNvPr>
          <p:cNvSpPr txBox="1"/>
          <p:nvPr/>
        </p:nvSpPr>
        <p:spPr>
          <a:xfrm>
            <a:off x="7879995" y="5040085"/>
            <a:ext cx="4211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srgbClr val="C399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“Excellence is not an act but a habit formed over time”</a:t>
            </a:r>
          </a:p>
        </p:txBody>
      </p:sp>
      <p:pic>
        <p:nvPicPr>
          <p:cNvPr id="206" name="Graphic 16" descr="Trophy with solid fill">
            <a:extLst>
              <a:ext uri="{FF2B5EF4-FFF2-40B4-BE49-F238E27FC236}">
                <a16:creationId xmlns:a16="http://schemas.microsoft.com/office/drawing/2014/main" id="{DE8220A1-D29D-B53F-710E-D620A8236E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186676" y="4809617"/>
            <a:ext cx="640981" cy="640981"/>
          </a:xfrm>
          <a:prstGeom prst="rect">
            <a:avLst/>
          </a:prstGeom>
        </p:spPr>
      </p:pic>
      <p:pic>
        <p:nvPicPr>
          <p:cNvPr id="207" name="Graphic 206" descr="Marker with solid fill">
            <a:extLst>
              <a:ext uri="{FF2B5EF4-FFF2-40B4-BE49-F238E27FC236}">
                <a16:creationId xmlns:a16="http://schemas.microsoft.com/office/drawing/2014/main" id="{25E41F62-8E7F-ABE7-2A3C-DF82058CD3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19012" y="3911110"/>
            <a:ext cx="914400" cy="914400"/>
          </a:xfrm>
          <a:prstGeom prst="rect">
            <a:avLst/>
          </a:prstGeom>
        </p:spPr>
      </p:pic>
      <p:grpSp>
        <p:nvGrpSpPr>
          <p:cNvPr id="208" name="Group 207">
            <a:extLst>
              <a:ext uri="{FF2B5EF4-FFF2-40B4-BE49-F238E27FC236}">
                <a16:creationId xmlns:a16="http://schemas.microsoft.com/office/drawing/2014/main" id="{B10B2D67-9EDE-ECCD-A586-DFE1A702771B}"/>
              </a:ext>
            </a:extLst>
          </p:cNvPr>
          <p:cNvGrpSpPr/>
          <p:nvPr/>
        </p:nvGrpSpPr>
        <p:grpSpPr>
          <a:xfrm>
            <a:off x="866725" y="4929602"/>
            <a:ext cx="3476741" cy="1668724"/>
            <a:chOff x="1490108" y="1138611"/>
            <a:chExt cx="11085330" cy="5169112"/>
          </a:xfrm>
        </p:grpSpPr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305EDD15-D41E-4D3B-49E1-67436F296F27}"/>
                </a:ext>
              </a:extLst>
            </p:cNvPr>
            <p:cNvSpPr/>
            <p:nvPr/>
          </p:nvSpPr>
          <p:spPr>
            <a:xfrm>
              <a:off x="3419872" y="5445224"/>
              <a:ext cx="3456384" cy="504056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0" bIns="0" rtlCol="0" anchor="ctr"/>
            <a:lstStyle/>
            <a:p>
              <a:endParaRPr lang="en-ZA" sz="800" dirty="0">
                <a:solidFill>
                  <a:schemeClr val="tx1"/>
                </a:solidFill>
              </a:endParaRPr>
            </a:p>
          </p:txBody>
        </p:sp>
        <p:sp>
          <p:nvSpPr>
            <p:cNvPr id="210" name="Freeform 18">
              <a:extLst>
                <a:ext uri="{FF2B5EF4-FFF2-40B4-BE49-F238E27FC236}">
                  <a16:creationId xmlns:a16="http://schemas.microsoft.com/office/drawing/2014/main" id="{26442DEE-FC30-C4F9-BDB8-A25C0CE5E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5689" y="3409139"/>
              <a:ext cx="2089150" cy="1138238"/>
            </a:xfrm>
            <a:custGeom>
              <a:avLst/>
              <a:gdLst>
                <a:gd name="T0" fmla="*/ 0 w 1074"/>
                <a:gd name="T1" fmla="*/ 75 h 584"/>
                <a:gd name="T2" fmla="*/ 0 w 1074"/>
                <a:gd name="T3" fmla="*/ 510 h 584"/>
                <a:gd name="T4" fmla="*/ 537 w 1074"/>
                <a:gd name="T5" fmla="*/ 364 h 584"/>
                <a:gd name="T6" fmla="*/ 1072 w 1074"/>
                <a:gd name="T7" fmla="*/ 584 h 584"/>
                <a:gd name="T8" fmla="*/ 1074 w 1074"/>
                <a:gd name="T9" fmla="*/ 0 h 584"/>
                <a:gd name="T10" fmla="*/ 537 w 1074"/>
                <a:gd name="T11" fmla="*/ 245 h 584"/>
                <a:gd name="T12" fmla="*/ 0 w 1074"/>
                <a:gd name="T13" fmla="*/ 75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4" h="584">
                  <a:moveTo>
                    <a:pt x="0" y="75"/>
                  </a:moveTo>
                  <a:cubicBezTo>
                    <a:pt x="0" y="510"/>
                    <a:pt x="0" y="510"/>
                    <a:pt x="0" y="510"/>
                  </a:cubicBezTo>
                  <a:cubicBezTo>
                    <a:pt x="0" y="510"/>
                    <a:pt x="228" y="352"/>
                    <a:pt x="537" y="364"/>
                  </a:cubicBezTo>
                  <a:cubicBezTo>
                    <a:pt x="819" y="375"/>
                    <a:pt x="1072" y="584"/>
                    <a:pt x="1072" y="584"/>
                  </a:cubicBezTo>
                  <a:cubicBezTo>
                    <a:pt x="1074" y="0"/>
                    <a:pt x="1074" y="0"/>
                    <a:pt x="1074" y="0"/>
                  </a:cubicBezTo>
                  <a:cubicBezTo>
                    <a:pt x="1074" y="0"/>
                    <a:pt x="784" y="242"/>
                    <a:pt x="537" y="245"/>
                  </a:cubicBezTo>
                  <a:cubicBezTo>
                    <a:pt x="172" y="250"/>
                    <a:pt x="0" y="75"/>
                    <a:pt x="0" y="7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700"/>
            </a:p>
          </p:txBody>
        </p:sp>
        <p:sp>
          <p:nvSpPr>
            <p:cNvPr id="211" name="Freeform 18">
              <a:extLst>
                <a:ext uri="{FF2B5EF4-FFF2-40B4-BE49-F238E27FC236}">
                  <a16:creationId xmlns:a16="http://schemas.microsoft.com/office/drawing/2014/main" id="{C86D1868-15BC-AA4A-489C-675B512D8A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5569" y="3394919"/>
              <a:ext cx="1344607" cy="1138238"/>
            </a:xfrm>
            <a:custGeom>
              <a:avLst/>
              <a:gdLst>
                <a:gd name="T0" fmla="*/ 0 w 1074"/>
                <a:gd name="T1" fmla="*/ 75 h 584"/>
                <a:gd name="T2" fmla="*/ 0 w 1074"/>
                <a:gd name="T3" fmla="*/ 510 h 584"/>
                <a:gd name="T4" fmla="*/ 537 w 1074"/>
                <a:gd name="T5" fmla="*/ 364 h 584"/>
                <a:gd name="T6" fmla="*/ 1072 w 1074"/>
                <a:gd name="T7" fmla="*/ 584 h 584"/>
                <a:gd name="T8" fmla="*/ 1074 w 1074"/>
                <a:gd name="T9" fmla="*/ 0 h 584"/>
                <a:gd name="T10" fmla="*/ 537 w 1074"/>
                <a:gd name="T11" fmla="*/ 245 h 584"/>
                <a:gd name="T12" fmla="*/ 0 w 1074"/>
                <a:gd name="T13" fmla="*/ 75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4" h="584">
                  <a:moveTo>
                    <a:pt x="0" y="75"/>
                  </a:moveTo>
                  <a:cubicBezTo>
                    <a:pt x="0" y="510"/>
                    <a:pt x="0" y="510"/>
                    <a:pt x="0" y="510"/>
                  </a:cubicBezTo>
                  <a:cubicBezTo>
                    <a:pt x="0" y="510"/>
                    <a:pt x="228" y="352"/>
                    <a:pt x="537" y="364"/>
                  </a:cubicBezTo>
                  <a:cubicBezTo>
                    <a:pt x="819" y="375"/>
                    <a:pt x="1072" y="584"/>
                    <a:pt x="1072" y="584"/>
                  </a:cubicBezTo>
                  <a:cubicBezTo>
                    <a:pt x="1074" y="0"/>
                    <a:pt x="1074" y="0"/>
                    <a:pt x="1074" y="0"/>
                  </a:cubicBezTo>
                  <a:cubicBezTo>
                    <a:pt x="1074" y="0"/>
                    <a:pt x="784" y="242"/>
                    <a:pt x="537" y="245"/>
                  </a:cubicBezTo>
                  <a:cubicBezTo>
                    <a:pt x="172" y="250"/>
                    <a:pt x="0" y="75"/>
                    <a:pt x="0" y="75"/>
                  </a:cubicBez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2" name="Freeform 17">
              <a:extLst>
                <a:ext uri="{FF2B5EF4-FFF2-40B4-BE49-F238E27FC236}">
                  <a16:creationId xmlns:a16="http://schemas.microsoft.com/office/drawing/2014/main" id="{720F7240-569C-DB8B-548F-3C6F65CCA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789" y="3394919"/>
              <a:ext cx="2089150" cy="1138238"/>
            </a:xfrm>
            <a:custGeom>
              <a:avLst/>
              <a:gdLst>
                <a:gd name="T0" fmla="*/ 1074 w 1074"/>
                <a:gd name="T1" fmla="*/ 75 h 584"/>
                <a:gd name="T2" fmla="*/ 1074 w 1074"/>
                <a:gd name="T3" fmla="*/ 510 h 584"/>
                <a:gd name="T4" fmla="*/ 537 w 1074"/>
                <a:gd name="T5" fmla="*/ 364 h 584"/>
                <a:gd name="T6" fmla="*/ 1 w 1074"/>
                <a:gd name="T7" fmla="*/ 584 h 584"/>
                <a:gd name="T8" fmla="*/ 0 w 1074"/>
                <a:gd name="T9" fmla="*/ 0 h 584"/>
                <a:gd name="T10" fmla="*/ 537 w 1074"/>
                <a:gd name="T11" fmla="*/ 245 h 584"/>
                <a:gd name="T12" fmla="*/ 1074 w 1074"/>
                <a:gd name="T13" fmla="*/ 75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4" h="584">
                  <a:moveTo>
                    <a:pt x="1074" y="75"/>
                  </a:moveTo>
                  <a:cubicBezTo>
                    <a:pt x="1074" y="510"/>
                    <a:pt x="1074" y="510"/>
                    <a:pt x="1074" y="510"/>
                  </a:cubicBezTo>
                  <a:cubicBezTo>
                    <a:pt x="1074" y="510"/>
                    <a:pt x="846" y="352"/>
                    <a:pt x="537" y="364"/>
                  </a:cubicBezTo>
                  <a:cubicBezTo>
                    <a:pt x="255" y="375"/>
                    <a:pt x="1" y="584"/>
                    <a:pt x="1" y="5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90" y="242"/>
                    <a:pt x="537" y="245"/>
                  </a:cubicBezTo>
                  <a:cubicBezTo>
                    <a:pt x="902" y="250"/>
                    <a:pt x="1074" y="75"/>
                    <a:pt x="1074" y="75"/>
                  </a:cubicBez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69339765-31E6-4483-C4CC-D8D0FF3898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9352" y="3174256"/>
              <a:ext cx="1581150" cy="1581150"/>
            </a:xfrm>
            <a:prstGeom prst="ellipse">
              <a:avLst/>
            </a:prstGeom>
            <a:solidFill>
              <a:srgbClr val="F38534"/>
            </a:solidFill>
            <a:ln w="9525">
              <a:noFill/>
              <a:round/>
              <a:headEnd/>
              <a:tailEnd/>
            </a:ln>
            <a:effectLst>
              <a:outerShdw blurRad="571500" dist="571500" dir="5400000" algn="t" rotWithShape="0">
                <a:prstClr val="black">
                  <a:alpha val="1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4" name="Freeform 23">
              <a:extLst>
                <a:ext uri="{FF2B5EF4-FFF2-40B4-BE49-F238E27FC236}">
                  <a16:creationId xmlns:a16="http://schemas.microsoft.com/office/drawing/2014/main" id="{4799602C-CCA7-1439-2154-42F92A4164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9540" y="2042370"/>
              <a:ext cx="1846263" cy="3844925"/>
            </a:xfrm>
            <a:custGeom>
              <a:avLst/>
              <a:gdLst>
                <a:gd name="T0" fmla="*/ 442 w 949"/>
                <a:gd name="T1" fmla="*/ 987 h 1974"/>
                <a:gd name="T2" fmla="*/ 949 w 949"/>
                <a:gd name="T3" fmla="*/ 443 h 1974"/>
                <a:gd name="T4" fmla="*/ 949 w 949"/>
                <a:gd name="T5" fmla="*/ 0 h 1974"/>
                <a:gd name="T6" fmla="*/ 0 w 949"/>
                <a:gd name="T7" fmla="*/ 987 h 1974"/>
                <a:gd name="T8" fmla="*/ 949 w 949"/>
                <a:gd name="T9" fmla="*/ 1974 h 1974"/>
                <a:gd name="T10" fmla="*/ 949 w 949"/>
                <a:gd name="T11" fmla="*/ 1532 h 1974"/>
                <a:gd name="T12" fmla="*/ 442 w 949"/>
                <a:gd name="T13" fmla="*/ 987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9" h="1974">
                  <a:moveTo>
                    <a:pt x="442" y="987"/>
                  </a:moveTo>
                  <a:cubicBezTo>
                    <a:pt x="442" y="699"/>
                    <a:pt x="666" y="463"/>
                    <a:pt x="949" y="443"/>
                  </a:cubicBezTo>
                  <a:cubicBezTo>
                    <a:pt x="949" y="0"/>
                    <a:pt x="949" y="0"/>
                    <a:pt x="949" y="0"/>
                  </a:cubicBezTo>
                  <a:cubicBezTo>
                    <a:pt x="422" y="20"/>
                    <a:pt x="0" y="455"/>
                    <a:pt x="0" y="987"/>
                  </a:cubicBezTo>
                  <a:cubicBezTo>
                    <a:pt x="0" y="1520"/>
                    <a:pt x="422" y="1954"/>
                    <a:pt x="949" y="1974"/>
                  </a:cubicBezTo>
                  <a:cubicBezTo>
                    <a:pt x="949" y="1532"/>
                    <a:pt x="949" y="1532"/>
                    <a:pt x="949" y="1532"/>
                  </a:cubicBezTo>
                  <a:cubicBezTo>
                    <a:pt x="666" y="1512"/>
                    <a:pt x="442" y="1275"/>
                    <a:pt x="442" y="987"/>
                  </a:cubicBezTo>
                  <a:close/>
                </a:path>
              </a:pathLst>
            </a:custGeom>
            <a:solidFill>
              <a:srgbClr val="00A7E5"/>
            </a:solidFill>
            <a:ln w="9525">
              <a:noFill/>
              <a:round/>
              <a:headEnd/>
              <a:tailEnd/>
            </a:ln>
            <a:effectLst>
              <a:outerShdw blurRad="571500" dist="444500" dir="5400000" algn="t" rotWithShape="0">
                <a:prstClr val="black">
                  <a:alpha val="1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5" name="Freeform 24">
              <a:extLst>
                <a:ext uri="{FF2B5EF4-FFF2-40B4-BE49-F238E27FC236}">
                  <a16:creationId xmlns:a16="http://schemas.microsoft.com/office/drawing/2014/main" id="{48B6217B-2DA3-0119-AA2F-E0875926D9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6128" y="2042370"/>
              <a:ext cx="1846263" cy="3844925"/>
            </a:xfrm>
            <a:custGeom>
              <a:avLst/>
              <a:gdLst>
                <a:gd name="T0" fmla="*/ 949 w 949"/>
                <a:gd name="T1" fmla="*/ 987 h 1974"/>
                <a:gd name="T2" fmla="*/ 0 w 949"/>
                <a:gd name="T3" fmla="*/ 0 h 1974"/>
                <a:gd name="T4" fmla="*/ 0 w 949"/>
                <a:gd name="T5" fmla="*/ 443 h 1974"/>
                <a:gd name="T6" fmla="*/ 507 w 949"/>
                <a:gd name="T7" fmla="*/ 987 h 1974"/>
                <a:gd name="T8" fmla="*/ 0 w 949"/>
                <a:gd name="T9" fmla="*/ 1532 h 1974"/>
                <a:gd name="T10" fmla="*/ 0 w 949"/>
                <a:gd name="T11" fmla="*/ 1974 h 1974"/>
                <a:gd name="T12" fmla="*/ 949 w 949"/>
                <a:gd name="T13" fmla="*/ 987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9" h="1974">
                  <a:moveTo>
                    <a:pt x="949" y="987"/>
                  </a:moveTo>
                  <a:cubicBezTo>
                    <a:pt x="949" y="455"/>
                    <a:pt x="528" y="20"/>
                    <a:pt x="0" y="0"/>
                  </a:cubicBezTo>
                  <a:cubicBezTo>
                    <a:pt x="0" y="443"/>
                    <a:pt x="0" y="443"/>
                    <a:pt x="0" y="443"/>
                  </a:cubicBezTo>
                  <a:cubicBezTo>
                    <a:pt x="283" y="463"/>
                    <a:pt x="507" y="699"/>
                    <a:pt x="507" y="987"/>
                  </a:cubicBezTo>
                  <a:cubicBezTo>
                    <a:pt x="507" y="1275"/>
                    <a:pt x="283" y="1512"/>
                    <a:pt x="0" y="1532"/>
                  </a:cubicBezTo>
                  <a:cubicBezTo>
                    <a:pt x="0" y="1974"/>
                    <a:pt x="0" y="1974"/>
                    <a:pt x="0" y="1974"/>
                  </a:cubicBezTo>
                  <a:cubicBezTo>
                    <a:pt x="528" y="1954"/>
                    <a:pt x="949" y="1520"/>
                    <a:pt x="949" y="987"/>
                  </a:cubicBezTo>
                  <a:close/>
                </a:path>
              </a:pathLst>
            </a:custGeom>
            <a:solidFill>
              <a:srgbClr val="00A7E5"/>
            </a:solidFill>
            <a:ln w="9525">
              <a:noFill/>
              <a:round/>
              <a:headEnd/>
              <a:tailEnd/>
            </a:ln>
            <a:effectLst>
              <a:outerShdw blurRad="571500" dist="444500" dir="5400000" algn="t" rotWithShape="0">
                <a:prstClr val="black">
                  <a:alpha val="1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6" name="Freeform 19">
              <a:extLst>
                <a:ext uri="{FF2B5EF4-FFF2-40B4-BE49-F238E27FC236}">
                  <a16:creationId xmlns:a16="http://schemas.microsoft.com/office/drawing/2014/main" id="{2E94B65E-1544-D4F8-7785-649E5A80B13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8536" y="2237736"/>
              <a:ext cx="1614646" cy="1984298"/>
            </a:xfrm>
            <a:custGeom>
              <a:avLst/>
              <a:gdLst>
                <a:gd name="T0" fmla="*/ 530 w 692"/>
                <a:gd name="T1" fmla="*/ 0 h 704"/>
                <a:gd name="T2" fmla="*/ 692 w 692"/>
                <a:gd name="T3" fmla="*/ 245 h 704"/>
                <a:gd name="T4" fmla="*/ 399 w 692"/>
                <a:gd name="T5" fmla="*/ 343 h 704"/>
                <a:gd name="T6" fmla="*/ 268 w 692"/>
                <a:gd name="T7" fmla="*/ 704 h 704"/>
                <a:gd name="T8" fmla="*/ 0 w 692"/>
                <a:gd name="T9" fmla="*/ 436 h 704"/>
                <a:gd name="T10" fmla="*/ 346 w 692"/>
                <a:gd name="T11" fmla="*/ 281 h 704"/>
                <a:gd name="T12" fmla="*/ 530 w 692"/>
                <a:gd name="T13" fmla="*/ 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2" h="704">
                  <a:moveTo>
                    <a:pt x="530" y="0"/>
                  </a:moveTo>
                  <a:cubicBezTo>
                    <a:pt x="692" y="245"/>
                    <a:pt x="692" y="245"/>
                    <a:pt x="692" y="245"/>
                  </a:cubicBezTo>
                  <a:cubicBezTo>
                    <a:pt x="692" y="245"/>
                    <a:pt x="541" y="215"/>
                    <a:pt x="399" y="343"/>
                  </a:cubicBezTo>
                  <a:cubicBezTo>
                    <a:pt x="258" y="470"/>
                    <a:pt x="268" y="704"/>
                    <a:pt x="268" y="704"/>
                  </a:cubicBezTo>
                  <a:cubicBezTo>
                    <a:pt x="0" y="436"/>
                    <a:pt x="0" y="436"/>
                    <a:pt x="0" y="436"/>
                  </a:cubicBezTo>
                  <a:cubicBezTo>
                    <a:pt x="0" y="436"/>
                    <a:pt x="253" y="374"/>
                    <a:pt x="346" y="281"/>
                  </a:cubicBezTo>
                  <a:cubicBezTo>
                    <a:pt x="487" y="141"/>
                    <a:pt x="530" y="0"/>
                    <a:pt x="530" y="0"/>
                  </a:cubicBez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7" name="Freeform 25">
              <a:extLst>
                <a:ext uri="{FF2B5EF4-FFF2-40B4-BE49-F238E27FC236}">
                  <a16:creationId xmlns:a16="http://schemas.microsoft.com/office/drawing/2014/main" id="{78BB7C02-EBCE-DA5B-DB9B-2605A50DD1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6383" y="3341397"/>
              <a:ext cx="879475" cy="825283"/>
            </a:xfrm>
            <a:custGeom>
              <a:avLst/>
              <a:gdLst>
                <a:gd name="T0" fmla="*/ 388 w 452"/>
                <a:gd name="T1" fmla="*/ 0 h 351"/>
                <a:gd name="T2" fmla="*/ 452 w 452"/>
                <a:gd name="T3" fmla="*/ 230 h 351"/>
                <a:gd name="T4" fmla="*/ 244 w 452"/>
                <a:gd name="T5" fmla="*/ 198 h 351"/>
                <a:gd name="T6" fmla="*/ 110 w 452"/>
                <a:gd name="T7" fmla="*/ 351 h 351"/>
                <a:gd name="T8" fmla="*/ 0 w 452"/>
                <a:gd name="T9" fmla="*/ 71 h 351"/>
                <a:gd name="T10" fmla="*/ 214 w 452"/>
                <a:gd name="T11" fmla="*/ 138 h 351"/>
                <a:gd name="T12" fmla="*/ 388 w 452"/>
                <a:gd name="T13" fmla="*/ 0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2" h="351">
                  <a:moveTo>
                    <a:pt x="388" y="0"/>
                  </a:moveTo>
                  <a:cubicBezTo>
                    <a:pt x="452" y="230"/>
                    <a:pt x="452" y="230"/>
                    <a:pt x="452" y="230"/>
                  </a:cubicBezTo>
                  <a:cubicBezTo>
                    <a:pt x="452" y="230"/>
                    <a:pt x="350" y="164"/>
                    <a:pt x="244" y="198"/>
                  </a:cubicBezTo>
                  <a:cubicBezTo>
                    <a:pt x="131" y="234"/>
                    <a:pt x="110" y="351"/>
                    <a:pt x="110" y="35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86" y="171"/>
                    <a:pt x="214" y="138"/>
                  </a:cubicBezTo>
                  <a:cubicBezTo>
                    <a:pt x="330" y="108"/>
                    <a:pt x="388" y="0"/>
                    <a:pt x="388" y="0"/>
                  </a:cubicBez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8" name="Freeform 26">
              <a:extLst>
                <a:ext uri="{FF2B5EF4-FFF2-40B4-BE49-F238E27FC236}">
                  <a16:creationId xmlns:a16="http://schemas.microsoft.com/office/drawing/2014/main" id="{9A4F78CF-ABA1-30A1-27D9-F56266ACBED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4587" y="3890518"/>
              <a:ext cx="879475" cy="825283"/>
            </a:xfrm>
            <a:custGeom>
              <a:avLst/>
              <a:gdLst>
                <a:gd name="T0" fmla="*/ 388 w 452"/>
                <a:gd name="T1" fmla="*/ 351 h 351"/>
                <a:gd name="T2" fmla="*/ 452 w 452"/>
                <a:gd name="T3" fmla="*/ 121 h 351"/>
                <a:gd name="T4" fmla="*/ 244 w 452"/>
                <a:gd name="T5" fmla="*/ 153 h 351"/>
                <a:gd name="T6" fmla="*/ 110 w 452"/>
                <a:gd name="T7" fmla="*/ 0 h 351"/>
                <a:gd name="T8" fmla="*/ 0 w 452"/>
                <a:gd name="T9" fmla="*/ 280 h 351"/>
                <a:gd name="T10" fmla="*/ 214 w 452"/>
                <a:gd name="T11" fmla="*/ 213 h 351"/>
                <a:gd name="T12" fmla="*/ 388 w 452"/>
                <a:gd name="T13" fmla="*/ 351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2" h="351">
                  <a:moveTo>
                    <a:pt x="388" y="351"/>
                  </a:moveTo>
                  <a:cubicBezTo>
                    <a:pt x="452" y="121"/>
                    <a:pt x="452" y="121"/>
                    <a:pt x="452" y="121"/>
                  </a:cubicBezTo>
                  <a:cubicBezTo>
                    <a:pt x="452" y="121"/>
                    <a:pt x="350" y="187"/>
                    <a:pt x="244" y="153"/>
                  </a:cubicBezTo>
                  <a:cubicBezTo>
                    <a:pt x="131" y="117"/>
                    <a:pt x="110" y="0"/>
                    <a:pt x="110" y="0"/>
                  </a:cubicBezTo>
                  <a:cubicBezTo>
                    <a:pt x="0" y="280"/>
                    <a:pt x="0" y="280"/>
                    <a:pt x="0" y="280"/>
                  </a:cubicBezTo>
                  <a:cubicBezTo>
                    <a:pt x="0" y="280"/>
                    <a:pt x="86" y="180"/>
                    <a:pt x="214" y="213"/>
                  </a:cubicBezTo>
                  <a:cubicBezTo>
                    <a:pt x="330" y="243"/>
                    <a:pt x="388" y="351"/>
                    <a:pt x="388" y="351"/>
                  </a:cubicBez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B1BDC7D6-E597-6CDE-9FAC-5CBC03AD0821}"/>
                </a:ext>
              </a:extLst>
            </p:cNvPr>
            <p:cNvSpPr/>
            <p:nvPr/>
          </p:nvSpPr>
          <p:spPr>
            <a:xfrm>
              <a:off x="5639256" y="2239970"/>
              <a:ext cx="571246" cy="515260"/>
            </a:xfrm>
            <a:prstGeom prst="ellipse">
              <a:avLst/>
            </a:prstGeom>
            <a:solidFill>
              <a:srgbClr val="68686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325745B5-48B5-28DF-01C9-761C28BB6A4C}"/>
                </a:ext>
              </a:extLst>
            </p:cNvPr>
            <p:cNvSpPr/>
            <p:nvPr/>
          </p:nvSpPr>
          <p:spPr>
            <a:xfrm flipH="1">
              <a:off x="4450359" y="2287647"/>
              <a:ext cx="655228" cy="655228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6384616C-DECD-91E8-89A4-BCCC2904D16D}"/>
                </a:ext>
              </a:extLst>
            </p:cNvPr>
            <p:cNvSpPr/>
            <p:nvPr/>
          </p:nvSpPr>
          <p:spPr>
            <a:xfrm flipH="1">
              <a:off x="3689636" y="4271849"/>
              <a:ext cx="655228" cy="655228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5041EB6F-B5D2-880F-D515-1839252FCEEF}"/>
                </a:ext>
              </a:extLst>
            </p:cNvPr>
            <p:cNvSpPr/>
            <p:nvPr/>
          </p:nvSpPr>
          <p:spPr>
            <a:xfrm flipH="1">
              <a:off x="3685308" y="3029391"/>
              <a:ext cx="655228" cy="655228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D94C21ED-1AEF-4353-71F8-79BA4A8C58A6}"/>
                </a:ext>
              </a:extLst>
            </p:cNvPr>
            <p:cNvSpPr txBox="1"/>
            <p:nvPr/>
          </p:nvSpPr>
          <p:spPr>
            <a:xfrm>
              <a:off x="8693703" y="1155357"/>
              <a:ext cx="3674398" cy="40830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SUCCESS MEASURE</a:t>
              </a:r>
            </a:p>
          </p:txBody>
        </p:sp>
        <p:sp>
          <p:nvSpPr>
            <p:cNvPr id="224" name="Freeform 19">
              <a:extLst>
                <a:ext uri="{FF2B5EF4-FFF2-40B4-BE49-F238E27FC236}">
                  <a16:creationId xmlns:a16="http://schemas.microsoft.com/office/drawing/2014/main" id="{47C25850-3C0F-2EA2-02F1-4AB0580210F0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8228536" y="3818926"/>
              <a:ext cx="1614646" cy="1984298"/>
            </a:xfrm>
            <a:custGeom>
              <a:avLst/>
              <a:gdLst>
                <a:gd name="T0" fmla="*/ 530 w 692"/>
                <a:gd name="T1" fmla="*/ 0 h 704"/>
                <a:gd name="T2" fmla="*/ 692 w 692"/>
                <a:gd name="T3" fmla="*/ 245 h 704"/>
                <a:gd name="T4" fmla="*/ 399 w 692"/>
                <a:gd name="T5" fmla="*/ 343 h 704"/>
                <a:gd name="T6" fmla="*/ 268 w 692"/>
                <a:gd name="T7" fmla="*/ 704 h 704"/>
                <a:gd name="T8" fmla="*/ 0 w 692"/>
                <a:gd name="T9" fmla="*/ 436 h 704"/>
                <a:gd name="T10" fmla="*/ 346 w 692"/>
                <a:gd name="T11" fmla="*/ 281 h 704"/>
                <a:gd name="T12" fmla="*/ 530 w 692"/>
                <a:gd name="T13" fmla="*/ 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2" h="704">
                  <a:moveTo>
                    <a:pt x="530" y="0"/>
                  </a:moveTo>
                  <a:cubicBezTo>
                    <a:pt x="692" y="245"/>
                    <a:pt x="692" y="245"/>
                    <a:pt x="692" y="245"/>
                  </a:cubicBezTo>
                  <a:cubicBezTo>
                    <a:pt x="692" y="245"/>
                    <a:pt x="541" y="215"/>
                    <a:pt x="399" y="343"/>
                  </a:cubicBezTo>
                  <a:cubicBezTo>
                    <a:pt x="258" y="470"/>
                    <a:pt x="268" y="704"/>
                    <a:pt x="268" y="704"/>
                  </a:cubicBezTo>
                  <a:cubicBezTo>
                    <a:pt x="0" y="436"/>
                    <a:pt x="0" y="436"/>
                    <a:pt x="0" y="436"/>
                  </a:cubicBezTo>
                  <a:cubicBezTo>
                    <a:pt x="0" y="436"/>
                    <a:pt x="253" y="374"/>
                    <a:pt x="346" y="281"/>
                  </a:cubicBezTo>
                  <a:cubicBezTo>
                    <a:pt x="487" y="141"/>
                    <a:pt x="530" y="0"/>
                    <a:pt x="530" y="0"/>
                  </a:cubicBez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5" name="Freeform 28">
              <a:extLst>
                <a:ext uri="{FF2B5EF4-FFF2-40B4-BE49-F238E27FC236}">
                  <a16:creationId xmlns:a16="http://schemas.microsoft.com/office/drawing/2014/main" id="{A01FA2C6-7523-7B38-6A8F-3EAED19C9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3914" y="2024774"/>
              <a:ext cx="2376682" cy="909738"/>
            </a:xfrm>
            <a:custGeom>
              <a:avLst/>
              <a:gdLst>
                <a:gd name="T0" fmla="*/ 1776 w 1776"/>
                <a:gd name="T1" fmla="*/ 192 h 385"/>
                <a:gd name="T2" fmla="*/ 1584 w 1776"/>
                <a:gd name="T3" fmla="*/ 385 h 385"/>
                <a:gd name="T4" fmla="*/ 192 w 1776"/>
                <a:gd name="T5" fmla="*/ 385 h 385"/>
                <a:gd name="T6" fmla="*/ 0 w 1776"/>
                <a:gd name="T7" fmla="*/ 192 h 385"/>
                <a:gd name="T8" fmla="*/ 0 w 1776"/>
                <a:gd name="T9" fmla="*/ 192 h 385"/>
                <a:gd name="T10" fmla="*/ 192 w 1776"/>
                <a:gd name="T11" fmla="*/ 0 h 385"/>
                <a:gd name="T12" fmla="*/ 1584 w 1776"/>
                <a:gd name="T13" fmla="*/ 0 h 385"/>
                <a:gd name="T14" fmla="*/ 1776 w 1776"/>
                <a:gd name="T15" fmla="*/ 192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76" h="385">
                  <a:moveTo>
                    <a:pt x="1776" y="192"/>
                  </a:moveTo>
                  <a:cubicBezTo>
                    <a:pt x="1776" y="299"/>
                    <a:pt x="1690" y="385"/>
                    <a:pt x="1584" y="385"/>
                  </a:cubicBezTo>
                  <a:cubicBezTo>
                    <a:pt x="192" y="385"/>
                    <a:pt x="192" y="385"/>
                    <a:pt x="192" y="385"/>
                  </a:cubicBezTo>
                  <a:cubicBezTo>
                    <a:pt x="86" y="385"/>
                    <a:pt x="0" y="299"/>
                    <a:pt x="0" y="192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86"/>
                    <a:pt x="86" y="0"/>
                    <a:pt x="192" y="0"/>
                  </a:cubicBezTo>
                  <a:cubicBezTo>
                    <a:pt x="1584" y="0"/>
                    <a:pt x="1584" y="0"/>
                    <a:pt x="1584" y="0"/>
                  </a:cubicBezTo>
                  <a:cubicBezTo>
                    <a:pt x="1690" y="0"/>
                    <a:pt x="1776" y="86"/>
                    <a:pt x="1776" y="192"/>
                  </a:cubicBezTo>
                  <a:close/>
                </a:path>
              </a:pathLst>
            </a:custGeom>
            <a:solidFill>
              <a:srgbClr val="00A7E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6" name="Freeform 29">
              <a:extLst>
                <a:ext uri="{FF2B5EF4-FFF2-40B4-BE49-F238E27FC236}">
                  <a16:creationId xmlns:a16="http://schemas.microsoft.com/office/drawing/2014/main" id="{0A544915-D23E-661D-A085-E25607113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3914" y="3051836"/>
              <a:ext cx="2376682" cy="905891"/>
            </a:xfrm>
            <a:custGeom>
              <a:avLst/>
              <a:gdLst>
                <a:gd name="T0" fmla="*/ 1776 w 1776"/>
                <a:gd name="T1" fmla="*/ 192 h 384"/>
                <a:gd name="T2" fmla="*/ 1584 w 1776"/>
                <a:gd name="T3" fmla="*/ 384 h 384"/>
                <a:gd name="T4" fmla="*/ 192 w 1776"/>
                <a:gd name="T5" fmla="*/ 384 h 384"/>
                <a:gd name="T6" fmla="*/ 0 w 1776"/>
                <a:gd name="T7" fmla="*/ 192 h 384"/>
                <a:gd name="T8" fmla="*/ 0 w 1776"/>
                <a:gd name="T9" fmla="*/ 192 h 384"/>
                <a:gd name="T10" fmla="*/ 192 w 1776"/>
                <a:gd name="T11" fmla="*/ 0 h 384"/>
                <a:gd name="T12" fmla="*/ 1584 w 1776"/>
                <a:gd name="T13" fmla="*/ 0 h 384"/>
                <a:gd name="T14" fmla="*/ 1776 w 1776"/>
                <a:gd name="T15" fmla="*/ 192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76" h="384">
                  <a:moveTo>
                    <a:pt x="1776" y="192"/>
                  </a:moveTo>
                  <a:cubicBezTo>
                    <a:pt x="1776" y="298"/>
                    <a:pt x="1690" y="384"/>
                    <a:pt x="1584" y="384"/>
                  </a:cubicBezTo>
                  <a:cubicBezTo>
                    <a:pt x="192" y="384"/>
                    <a:pt x="192" y="384"/>
                    <a:pt x="192" y="384"/>
                  </a:cubicBezTo>
                  <a:cubicBezTo>
                    <a:pt x="86" y="384"/>
                    <a:pt x="0" y="298"/>
                    <a:pt x="0" y="192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86"/>
                    <a:pt x="86" y="0"/>
                    <a:pt x="192" y="0"/>
                  </a:cubicBezTo>
                  <a:cubicBezTo>
                    <a:pt x="1584" y="0"/>
                    <a:pt x="1584" y="0"/>
                    <a:pt x="1584" y="0"/>
                  </a:cubicBezTo>
                  <a:cubicBezTo>
                    <a:pt x="1690" y="0"/>
                    <a:pt x="1776" y="86"/>
                    <a:pt x="1776" y="192"/>
                  </a:cubicBezTo>
                  <a:close/>
                </a:path>
              </a:pathLst>
            </a:custGeom>
            <a:solidFill>
              <a:srgbClr val="BFD73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7" name="Freeform 30">
              <a:extLst>
                <a:ext uri="{FF2B5EF4-FFF2-40B4-BE49-F238E27FC236}">
                  <a16:creationId xmlns:a16="http://schemas.microsoft.com/office/drawing/2014/main" id="{4A77D608-6615-AC47-624F-64C4097CB74F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3914" y="4078897"/>
              <a:ext cx="2376682" cy="905891"/>
            </a:xfrm>
            <a:custGeom>
              <a:avLst/>
              <a:gdLst>
                <a:gd name="T0" fmla="*/ 1776 w 1776"/>
                <a:gd name="T1" fmla="*/ 192 h 384"/>
                <a:gd name="T2" fmla="*/ 1584 w 1776"/>
                <a:gd name="T3" fmla="*/ 384 h 384"/>
                <a:gd name="T4" fmla="*/ 192 w 1776"/>
                <a:gd name="T5" fmla="*/ 384 h 384"/>
                <a:gd name="T6" fmla="*/ 0 w 1776"/>
                <a:gd name="T7" fmla="*/ 192 h 384"/>
                <a:gd name="T8" fmla="*/ 0 w 1776"/>
                <a:gd name="T9" fmla="*/ 192 h 384"/>
                <a:gd name="T10" fmla="*/ 192 w 1776"/>
                <a:gd name="T11" fmla="*/ 0 h 384"/>
                <a:gd name="T12" fmla="*/ 1584 w 1776"/>
                <a:gd name="T13" fmla="*/ 0 h 384"/>
                <a:gd name="T14" fmla="*/ 1776 w 1776"/>
                <a:gd name="T15" fmla="*/ 192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76" h="384">
                  <a:moveTo>
                    <a:pt x="1776" y="192"/>
                  </a:moveTo>
                  <a:cubicBezTo>
                    <a:pt x="1776" y="298"/>
                    <a:pt x="1690" y="384"/>
                    <a:pt x="1584" y="384"/>
                  </a:cubicBezTo>
                  <a:cubicBezTo>
                    <a:pt x="192" y="384"/>
                    <a:pt x="192" y="384"/>
                    <a:pt x="192" y="384"/>
                  </a:cubicBezTo>
                  <a:cubicBezTo>
                    <a:pt x="86" y="384"/>
                    <a:pt x="0" y="298"/>
                    <a:pt x="0" y="192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86"/>
                    <a:pt x="86" y="0"/>
                    <a:pt x="192" y="0"/>
                  </a:cubicBezTo>
                  <a:cubicBezTo>
                    <a:pt x="1584" y="0"/>
                    <a:pt x="1584" y="0"/>
                    <a:pt x="1584" y="0"/>
                  </a:cubicBezTo>
                  <a:cubicBezTo>
                    <a:pt x="1690" y="0"/>
                    <a:pt x="1776" y="86"/>
                    <a:pt x="1776" y="192"/>
                  </a:cubicBezTo>
                  <a:close/>
                </a:path>
              </a:pathLst>
            </a:custGeom>
            <a:solidFill>
              <a:srgbClr val="ED323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8" name="Freeform 31">
              <a:extLst>
                <a:ext uri="{FF2B5EF4-FFF2-40B4-BE49-F238E27FC236}">
                  <a16:creationId xmlns:a16="http://schemas.microsoft.com/office/drawing/2014/main" id="{FECA4215-0A10-2E01-5C99-457BDF373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3914" y="5102110"/>
              <a:ext cx="2376682" cy="909738"/>
            </a:xfrm>
            <a:custGeom>
              <a:avLst/>
              <a:gdLst>
                <a:gd name="T0" fmla="*/ 1776 w 1776"/>
                <a:gd name="T1" fmla="*/ 192 h 385"/>
                <a:gd name="T2" fmla="*/ 1584 w 1776"/>
                <a:gd name="T3" fmla="*/ 385 h 385"/>
                <a:gd name="T4" fmla="*/ 192 w 1776"/>
                <a:gd name="T5" fmla="*/ 385 h 385"/>
                <a:gd name="T6" fmla="*/ 0 w 1776"/>
                <a:gd name="T7" fmla="*/ 192 h 385"/>
                <a:gd name="T8" fmla="*/ 0 w 1776"/>
                <a:gd name="T9" fmla="*/ 192 h 385"/>
                <a:gd name="T10" fmla="*/ 192 w 1776"/>
                <a:gd name="T11" fmla="*/ 0 h 385"/>
                <a:gd name="T12" fmla="*/ 1584 w 1776"/>
                <a:gd name="T13" fmla="*/ 0 h 385"/>
                <a:gd name="T14" fmla="*/ 1776 w 1776"/>
                <a:gd name="T15" fmla="*/ 192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76" h="385">
                  <a:moveTo>
                    <a:pt x="1776" y="192"/>
                  </a:moveTo>
                  <a:cubicBezTo>
                    <a:pt x="1776" y="299"/>
                    <a:pt x="1690" y="385"/>
                    <a:pt x="1584" y="385"/>
                  </a:cubicBezTo>
                  <a:cubicBezTo>
                    <a:pt x="192" y="385"/>
                    <a:pt x="192" y="385"/>
                    <a:pt x="192" y="385"/>
                  </a:cubicBezTo>
                  <a:cubicBezTo>
                    <a:pt x="86" y="385"/>
                    <a:pt x="0" y="299"/>
                    <a:pt x="0" y="192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86"/>
                    <a:pt x="86" y="0"/>
                    <a:pt x="192" y="0"/>
                  </a:cubicBezTo>
                  <a:cubicBezTo>
                    <a:pt x="1584" y="0"/>
                    <a:pt x="1584" y="0"/>
                    <a:pt x="1584" y="0"/>
                  </a:cubicBezTo>
                  <a:cubicBezTo>
                    <a:pt x="1690" y="0"/>
                    <a:pt x="1776" y="86"/>
                    <a:pt x="1776" y="192"/>
                  </a:cubicBezTo>
                  <a:close/>
                </a:path>
              </a:pathLst>
            </a:custGeom>
            <a:solidFill>
              <a:srgbClr val="68686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9" name="TextBox 228">
              <a:extLst>
                <a:ext uri="{FF2B5EF4-FFF2-40B4-BE49-F238E27FC236}">
                  <a16:creationId xmlns:a16="http://schemas.microsoft.com/office/drawing/2014/main" id="{121AC709-E2B9-261B-860D-AB2B3FA275B4}"/>
                </a:ext>
              </a:extLst>
            </p:cNvPr>
            <p:cNvSpPr txBox="1"/>
            <p:nvPr/>
          </p:nvSpPr>
          <p:spPr>
            <a:xfrm>
              <a:off x="9780565" y="1758963"/>
              <a:ext cx="1749193" cy="146988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600" kern="0" dirty="0">
                  <a:solidFill>
                    <a:srgbClr val="FFFFFF"/>
                  </a:solidFill>
                  <a:latin typeface="Segoe UI" panose="020B0502040204020203" pitchFamily="34" charset="0"/>
                  <a:ea typeface="Calibri Light" charset="0"/>
                  <a:cs typeface="Segoe UI" panose="020B0502040204020203" pitchFamily="34" charset="0"/>
                </a:rPr>
                <a:t>Give our people enough time to safely execute their work</a:t>
              </a:r>
              <a:endParaRPr lang="en-US" sz="600" dirty="0">
                <a:solidFill>
                  <a:srgbClr val="FFFFFF"/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endParaRPr>
            </a:p>
          </p:txBody>
        </p:sp>
        <p:sp>
          <p:nvSpPr>
            <p:cNvPr id="230" name="TextBox 229">
              <a:extLst>
                <a:ext uri="{FF2B5EF4-FFF2-40B4-BE49-F238E27FC236}">
                  <a16:creationId xmlns:a16="http://schemas.microsoft.com/office/drawing/2014/main" id="{B5D4E35C-7A79-0854-22E1-4AC757783D5C}"/>
                </a:ext>
              </a:extLst>
            </p:cNvPr>
            <p:cNvSpPr txBox="1"/>
            <p:nvPr/>
          </p:nvSpPr>
          <p:spPr>
            <a:xfrm>
              <a:off x="9911145" y="3107891"/>
              <a:ext cx="1614647" cy="85743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700" kern="0" dirty="0">
                  <a:solidFill>
                    <a:srgbClr val="FFFFFF"/>
                  </a:solidFill>
                  <a:latin typeface="Segoe UI" panose="020B0502040204020203" pitchFamily="34" charset="0"/>
                  <a:ea typeface="Calibri Light" charset="0"/>
                  <a:cs typeface="Segoe UI" panose="020B0502040204020203" pitchFamily="34" charset="0"/>
                </a:rPr>
                <a:t>Reach our S300 targets </a:t>
              </a:r>
              <a:endParaRPr lang="en-US" sz="700" dirty="0">
                <a:solidFill>
                  <a:srgbClr val="FFFFFF"/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endParaRPr>
            </a:p>
          </p:txBody>
        </p:sp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0AD5B163-8BC4-5BFF-3CBD-7B55960A0592}"/>
                </a:ext>
              </a:extLst>
            </p:cNvPr>
            <p:cNvSpPr txBox="1"/>
            <p:nvPr/>
          </p:nvSpPr>
          <p:spPr>
            <a:xfrm>
              <a:off x="9911142" y="4325941"/>
              <a:ext cx="2664296" cy="28581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700" kern="0" dirty="0">
                  <a:solidFill>
                    <a:srgbClr val="FFFFFF"/>
                  </a:solidFill>
                  <a:latin typeface="Segoe UI" panose="020B0502040204020203" pitchFamily="34" charset="0"/>
                  <a:ea typeface="Calibri Light" charset="0"/>
                  <a:cs typeface="Segoe UI" panose="020B0502040204020203" pitchFamily="34" charset="0"/>
                </a:rPr>
                <a:t>Just culture</a:t>
              </a:r>
              <a:endParaRPr lang="en-US" sz="700" dirty="0">
                <a:solidFill>
                  <a:srgbClr val="FFFFFF"/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endParaRPr>
            </a:p>
          </p:txBody>
        </p:sp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id="{889AFA89-980F-5A51-4A0E-89651A708166}"/>
                </a:ext>
              </a:extLst>
            </p:cNvPr>
            <p:cNvSpPr txBox="1"/>
            <p:nvPr/>
          </p:nvSpPr>
          <p:spPr>
            <a:xfrm>
              <a:off x="9811873" y="5246566"/>
              <a:ext cx="1713915" cy="57162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700" dirty="0">
                  <a:solidFill>
                    <a:srgbClr val="FFFFFF"/>
                  </a:solidFill>
                  <a:latin typeface="Segoe UI" panose="020B0502040204020203" pitchFamily="34" charset="0"/>
                  <a:ea typeface="Calibri Light" charset="0"/>
                  <a:cs typeface="Segoe UI" panose="020B0502040204020203" pitchFamily="34" charset="0"/>
                </a:rPr>
                <a:t>Engaged workforce</a:t>
              </a:r>
            </a:p>
          </p:txBody>
        </p:sp>
        <p:sp>
          <p:nvSpPr>
            <p:cNvPr id="233" name="TextBox 232">
              <a:extLst>
                <a:ext uri="{FF2B5EF4-FFF2-40B4-BE49-F238E27FC236}">
                  <a16:creationId xmlns:a16="http://schemas.microsoft.com/office/drawing/2014/main" id="{EB09B44B-5539-C2BB-BC23-E4FB8BECC503}"/>
                </a:ext>
              </a:extLst>
            </p:cNvPr>
            <p:cNvSpPr txBox="1"/>
            <p:nvPr/>
          </p:nvSpPr>
          <p:spPr>
            <a:xfrm>
              <a:off x="1490108" y="2104341"/>
              <a:ext cx="1227203" cy="25503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</a:rPr>
                <a:t>Systemic</a:t>
              </a:r>
            </a:p>
          </p:txBody>
        </p:sp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0F9B3109-91FB-B5F2-38A5-9559B3E6A56A}"/>
                </a:ext>
              </a:extLst>
            </p:cNvPr>
            <p:cNvSpPr txBox="1"/>
            <p:nvPr/>
          </p:nvSpPr>
          <p:spPr>
            <a:xfrm>
              <a:off x="7759806" y="2104819"/>
              <a:ext cx="1046416" cy="25503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</a:rPr>
                <a:t>People</a:t>
              </a:r>
            </a:p>
          </p:txBody>
        </p: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471E986A-2169-6849-8D11-370C0D4644C9}"/>
                </a:ext>
              </a:extLst>
            </p:cNvPr>
            <p:cNvSpPr txBox="1"/>
            <p:nvPr/>
          </p:nvSpPr>
          <p:spPr>
            <a:xfrm>
              <a:off x="3195346" y="5822329"/>
              <a:ext cx="2114827" cy="25518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50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</a:rPr>
                <a:t>Adopt a crew</a:t>
              </a:r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D8B6D6FF-FADF-20E5-83BB-EE0F6C721744}"/>
                </a:ext>
              </a:extLst>
            </p:cNvPr>
            <p:cNvSpPr txBox="1"/>
            <p:nvPr/>
          </p:nvSpPr>
          <p:spPr>
            <a:xfrm>
              <a:off x="4867288" y="3107012"/>
              <a:ext cx="1136576" cy="171487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Strategy</a:t>
              </a:r>
            </a:p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Central Service support</a:t>
              </a:r>
            </a:p>
          </p:txBody>
        </p:sp>
        <p:sp>
          <p:nvSpPr>
            <p:cNvPr id="237" name="TextBox 236">
              <a:extLst>
                <a:ext uri="{FF2B5EF4-FFF2-40B4-BE49-F238E27FC236}">
                  <a16:creationId xmlns:a16="http://schemas.microsoft.com/office/drawing/2014/main" id="{FA811098-7EFF-1554-DA96-1B94BD9B0146}"/>
                </a:ext>
              </a:extLst>
            </p:cNvPr>
            <p:cNvSpPr txBox="1"/>
            <p:nvPr/>
          </p:nvSpPr>
          <p:spPr>
            <a:xfrm>
              <a:off x="6186931" y="1959896"/>
              <a:ext cx="1147502" cy="2296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</a:rPr>
                <a:t>Bonus</a:t>
              </a:r>
            </a:p>
          </p:txBody>
        </p:sp>
        <p:sp>
          <p:nvSpPr>
            <p:cNvPr id="238" name="TextBox 237">
              <a:extLst>
                <a:ext uri="{FF2B5EF4-FFF2-40B4-BE49-F238E27FC236}">
                  <a16:creationId xmlns:a16="http://schemas.microsoft.com/office/drawing/2014/main" id="{CC5B2738-FD29-CF7A-CA58-6700C5E50B43}"/>
                </a:ext>
              </a:extLst>
            </p:cNvPr>
            <p:cNvSpPr txBox="1"/>
            <p:nvPr/>
          </p:nvSpPr>
          <p:spPr>
            <a:xfrm>
              <a:off x="6898170" y="2504952"/>
              <a:ext cx="1225632" cy="2296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500" kern="0" dirty="0">
                  <a:solidFill>
                    <a:srgbClr val="000000">
                      <a:lumMod val="65000"/>
                      <a:lumOff val="35000"/>
                    </a:srgbClr>
                  </a:solidFill>
                </a:rPr>
                <a:t>Just Culture</a:t>
              </a:r>
              <a:endParaRPr kumimoji="0" lang="en-IN" sz="5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</a:endParaRPr>
            </a:p>
          </p:txBody>
        </p:sp>
        <p:sp>
          <p:nvSpPr>
            <p:cNvPr id="239" name="TextBox 238">
              <a:extLst>
                <a:ext uri="{FF2B5EF4-FFF2-40B4-BE49-F238E27FC236}">
                  <a16:creationId xmlns:a16="http://schemas.microsoft.com/office/drawing/2014/main" id="{8904C619-55FF-456B-1E59-73F2B269A663}"/>
                </a:ext>
              </a:extLst>
            </p:cNvPr>
            <p:cNvSpPr txBox="1"/>
            <p:nvPr/>
          </p:nvSpPr>
          <p:spPr>
            <a:xfrm>
              <a:off x="7278788" y="3144389"/>
              <a:ext cx="1129543" cy="45933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</a:rPr>
                <a:t>Develop self</a:t>
              </a:r>
            </a:p>
          </p:txBody>
        </p:sp>
        <p:sp>
          <p:nvSpPr>
            <p:cNvPr id="240" name="TextBox 239">
              <a:extLst>
                <a:ext uri="{FF2B5EF4-FFF2-40B4-BE49-F238E27FC236}">
                  <a16:creationId xmlns:a16="http://schemas.microsoft.com/office/drawing/2014/main" id="{9FFCA7D1-ED79-F3EF-922A-0C0B4D3F5C1C}"/>
                </a:ext>
              </a:extLst>
            </p:cNvPr>
            <p:cNvSpPr txBox="1"/>
            <p:nvPr/>
          </p:nvSpPr>
          <p:spPr>
            <a:xfrm>
              <a:off x="7278788" y="4745465"/>
              <a:ext cx="1306188" cy="45933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</a:rPr>
                <a:t>Develop others</a:t>
              </a:r>
            </a:p>
          </p:txBody>
        </p:sp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8DD22478-2B98-1DF2-0C0C-868666188CB7}"/>
                </a:ext>
              </a:extLst>
            </p:cNvPr>
            <p:cNvSpPr txBox="1"/>
            <p:nvPr/>
          </p:nvSpPr>
          <p:spPr>
            <a:xfrm>
              <a:off x="6876727" y="5332773"/>
              <a:ext cx="1614647" cy="45933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</a:rPr>
                <a:t>Take people along</a:t>
              </a:r>
            </a:p>
          </p:txBody>
        </p:sp>
        <p:sp>
          <p:nvSpPr>
            <p:cNvPr id="242" name="Oval 27">
              <a:extLst>
                <a:ext uri="{FF2B5EF4-FFF2-40B4-BE49-F238E27FC236}">
                  <a16:creationId xmlns:a16="http://schemas.microsoft.com/office/drawing/2014/main" id="{2F86C737-FCB1-1A28-9EFF-B189ED21B7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2438" y="3364223"/>
              <a:ext cx="1306190" cy="1308178"/>
            </a:xfrm>
            <a:prstGeom prst="ellipse">
              <a:avLst/>
            </a:prstGeom>
            <a:solidFill>
              <a:srgbClr val="FFFFFF">
                <a:lumMod val="50000"/>
              </a:srgbClr>
            </a:solidFill>
            <a:ln w="9525">
              <a:noFill/>
              <a:round/>
              <a:headEnd/>
              <a:tailEnd/>
            </a:ln>
            <a:effectLst>
              <a:outerShdw blurRad="571500" dist="444500" dir="5400000" algn="t" rotWithShape="0">
                <a:prstClr val="black">
                  <a:alpha val="1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B0F52633-9EE0-A580-AF3C-6233F4730137}"/>
                </a:ext>
              </a:extLst>
            </p:cNvPr>
            <p:cNvGrpSpPr/>
            <p:nvPr/>
          </p:nvGrpSpPr>
          <p:grpSpPr>
            <a:xfrm>
              <a:off x="5167648" y="3507668"/>
              <a:ext cx="504558" cy="504556"/>
              <a:chOff x="-1001713" y="941388"/>
              <a:chExt cx="1871663" cy="1871663"/>
            </a:xfrm>
            <a:solidFill>
              <a:srgbClr val="FFFFFF"/>
            </a:solidFill>
          </p:grpSpPr>
          <p:sp>
            <p:nvSpPr>
              <p:cNvPr id="320" name="Freeform 5">
                <a:extLst>
                  <a:ext uri="{FF2B5EF4-FFF2-40B4-BE49-F238E27FC236}">
                    <a16:creationId xmlns:a16="http://schemas.microsoft.com/office/drawing/2014/main" id="{BE37E188-486A-D0D6-C039-3BB38F6713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55575" y="1135063"/>
                <a:ext cx="1025525" cy="1649413"/>
              </a:xfrm>
              <a:custGeom>
                <a:avLst/>
                <a:gdLst>
                  <a:gd name="T0" fmla="*/ 58 w 69"/>
                  <a:gd name="T1" fmla="*/ 15 h 111"/>
                  <a:gd name="T2" fmla="*/ 56 w 69"/>
                  <a:gd name="T3" fmla="*/ 16 h 111"/>
                  <a:gd name="T4" fmla="*/ 46 w 69"/>
                  <a:gd name="T5" fmla="*/ 17 h 111"/>
                  <a:gd name="T6" fmla="*/ 43 w 69"/>
                  <a:gd name="T7" fmla="*/ 21 h 111"/>
                  <a:gd name="T8" fmla="*/ 41 w 69"/>
                  <a:gd name="T9" fmla="*/ 20 h 111"/>
                  <a:gd name="T10" fmla="*/ 33 w 69"/>
                  <a:gd name="T11" fmla="*/ 13 h 111"/>
                  <a:gd name="T12" fmla="*/ 32 w 69"/>
                  <a:gd name="T13" fmla="*/ 9 h 111"/>
                  <a:gd name="T14" fmla="*/ 31 w 69"/>
                  <a:gd name="T15" fmla="*/ 5 h 111"/>
                  <a:gd name="T16" fmla="*/ 26 w 69"/>
                  <a:gd name="T17" fmla="*/ 1 h 111"/>
                  <a:gd name="T18" fmla="*/ 20 w 69"/>
                  <a:gd name="T19" fmla="*/ 0 h 111"/>
                  <a:gd name="T20" fmla="*/ 20 w 69"/>
                  <a:gd name="T21" fmla="*/ 3 h 111"/>
                  <a:gd name="T22" fmla="*/ 25 w 69"/>
                  <a:gd name="T23" fmla="*/ 8 h 111"/>
                  <a:gd name="T24" fmla="*/ 28 w 69"/>
                  <a:gd name="T25" fmla="*/ 12 h 111"/>
                  <a:gd name="T26" fmla="*/ 25 w 69"/>
                  <a:gd name="T27" fmla="*/ 13 h 111"/>
                  <a:gd name="T28" fmla="*/ 23 w 69"/>
                  <a:gd name="T29" fmla="*/ 12 h 111"/>
                  <a:gd name="T30" fmla="*/ 19 w 69"/>
                  <a:gd name="T31" fmla="*/ 11 h 111"/>
                  <a:gd name="T32" fmla="*/ 19 w 69"/>
                  <a:gd name="T33" fmla="*/ 8 h 111"/>
                  <a:gd name="T34" fmla="*/ 14 w 69"/>
                  <a:gd name="T35" fmla="*/ 6 h 111"/>
                  <a:gd name="T36" fmla="*/ 12 w 69"/>
                  <a:gd name="T37" fmla="*/ 13 h 111"/>
                  <a:gd name="T38" fmla="*/ 7 w 69"/>
                  <a:gd name="T39" fmla="*/ 14 h 111"/>
                  <a:gd name="T40" fmla="*/ 7 w 69"/>
                  <a:gd name="T41" fmla="*/ 18 h 111"/>
                  <a:gd name="T42" fmla="*/ 14 w 69"/>
                  <a:gd name="T43" fmla="*/ 20 h 111"/>
                  <a:gd name="T44" fmla="*/ 15 w 69"/>
                  <a:gd name="T45" fmla="*/ 13 h 111"/>
                  <a:gd name="T46" fmla="*/ 21 w 69"/>
                  <a:gd name="T47" fmla="*/ 14 h 111"/>
                  <a:gd name="T48" fmla="*/ 23 w 69"/>
                  <a:gd name="T49" fmla="*/ 15 h 111"/>
                  <a:gd name="T50" fmla="*/ 27 w 69"/>
                  <a:gd name="T51" fmla="*/ 15 h 111"/>
                  <a:gd name="T52" fmla="*/ 30 w 69"/>
                  <a:gd name="T53" fmla="*/ 21 h 111"/>
                  <a:gd name="T54" fmla="*/ 38 w 69"/>
                  <a:gd name="T55" fmla="*/ 28 h 111"/>
                  <a:gd name="T56" fmla="*/ 37 w 69"/>
                  <a:gd name="T57" fmla="*/ 31 h 111"/>
                  <a:gd name="T58" fmla="*/ 31 w 69"/>
                  <a:gd name="T59" fmla="*/ 31 h 111"/>
                  <a:gd name="T60" fmla="*/ 21 w 69"/>
                  <a:gd name="T61" fmla="*/ 36 h 111"/>
                  <a:gd name="T62" fmla="*/ 13 w 69"/>
                  <a:gd name="T63" fmla="*/ 45 h 111"/>
                  <a:gd name="T64" fmla="*/ 12 w 69"/>
                  <a:gd name="T65" fmla="*/ 49 h 111"/>
                  <a:gd name="T66" fmla="*/ 10 w 69"/>
                  <a:gd name="T67" fmla="*/ 49 h 111"/>
                  <a:gd name="T68" fmla="*/ 5 w 69"/>
                  <a:gd name="T69" fmla="*/ 47 h 111"/>
                  <a:gd name="T70" fmla="*/ 0 w 69"/>
                  <a:gd name="T71" fmla="*/ 49 h 111"/>
                  <a:gd name="T72" fmla="*/ 1 w 69"/>
                  <a:gd name="T73" fmla="*/ 54 h 111"/>
                  <a:gd name="T74" fmla="*/ 3 w 69"/>
                  <a:gd name="T75" fmla="*/ 52 h 111"/>
                  <a:gd name="T76" fmla="*/ 7 w 69"/>
                  <a:gd name="T77" fmla="*/ 51 h 111"/>
                  <a:gd name="T78" fmla="*/ 6 w 69"/>
                  <a:gd name="T79" fmla="*/ 56 h 111"/>
                  <a:gd name="T80" fmla="*/ 10 w 69"/>
                  <a:gd name="T81" fmla="*/ 57 h 111"/>
                  <a:gd name="T82" fmla="*/ 13 w 69"/>
                  <a:gd name="T83" fmla="*/ 60 h 111"/>
                  <a:gd name="T84" fmla="*/ 18 w 69"/>
                  <a:gd name="T85" fmla="*/ 59 h 111"/>
                  <a:gd name="T86" fmla="*/ 23 w 69"/>
                  <a:gd name="T87" fmla="*/ 60 h 111"/>
                  <a:gd name="T88" fmla="*/ 30 w 69"/>
                  <a:gd name="T89" fmla="*/ 62 h 111"/>
                  <a:gd name="T90" fmla="*/ 33 w 69"/>
                  <a:gd name="T91" fmla="*/ 62 h 111"/>
                  <a:gd name="T92" fmla="*/ 39 w 69"/>
                  <a:gd name="T93" fmla="*/ 69 h 111"/>
                  <a:gd name="T94" fmla="*/ 50 w 69"/>
                  <a:gd name="T95" fmla="*/ 75 h 111"/>
                  <a:gd name="T96" fmla="*/ 43 w 69"/>
                  <a:gd name="T97" fmla="*/ 88 h 111"/>
                  <a:gd name="T98" fmla="*/ 36 w 69"/>
                  <a:gd name="T99" fmla="*/ 92 h 111"/>
                  <a:gd name="T100" fmla="*/ 33 w 69"/>
                  <a:gd name="T101" fmla="*/ 100 h 111"/>
                  <a:gd name="T102" fmla="*/ 22 w 69"/>
                  <a:gd name="T103" fmla="*/ 107 h 111"/>
                  <a:gd name="T104" fmla="*/ 21 w 69"/>
                  <a:gd name="T105" fmla="*/ 111 h 111"/>
                  <a:gd name="T106" fmla="*/ 69 w 69"/>
                  <a:gd name="T107" fmla="*/ 50 h 111"/>
                  <a:gd name="T108" fmla="*/ 58 w 69"/>
                  <a:gd name="T109" fmla="*/ 15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9" h="111">
                    <a:moveTo>
                      <a:pt x="58" y="15"/>
                    </a:moveTo>
                    <a:cubicBezTo>
                      <a:pt x="56" y="16"/>
                      <a:pt x="56" y="16"/>
                      <a:pt x="56" y="16"/>
                    </a:cubicBezTo>
                    <a:cubicBezTo>
                      <a:pt x="46" y="17"/>
                      <a:pt x="46" y="17"/>
                      <a:pt x="46" y="17"/>
                    </a:cubicBezTo>
                    <a:cubicBezTo>
                      <a:pt x="43" y="21"/>
                      <a:pt x="43" y="21"/>
                      <a:pt x="43" y="21"/>
                    </a:cubicBezTo>
                    <a:cubicBezTo>
                      <a:pt x="41" y="20"/>
                      <a:pt x="41" y="20"/>
                      <a:pt x="41" y="20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38" y="28"/>
                      <a:pt x="38" y="28"/>
                      <a:pt x="38" y="28"/>
                    </a:cubicBezTo>
                    <a:cubicBezTo>
                      <a:pt x="37" y="31"/>
                      <a:pt x="37" y="31"/>
                      <a:pt x="37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0" y="49"/>
                      <a:pt x="10" y="49"/>
                      <a:pt x="10" y="49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1" y="54"/>
                      <a:pt x="1" y="54"/>
                      <a:pt x="1" y="54"/>
                    </a:cubicBezTo>
                    <a:cubicBezTo>
                      <a:pt x="3" y="52"/>
                      <a:pt x="3" y="52"/>
                      <a:pt x="3" y="52"/>
                    </a:cubicBezTo>
                    <a:cubicBezTo>
                      <a:pt x="7" y="51"/>
                      <a:pt x="7" y="51"/>
                      <a:pt x="7" y="51"/>
                    </a:cubicBezTo>
                    <a:cubicBezTo>
                      <a:pt x="6" y="56"/>
                      <a:pt x="6" y="56"/>
                      <a:pt x="6" y="56"/>
                    </a:cubicBezTo>
                    <a:cubicBezTo>
                      <a:pt x="10" y="57"/>
                      <a:pt x="10" y="57"/>
                      <a:pt x="10" y="57"/>
                    </a:cubicBezTo>
                    <a:cubicBezTo>
                      <a:pt x="13" y="60"/>
                      <a:pt x="13" y="60"/>
                      <a:pt x="13" y="60"/>
                    </a:cubicBezTo>
                    <a:cubicBezTo>
                      <a:pt x="18" y="59"/>
                      <a:pt x="18" y="59"/>
                      <a:pt x="18" y="59"/>
                    </a:cubicBezTo>
                    <a:cubicBezTo>
                      <a:pt x="23" y="60"/>
                      <a:pt x="23" y="60"/>
                      <a:pt x="23" y="60"/>
                    </a:cubicBezTo>
                    <a:cubicBezTo>
                      <a:pt x="30" y="62"/>
                      <a:pt x="30" y="62"/>
                      <a:pt x="30" y="62"/>
                    </a:cubicBezTo>
                    <a:cubicBezTo>
                      <a:pt x="33" y="62"/>
                      <a:pt x="33" y="62"/>
                      <a:pt x="33" y="62"/>
                    </a:cubicBezTo>
                    <a:cubicBezTo>
                      <a:pt x="39" y="69"/>
                      <a:pt x="39" y="69"/>
                      <a:pt x="39" y="69"/>
                    </a:cubicBezTo>
                    <a:cubicBezTo>
                      <a:pt x="50" y="75"/>
                      <a:pt x="50" y="75"/>
                      <a:pt x="50" y="75"/>
                    </a:cubicBezTo>
                    <a:cubicBezTo>
                      <a:pt x="43" y="88"/>
                      <a:pt x="43" y="88"/>
                      <a:pt x="43" y="88"/>
                    </a:cubicBezTo>
                    <a:cubicBezTo>
                      <a:pt x="36" y="92"/>
                      <a:pt x="36" y="92"/>
                      <a:pt x="36" y="92"/>
                    </a:cubicBezTo>
                    <a:cubicBezTo>
                      <a:pt x="33" y="100"/>
                      <a:pt x="33" y="100"/>
                      <a:pt x="33" y="100"/>
                    </a:cubicBezTo>
                    <a:cubicBezTo>
                      <a:pt x="22" y="107"/>
                      <a:pt x="22" y="107"/>
                      <a:pt x="22" y="107"/>
                    </a:cubicBezTo>
                    <a:cubicBezTo>
                      <a:pt x="21" y="111"/>
                      <a:pt x="21" y="111"/>
                      <a:pt x="21" y="111"/>
                    </a:cubicBezTo>
                    <a:cubicBezTo>
                      <a:pt x="48" y="104"/>
                      <a:pt x="69" y="80"/>
                      <a:pt x="69" y="50"/>
                    </a:cubicBezTo>
                    <a:cubicBezTo>
                      <a:pt x="69" y="37"/>
                      <a:pt x="65" y="25"/>
                      <a:pt x="58" y="1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7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1" name="Freeform 6">
                <a:extLst>
                  <a:ext uri="{FF2B5EF4-FFF2-40B4-BE49-F238E27FC236}">
                    <a16:creationId xmlns:a16="http://schemas.microsoft.com/office/drawing/2014/main" id="{3173D8C8-0AAC-C14F-FDC4-B68008AC90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01713" y="1387476"/>
                <a:ext cx="1084263" cy="1425575"/>
              </a:xfrm>
              <a:custGeom>
                <a:avLst/>
                <a:gdLst>
                  <a:gd name="T0" fmla="*/ 70 w 73"/>
                  <a:gd name="T1" fmla="*/ 66 h 96"/>
                  <a:gd name="T2" fmla="*/ 66 w 73"/>
                  <a:gd name="T3" fmla="*/ 57 h 96"/>
                  <a:gd name="T4" fmla="*/ 70 w 73"/>
                  <a:gd name="T5" fmla="*/ 49 h 96"/>
                  <a:gd name="T6" fmla="*/ 66 w 73"/>
                  <a:gd name="T7" fmla="*/ 47 h 96"/>
                  <a:gd name="T8" fmla="*/ 61 w 73"/>
                  <a:gd name="T9" fmla="*/ 43 h 96"/>
                  <a:gd name="T10" fmla="*/ 50 w 73"/>
                  <a:gd name="T11" fmla="*/ 40 h 96"/>
                  <a:gd name="T12" fmla="*/ 47 w 73"/>
                  <a:gd name="T13" fmla="*/ 33 h 96"/>
                  <a:gd name="T14" fmla="*/ 47 w 73"/>
                  <a:gd name="T15" fmla="*/ 37 h 96"/>
                  <a:gd name="T16" fmla="*/ 45 w 73"/>
                  <a:gd name="T17" fmla="*/ 37 h 96"/>
                  <a:gd name="T18" fmla="*/ 36 w 73"/>
                  <a:gd name="T19" fmla="*/ 25 h 96"/>
                  <a:gd name="T20" fmla="*/ 36 w 73"/>
                  <a:gd name="T21" fmla="*/ 15 h 96"/>
                  <a:gd name="T22" fmla="*/ 30 w 73"/>
                  <a:gd name="T23" fmla="*/ 4 h 96"/>
                  <a:gd name="T24" fmla="*/ 19 w 73"/>
                  <a:gd name="T25" fmla="*/ 6 h 96"/>
                  <a:gd name="T26" fmla="*/ 12 w 73"/>
                  <a:gd name="T27" fmla="*/ 6 h 96"/>
                  <a:gd name="T28" fmla="*/ 9 w 73"/>
                  <a:gd name="T29" fmla="*/ 4 h 96"/>
                  <a:gd name="T30" fmla="*/ 13 w 73"/>
                  <a:gd name="T31" fmla="*/ 0 h 96"/>
                  <a:gd name="T32" fmla="*/ 9 w 73"/>
                  <a:gd name="T33" fmla="*/ 1 h 96"/>
                  <a:gd name="T34" fmla="*/ 0 w 73"/>
                  <a:gd name="T35" fmla="*/ 33 h 96"/>
                  <a:gd name="T36" fmla="*/ 63 w 73"/>
                  <a:gd name="T37" fmla="*/ 96 h 96"/>
                  <a:gd name="T38" fmla="*/ 71 w 73"/>
                  <a:gd name="T39" fmla="*/ 95 h 96"/>
                  <a:gd name="T40" fmla="*/ 70 w 73"/>
                  <a:gd name="T41" fmla="*/ 88 h 96"/>
                  <a:gd name="T42" fmla="*/ 73 w 73"/>
                  <a:gd name="T43" fmla="*/ 76 h 96"/>
                  <a:gd name="T44" fmla="*/ 70 w 73"/>
                  <a:gd name="T45" fmla="*/ 6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3" h="96">
                    <a:moveTo>
                      <a:pt x="70" y="66"/>
                    </a:moveTo>
                    <a:cubicBezTo>
                      <a:pt x="66" y="57"/>
                      <a:pt x="66" y="57"/>
                      <a:pt x="66" y="57"/>
                    </a:cubicBezTo>
                    <a:cubicBezTo>
                      <a:pt x="70" y="49"/>
                      <a:pt x="70" y="49"/>
                      <a:pt x="70" y="49"/>
                    </a:cubicBezTo>
                    <a:cubicBezTo>
                      <a:pt x="66" y="47"/>
                      <a:pt x="66" y="47"/>
                      <a:pt x="66" y="47"/>
                    </a:cubicBezTo>
                    <a:cubicBezTo>
                      <a:pt x="61" y="43"/>
                      <a:pt x="61" y="43"/>
                      <a:pt x="61" y="43"/>
                    </a:cubicBezTo>
                    <a:cubicBezTo>
                      <a:pt x="50" y="40"/>
                      <a:pt x="50" y="40"/>
                      <a:pt x="50" y="40"/>
                    </a:cubicBezTo>
                    <a:cubicBezTo>
                      <a:pt x="47" y="33"/>
                      <a:pt x="47" y="33"/>
                      <a:pt x="47" y="33"/>
                    </a:cubicBezTo>
                    <a:cubicBezTo>
                      <a:pt x="47" y="37"/>
                      <a:pt x="47" y="37"/>
                      <a:pt x="47" y="37"/>
                    </a:cubicBezTo>
                    <a:cubicBezTo>
                      <a:pt x="45" y="37"/>
                      <a:pt x="45" y="37"/>
                      <a:pt x="45" y="37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3" y="11"/>
                      <a:pt x="0" y="21"/>
                      <a:pt x="0" y="33"/>
                    </a:cubicBezTo>
                    <a:cubicBezTo>
                      <a:pt x="0" y="68"/>
                      <a:pt x="28" y="96"/>
                      <a:pt x="63" y="96"/>
                    </a:cubicBezTo>
                    <a:cubicBezTo>
                      <a:pt x="66" y="96"/>
                      <a:pt x="68" y="96"/>
                      <a:pt x="71" y="95"/>
                    </a:cubicBezTo>
                    <a:cubicBezTo>
                      <a:pt x="70" y="88"/>
                      <a:pt x="70" y="88"/>
                      <a:pt x="70" y="88"/>
                    </a:cubicBezTo>
                    <a:cubicBezTo>
                      <a:pt x="70" y="88"/>
                      <a:pt x="73" y="76"/>
                      <a:pt x="73" y="76"/>
                    </a:cubicBezTo>
                    <a:cubicBezTo>
                      <a:pt x="73" y="76"/>
                      <a:pt x="70" y="66"/>
                      <a:pt x="70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7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2" name="Freeform 7">
                <a:extLst>
                  <a:ext uri="{FF2B5EF4-FFF2-40B4-BE49-F238E27FC236}">
                    <a16:creationId xmlns:a16="http://schemas.microsoft.com/office/drawing/2014/main" id="{A067A894-45AA-898D-3EEE-C50232AF87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779463" y="941388"/>
                <a:ext cx="1114425" cy="341313"/>
              </a:xfrm>
              <a:custGeom>
                <a:avLst/>
                <a:gdLst>
                  <a:gd name="T0" fmla="*/ 9 w 75"/>
                  <a:gd name="T1" fmla="*/ 20 h 23"/>
                  <a:gd name="T2" fmla="*/ 20 w 75"/>
                  <a:gd name="T3" fmla="*/ 19 h 23"/>
                  <a:gd name="T4" fmla="*/ 25 w 75"/>
                  <a:gd name="T5" fmla="*/ 16 h 23"/>
                  <a:gd name="T6" fmla="*/ 31 w 75"/>
                  <a:gd name="T7" fmla="*/ 18 h 23"/>
                  <a:gd name="T8" fmla="*/ 40 w 75"/>
                  <a:gd name="T9" fmla="*/ 17 h 23"/>
                  <a:gd name="T10" fmla="*/ 43 w 75"/>
                  <a:gd name="T11" fmla="*/ 12 h 23"/>
                  <a:gd name="T12" fmla="*/ 48 w 75"/>
                  <a:gd name="T13" fmla="*/ 13 h 23"/>
                  <a:gd name="T14" fmla="*/ 59 w 75"/>
                  <a:gd name="T15" fmla="*/ 12 h 23"/>
                  <a:gd name="T16" fmla="*/ 62 w 75"/>
                  <a:gd name="T17" fmla="*/ 9 h 23"/>
                  <a:gd name="T18" fmla="*/ 66 w 75"/>
                  <a:gd name="T19" fmla="*/ 6 h 23"/>
                  <a:gd name="T20" fmla="*/ 72 w 75"/>
                  <a:gd name="T21" fmla="*/ 7 h 23"/>
                  <a:gd name="T22" fmla="*/ 75 w 75"/>
                  <a:gd name="T23" fmla="*/ 6 h 23"/>
                  <a:gd name="T24" fmla="*/ 48 w 75"/>
                  <a:gd name="T25" fmla="*/ 0 h 23"/>
                  <a:gd name="T26" fmla="*/ 0 w 75"/>
                  <a:gd name="T27" fmla="*/ 23 h 23"/>
                  <a:gd name="T28" fmla="*/ 0 w 75"/>
                  <a:gd name="T29" fmla="*/ 23 h 23"/>
                  <a:gd name="T30" fmla="*/ 9 w 75"/>
                  <a:gd name="T31" fmla="*/ 20 h 23"/>
                  <a:gd name="T32" fmla="*/ 51 w 75"/>
                  <a:gd name="T33" fmla="*/ 6 h 23"/>
                  <a:gd name="T34" fmla="*/ 57 w 75"/>
                  <a:gd name="T35" fmla="*/ 3 h 23"/>
                  <a:gd name="T36" fmla="*/ 61 w 75"/>
                  <a:gd name="T37" fmla="*/ 5 h 23"/>
                  <a:gd name="T38" fmla="*/ 55 w 75"/>
                  <a:gd name="T39" fmla="*/ 10 h 23"/>
                  <a:gd name="T40" fmla="*/ 50 w 75"/>
                  <a:gd name="T41" fmla="*/ 10 h 23"/>
                  <a:gd name="T42" fmla="*/ 47 w 75"/>
                  <a:gd name="T43" fmla="*/ 9 h 23"/>
                  <a:gd name="T44" fmla="*/ 51 w 75"/>
                  <a:gd name="T45" fmla="*/ 6 h 23"/>
                  <a:gd name="T46" fmla="*/ 32 w 75"/>
                  <a:gd name="T47" fmla="*/ 7 h 23"/>
                  <a:gd name="T48" fmla="*/ 34 w 75"/>
                  <a:gd name="T49" fmla="*/ 8 h 23"/>
                  <a:gd name="T50" fmla="*/ 38 w 75"/>
                  <a:gd name="T51" fmla="*/ 7 h 23"/>
                  <a:gd name="T52" fmla="*/ 40 w 75"/>
                  <a:gd name="T53" fmla="*/ 10 h 23"/>
                  <a:gd name="T54" fmla="*/ 32 w 75"/>
                  <a:gd name="T55" fmla="*/ 13 h 23"/>
                  <a:gd name="T56" fmla="*/ 28 w 75"/>
                  <a:gd name="T57" fmla="*/ 10 h 23"/>
                  <a:gd name="T58" fmla="*/ 32 w 75"/>
                  <a:gd name="T59" fmla="*/ 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5" h="23">
                    <a:moveTo>
                      <a:pt x="9" y="20"/>
                    </a:moveTo>
                    <a:cubicBezTo>
                      <a:pt x="20" y="19"/>
                      <a:pt x="20" y="19"/>
                      <a:pt x="20" y="19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3" y="12"/>
                      <a:pt x="43" y="12"/>
                      <a:pt x="43" y="12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59" y="12"/>
                      <a:pt x="59" y="12"/>
                      <a:pt x="59" y="12"/>
                    </a:cubicBezTo>
                    <a:cubicBezTo>
                      <a:pt x="62" y="9"/>
                      <a:pt x="62" y="9"/>
                      <a:pt x="62" y="9"/>
                    </a:cubicBezTo>
                    <a:cubicBezTo>
                      <a:pt x="66" y="6"/>
                      <a:pt x="66" y="6"/>
                      <a:pt x="66" y="6"/>
                    </a:cubicBezTo>
                    <a:cubicBezTo>
                      <a:pt x="72" y="7"/>
                      <a:pt x="72" y="7"/>
                      <a:pt x="72" y="7"/>
                    </a:cubicBezTo>
                    <a:cubicBezTo>
                      <a:pt x="75" y="6"/>
                      <a:pt x="75" y="6"/>
                      <a:pt x="75" y="6"/>
                    </a:cubicBezTo>
                    <a:cubicBezTo>
                      <a:pt x="67" y="2"/>
                      <a:pt x="58" y="0"/>
                      <a:pt x="48" y="0"/>
                    </a:cubicBezTo>
                    <a:cubicBezTo>
                      <a:pt x="29" y="0"/>
                      <a:pt x="11" y="9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lnTo>
                      <a:pt x="9" y="20"/>
                    </a:lnTo>
                    <a:close/>
                    <a:moveTo>
                      <a:pt x="51" y="6"/>
                    </a:moveTo>
                    <a:cubicBezTo>
                      <a:pt x="57" y="3"/>
                      <a:pt x="57" y="3"/>
                      <a:pt x="57" y="3"/>
                    </a:cubicBezTo>
                    <a:cubicBezTo>
                      <a:pt x="61" y="5"/>
                      <a:pt x="61" y="5"/>
                      <a:pt x="61" y="5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47" y="9"/>
                      <a:pt x="47" y="9"/>
                      <a:pt x="47" y="9"/>
                    </a:cubicBezTo>
                    <a:lnTo>
                      <a:pt x="51" y="6"/>
                    </a:lnTo>
                    <a:close/>
                    <a:moveTo>
                      <a:pt x="32" y="7"/>
                    </a:moveTo>
                    <a:cubicBezTo>
                      <a:pt x="34" y="8"/>
                      <a:pt x="34" y="8"/>
                      <a:pt x="34" y="8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28" y="10"/>
                      <a:pt x="32" y="8"/>
                      <a:pt x="32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7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44" name="Freeform 11">
              <a:extLst>
                <a:ext uri="{FF2B5EF4-FFF2-40B4-BE49-F238E27FC236}">
                  <a16:creationId xmlns:a16="http://schemas.microsoft.com/office/drawing/2014/main" id="{103207C3-C3BF-60F8-1129-2D23631831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74574" y="3727354"/>
              <a:ext cx="581918" cy="581916"/>
            </a:xfrm>
            <a:custGeom>
              <a:avLst/>
              <a:gdLst>
                <a:gd name="T0" fmla="*/ 2022 w 2382"/>
                <a:gd name="T1" fmla="*/ 1805 h 2382"/>
                <a:gd name="T2" fmla="*/ 2130 w 2382"/>
                <a:gd name="T3" fmla="*/ 1535 h 2382"/>
                <a:gd name="T4" fmla="*/ 1827 w 2382"/>
                <a:gd name="T5" fmla="*/ 1155 h 2382"/>
                <a:gd name="T6" fmla="*/ 1473 w 2382"/>
                <a:gd name="T7" fmla="*/ 661 h 2382"/>
                <a:gd name="T8" fmla="*/ 1582 w 2382"/>
                <a:gd name="T9" fmla="*/ 391 h 2382"/>
                <a:gd name="T10" fmla="*/ 1191 w 2382"/>
                <a:gd name="T11" fmla="*/ 0 h 2382"/>
                <a:gd name="T12" fmla="*/ 800 w 2382"/>
                <a:gd name="T13" fmla="*/ 391 h 2382"/>
                <a:gd name="T14" fmla="*/ 909 w 2382"/>
                <a:gd name="T15" fmla="*/ 661 h 2382"/>
                <a:gd name="T16" fmla="*/ 555 w 2382"/>
                <a:gd name="T17" fmla="*/ 1155 h 2382"/>
                <a:gd name="T18" fmla="*/ 252 w 2382"/>
                <a:gd name="T19" fmla="*/ 1535 h 2382"/>
                <a:gd name="T20" fmla="*/ 360 w 2382"/>
                <a:gd name="T21" fmla="*/ 1805 h 2382"/>
                <a:gd name="T22" fmla="*/ 0 w 2382"/>
                <a:gd name="T23" fmla="*/ 2382 h 2382"/>
                <a:gd name="T24" fmla="*/ 186 w 2382"/>
                <a:gd name="T25" fmla="*/ 2382 h 2382"/>
                <a:gd name="T26" fmla="*/ 642 w 2382"/>
                <a:gd name="T27" fmla="*/ 1926 h 2382"/>
                <a:gd name="T28" fmla="*/ 1098 w 2382"/>
                <a:gd name="T29" fmla="*/ 2382 h 2382"/>
                <a:gd name="T30" fmla="*/ 1284 w 2382"/>
                <a:gd name="T31" fmla="*/ 2382 h 2382"/>
                <a:gd name="T32" fmla="*/ 1740 w 2382"/>
                <a:gd name="T33" fmla="*/ 1926 h 2382"/>
                <a:gd name="T34" fmla="*/ 2196 w 2382"/>
                <a:gd name="T35" fmla="*/ 2382 h 2382"/>
                <a:gd name="T36" fmla="*/ 2382 w 2382"/>
                <a:gd name="T37" fmla="*/ 2382 h 2382"/>
                <a:gd name="T38" fmla="*/ 2022 w 2382"/>
                <a:gd name="T39" fmla="*/ 1805 h 2382"/>
                <a:gd name="T40" fmla="*/ 1191 w 2382"/>
                <a:gd name="T41" fmla="*/ 186 h 2382"/>
                <a:gd name="T42" fmla="*/ 1396 w 2382"/>
                <a:gd name="T43" fmla="*/ 391 h 2382"/>
                <a:gd name="T44" fmla="*/ 1191 w 2382"/>
                <a:gd name="T45" fmla="*/ 596 h 2382"/>
                <a:gd name="T46" fmla="*/ 986 w 2382"/>
                <a:gd name="T47" fmla="*/ 391 h 2382"/>
                <a:gd name="T48" fmla="*/ 1191 w 2382"/>
                <a:gd name="T49" fmla="*/ 186 h 2382"/>
                <a:gd name="T50" fmla="*/ 642 w 2382"/>
                <a:gd name="T51" fmla="*/ 1740 h 2382"/>
                <a:gd name="T52" fmla="*/ 438 w 2382"/>
                <a:gd name="T53" fmla="*/ 1535 h 2382"/>
                <a:gd name="T54" fmla="*/ 642 w 2382"/>
                <a:gd name="T55" fmla="*/ 1331 h 2382"/>
                <a:gd name="T56" fmla="*/ 847 w 2382"/>
                <a:gd name="T57" fmla="*/ 1535 h 2382"/>
                <a:gd name="T58" fmla="*/ 642 w 2382"/>
                <a:gd name="T59" fmla="*/ 1740 h 2382"/>
                <a:gd name="T60" fmla="*/ 1458 w 2382"/>
                <a:gd name="T61" fmla="*/ 1805 h 2382"/>
                <a:gd name="T62" fmla="*/ 1191 w 2382"/>
                <a:gd name="T63" fmla="*/ 2049 h 2382"/>
                <a:gd name="T64" fmla="*/ 924 w 2382"/>
                <a:gd name="T65" fmla="*/ 1805 h 2382"/>
                <a:gd name="T66" fmla="*/ 1033 w 2382"/>
                <a:gd name="T67" fmla="*/ 1535 h 2382"/>
                <a:gd name="T68" fmla="*/ 742 w 2382"/>
                <a:gd name="T69" fmla="*/ 1158 h 2382"/>
                <a:gd name="T70" fmla="*/ 1191 w 2382"/>
                <a:gd name="T71" fmla="*/ 782 h 2382"/>
                <a:gd name="T72" fmla="*/ 1640 w 2382"/>
                <a:gd name="T73" fmla="*/ 1158 h 2382"/>
                <a:gd name="T74" fmla="*/ 1349 w 2382"/>
                <a:gd name="T75" fmla="*/ 1535 h 2382"/>
                <a:gd name="T76" fmla="*/ 1458 w 2382"/>
                <a:gd name="T77" fmla="*/ 1805 h 2382"/>
                <a:gd name="T78" fmla="*/ 1740 w 2382"/>
                <a:gd name="T79" fmla="*/ 1740 h 2382"/>
                <a:gd name="T80" fmla="*/ 1535 w 2382"/>
                <a:gd name="T81" fmla="*/ 1535 h 2382"/>
                <a:gd name="T82" fmla="*/ 1740 w 2382"/>
                <a:gd name="T83" fmla="*/ 1331 h 2382"/>
                <a:gd name="T84" fmla="*/ 1944 w 2382"/>
                <a:gd name="T85" fmla="*/ 1535 h 2382"/>
                <a:gd name="T86" fmla="*/ 1740 w 2382"/>
                <a:gd name="T87" fmla="*/ 1740 h 2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82" h="2382">
                  <a:moveTo>
                    <a:pt x="2022" y="1805"/>
                  </a:moveTo>
                  <a:cubicBezTo>
                    <a:pt x="2089" y="1735"/>
                    <a:pt x="2130" y="1640"/>
                    <a:pt x="2130" y="1535"/>
                  </a:cubicBezTo>
                  <a:cubicBezTo>
                    <a:pt x="2130" y="1350"/>
                    <a:pt x="2001" y="1194"/>
                    <a:pt x="1827" y="1155"/>
                  </a:cubicBezTo>
                  <a:cubicBezTo>
                    <a:pt x="1799" y="937"/>
                    <a:pt x="1662" y="754"/>
                    <a:pt x="1473" y="661"/>
                  </a:cubicBezTo>
                  <a:cubicBezTo>
                    <a:pt x="1540" y="591"/>
                    <a:pt x="1582" y="496"/>
                    <a:pt x="1582" y="391"/>
                  </a:cubicBezTo>
                  <a:cubicBezTo>
                    <a:pt x="1582" y="176"/>
                    <a:pt x="1406" y="0"/>
                    <a:pt x="1191" y="0"/>
                  </a:cubicBezTo>
                  <a:cubicBezTo>
                    <a:pt x="976" y="0"/>
                    <a:pt x="800" y="176"/>
                    <a:pt x="800" y="391"/>
                  </a:cubicBezTo>
                  <a:cubicBezTo>
                    <a:pt x="800" y="496"/>
                    <a:pt x="842" y="591"/>
                    <a:pt x="909" y="661"/>
                  </a:cubicBezTo>
                  <a:cubicBezTo>
                    <a:pt x="720" y="754"/>
                    <a:pt x="583" y="937"/>
                    <a:pt x="555" y="1155"/>
                  </a:cubicBezTo>
                  <a:cubicBezTo>
                    <a:pt x="381" y="1194"/>
                    <a:pt x="252" y="1350"/>
                    <a:pt x="252" y="1535"/>
                  </a:cubicBezTo>
                  <a:cubicBezTo>
                    <a:pt x="252" y="1640"/>
                    <a:pt x="293" y="1735"/>
                    <a:pt x="360" y="1805"/>
                  </a:cubicBezTo>
                  <a:cubicBezTo>
                    <a:pt x="147" y="1910"/>
                    <a:pt x="0" y="2129"/>
                    <a:pt x="0" y="2382"/>
                  </a:cubicBezTo>
                  <a:cubicBezTo>
                    <a:pt x="186" y="2382"/>
                    <a:pt x="186" y="2382"/>
                    <a:pt x="186" y="2382"/>
                  </a:cubicBezTo>
                  <a:cubicBezTo>
                    <a:pt x="186" y="2130"/>
                    <a:pt x="391" y="1926"/>
                    <a:pt x="642" y="1926"/>
                  </a:cubicBezTo>
                  <a:cubicBezTo>
                    <a:pt x="894" y="1926"/>
                    <a:pt x="1098" y="2130"/>
                    <a:pt x="1098" y="2382"/>
                  </a:cubicBezTo>
                  <a:cubicBezTo>
                    <a:pt x="1284" y="2382"/>
                    <a:pt x="1284" y="2382"/>
                    <a:pt x="1284" y="2382"/>
                  </a:cubicBezTo>
                  <a:cubicBezTo>
                    <a:pt x="1284" y="2130"/>
                    <a:pt x="1488" y="1926"/>
                    <a:pt x="1740" y="1926"/>
                  </a:cubicBezTo>
                  <a:cubicBezTo>
                    <a:pt x="1991" y="1926"/>
                    <a:pt x="2196" y="2130"/>
                    <a:pt x="2196" y="2382"/>
                  </a:cubicBezTo>
                  <a:cubicBezTo>
                    <a:pt x="2382" y="2382"/>
                    <a:pt x="2382" y="2382"/>
                    <a:pt x="2382" y="2382"/>
                  </a:cubicBezTo>
                  <a:cubicBezTo>
                    <a:pt x="2382" y="2129"/>
                    <a:pt x="2235" y="1910"/>
                    <a:pt x="2022" y="1805"/>
                  </a:cubicBezTo>
                  <a:close/>
                  <a:moveTo>
                    <a:pt x="1191" y="186"/>
                  </a:moveTo>
                  <a:cubicBezTo>
                    <a:pt x="1304" y="186"/>
                    <a:pt x="1396" y="278"/>
                    <a:pt x="1396" y="391"/>
                  </a:cubicBezTo>
                  <a:cubicBezTo>
                    <a:pt x="1396" y="504"/>
                    <a:pt x="1304" y="596"/>
                    <a:pt x="1191" y="596"/>
                  </a:cubicBezTo>
                  <a:cubicBezTo>
                    <a:pt x="1078" y="596"/>
                    <a:pt x="986" y="504"/>
                    <a:pt x="986" y="391"/>
                  </a:cubicBezTo>
                  <a:cubicBezTo>
                    <a:pt x="986" y="278"/>
                    <a:pt x="1078" y="186"/>
                    <a:pt x="1191" y="186"/>
                  </a:cubicBezTo>
                  <a:close/>
                  <a:moveTo>
                    <a:pt x="642" y="1740"/>
                  </a:moveTo>
                  <a:cubicBezTo>
                    <a:pt x="529" y="1740"/>
                    <a:pt x="438" y="1648"/>
                    <a:pt x="438" y="1535"/>
                  </a:cubicBezTo>
                  <a:cubicBezTo>
                    <a:pt x="438" y="1422"/>
                    <a:pt x="529" y="1331"/>
                    <a:pt x="642" y="1331"/>
                  </a:cubicBezTo>
                  <a:cubicBezTo>
                    <a:pt x="755" y="1331"/>
                    <a:pt x="847" y="1422"/>
                    <a:pt x="847" y="1535"/>
                  </a:cubicBezTo>
                  <a:cubicBezTo>
                    <a:pt x="847" y="1648"/>
                    <a:pt x="755" y="1740"/>
                    <a:pt x="642" y="1740"/>
                  </a:cubicBezTo>
                  <a:close/>
                  <a:moveTo>
                    <a:pt x="1458" y="1805"/>
                  </a:moveTo>
                  <a:cubicBezTo>
                    <a:pt x="1347" y="1859"/>
                    <a:pt x="1255" y="1944"/>
                    <a:pt x="1191" y="2049"/>
                  </a:cubicBezTo>
                  <a:cubicBezTo>
                    <a:pt x="1127" y="1944"/>
                    <a:pt x="1035" y="1859"/>
                    <a:pt x="924" y="1805"/>
                  </a:cubicBezTo>
                  <a:cubicBezTo>
                    <a:pt x="991" y="1735"/>
                    <a:pt x="1033" y="1640"/>
                    <a:pt x="1033" y="1535"/>
                  </a:cubicBezTo>
                  <a:cubicBezTo>
                    <a:pt x="1033" y="1354"/>
                    <a:pt x="909" y="1202"/>
                    <a:pt x="742" y="1158"/>
                  </a:cubicBezTo>
                  <a:cubicBezTo>
                    <a:pt x="780" y="944"/>
                    <a:pt x="967" y="782"/>
                    <a:pt x="1191" y="782"/>
                  </a:cubicBezTo>
                  <a:cubicBezTo>
                    <a:pt x="1415" y="782"/>
                    <a:pt x="1602" y="944"/>
                    <a:pt x="1640" y="1158"/>
                  </a:cubicBezTo>
                  <a:cubicBezTo>
                    <a:pt x="1473" y="1202"/>
                    <a:pt x="1349" y="1354"/>
                    <a:pt x="1349" y="1535"/>
                  </a:cubicBezTo>
                  <a:cubicBezTo>
                    <a:pt x="1349" y="1640"/>
                    <a:pt x="1391" y="1735"/>
                    <a:pt x="1458" y="1805"/>
                  </a:cubicBezTo>
                  <a:close/>
                  <a:moveTo>
                    <a:pt x="1740" y="1740"/>
                  </a:moveTo>
                  <a:cubicBezTo>
                    <a:pt x="1627" y="1740"/>
                    <a:pt x="1535" y="1648"/>
                    <a:pt x="1535" y="1535"/>
                  </a:cubicBezTo>
                  <a:cubicBezTo>
                    <a:pt x="1535" y="1422"/>
                    <a:pt x="1627" y="1331"/>
                    <a:pt x="1740" y="1331"/>
                  </a:cubicBezTo>
                  <a:cubicBezTo>
                    <a:pt x="1853" y="1331"/>
                    <a:pt x="1944" y="1422"/>
                    <a:pt x="1944" y="1535"/>
                  </a:cubicBezTo>
                  <a:cubicBezTo>
                    <a:pt x="1944" y="1648"/>
                    <a:pt x="1853" y="1740"/>
                    <a:pt x="1740" y="174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45" name="Group 244">
              <a:extLst>
                <a:ext uri="{FF2B5EF4-FFF2-40B4-BE49-F238E27FC236}">
                  <a16:creationId xmlns:a16="http://schemas.microsoft.com/office/drawing/2014/main" id="{3A9B7531-BB69-DE9B-7619-EDAA25AE9613}"/>
                </a:ext>
              </a:extLst>
            </p:cNvPr>
            <p:cNvGrpSpPr/>
            <p:nvPr/>
          </p:nvGrpSpPr>
          <p:grpSpPr>
            <a:xfrm>
              <a:off x="5675832" y="5112372"/>
              <a:ext cx="571246" cy="515260"/>
              <a:chOff x="6237092" y="2496605"/>
              <a:chExt cx="571246" cy="515260"/>
            </a:xfrm>
          </p:grpSpPr>
          <p:sp>
            <p:nvSpPr>
              <p:cNvPr id="318" name="Oval 317">
                <a:extLst>
                  <a:ext uri="{FF2B5EF4-FFF2-40B4-BE49-F238E27FC236}">
                    <a16:creationId xmlns:a16="http://schemas.microsoft.com/office/drawing/2014/main" id="{E80B5FF2-5A32-ED0F-9D56-2E662C7D6506}"/>
                  </a:ext>
                </a:extLst>
              </p:cNvPr>
              <p:cNvSpPr/>
              <p:nvPr/>
            </p:nvSpPr>
            <p:spPr>
              <a:xfrm>
                <a:off x="6237092" y="2496605"/>
                <a:ext cx="571246" cy="515260"/>
              </a:xfrm>
              <a:prstGeom prst="ellipse">
                <a:avLst/>
              </a:prstGeom>
              <a:solidFill>
                <a:srgbClr val="68686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9" name="Freeform 21">
                <a:extLst>
                  <a:ext uri="{FF2B5EF4-FFF2-40B4-BE49-F238E27FC236}">
                    <a16:creationId xmlns:a16="http://schemas.microsoft.com/office/drawing/2014/main" id="{521887B8-9932-CDD5-8EC5-2683A59D422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86507" y="2609607"/>
                <a:ext cx="290884" cy="289256"/>
              </a:xfrm>
              <a:custGeom>
                <a:avLst/>
                <a:gdLst>
                  <a:gd name="T0" fmla="*/ 1027 w 2054"/>
                  <a:gd name="T1" fmla="*/ 1325 h 2044"/>
                  <a:gd name="T2" fmla="*/ 1410 w 2054"/>
                  <a:gd name="T3" fmla="*/ 922 h 2044"/>
                  <a:gd name="T4" fmla="*/ 1027 w 2054"/>
                  <a:gd name="T5" fmla="*/ 1485 h 2044"/>
                  <a:gd name="T6" fmla="*/ 644 w 2054"/>
                  <a:gd name="T7" fmla="*/ 922 h 2044"/>
                  <a:gd name="T8" fmla="*/ 1889 w 2054"/>
                  <a:gd name="T9" fmla="*/ 994 h 2044"/>
                  <a:gd name="T10" fmla="*/ 1769 w 2054"/>
                  <a:gd name="T11" fmla="*/ 1142 h 2044"/>
                  <a:gd name="T12" fmla="*/ 1637 w 2054"/>
                  <a:gd name="T13" fmla="*/ 1462 h 2044"/>
                  <a:gd name="T14" fmla="*/ 1665 w 2054"/>
                  <a:gd name="T15" fmla="*/ 1603 h 2044"/>
                  <a:gd name="T16" fmla="*/ 1496 w 2054"/>
                  <a:gd name="T17" fmla="*/ 1660 h 2044"/>
                  <a:gd name="T18" fmla="*/ 1262 w 2054"/>
                  <a:gd name="T19" fmla="*/ 1592 h 2044"/>
                  <a:gd name="T20" fmla="*/ 1067 w 2054"/>
                  <a:gd name="T21" fmla="*/ 1884 h 2044"/>
                  <a:gd name="T22" fmla="*/ 907 w 2054"/>
                  <a:gd name="T23" fmla="*/ 1764 h 2044"/>
                  <a:gd name="T24" fmla="*/ 587 w 2054"/>
                  <a:gd name="T25" fmla="*/ 1632 h 2044"/>
                  <a:gd name="T26" fmla="*/ 445 w 2054"/>
                  <a:gd name="T27" fmla="*/ 1660 h 2044"/>
                  <a:gd name="T28" fmla="*/ 389 w 2054"/>
                  <a:gd name="T29" fmla="*/ 1491 h 2044"/>
                  <a:gd name="T30" fmla="*/ 457 w 2054"/>
                  <a:gd name="T31" fmla="*/ 1257 h 2044"/>
                  <a:gd name="T32" fmla="*/ 165 w 2054"/>
                  <a:gd name="T33" fmla="*/ 1062 h 2044"/>
                  <a:gd name="T34" fmla="*/ 5 w 2054"/>
                  <a:gd name="T35" fmla="*/ 994 h 2044"/>
                  <a:gd name="T36" fmla="*/ 285 w 2054"/>
                  <a:gd name="T37" fmla="*/ 1301 h 2044"/>
                  <a:gd name="T38" fmla="*/ 305 w 2054"/>
                  <a:gd name="T39" fmla="*/ 1349 h 2044"/>
                  <a:gd name="T40" fmla="*/ 276 w 2054"/>
                  <a:gd name="T41" fmla="*/ 1716 h 2044"/>
                  <a:gd name="T42" fmla="*/ 671 w 2054"/>
                  <a:gd name="T43" fmla="*/ 1773 h 2044"/>
                  <a:gd name="T44" fmla="*/ 731 w 2054"/>
                  <a:gd name="T45" fmla="*/ 1740 h 2044"/>
                  <a:gd name="T46" fmla="*/ 987 w 2054"/>
                  <a:gd name="T47" fmla="*/ 2044 h 2044"/>
                  <a:gd name="T48" fmla="*/ 1306 w 2054"/>
                  <a:gd name="T49" fmla="*/ 1764 h 2044"/>
                  <a:gd name="T50" fmla="*/ 1354 w 2054"/>
                  <a:gd name="T51" fmla="*/ 1744 h 2044"/>
                  <a:gd name="T52" fmla="*/ 1721 w 2054"/>
                  <a:gd name="T53" fmla="*/ 1773 h 2044"/>
                  <a:gd name="T54" fmla="*/ 1778 w 2054"/>
                  <a:gd name="T55" fmla="*/ 1378 h 2044"/>
                  <a:gd name="T56" fmla="*/ 1745 w 2054"/>
                  <a:gd name="T57" fmla="*/ 1318 h 2044"/>
                  <a:gd name="T58" fmla="*/ 2049 w 2054"/>
                  <a:gd name="T59" fmla="*/ 1062 h 2044"/>
                  <a:gd name="T60" fmla="*/ 35 w 2054"/>
                  <a:gd name="T61" fmla="*/ 742 h 2044"/>
                  <a:gd name="T62" fmla="*/ 153 w 2054"/>
                  <a:gd name="T63" fmla="*/ 240 h 2044"/>
                  <a:gd name="T64" fmla="*/ 591 w 2054"/>
                  <a:gd name="T65" fmla="*/ 373 h 2044"/>
                  <a:gd name="T66" fmla="*/ 787 w 2054"/>
                  <a:gd name="T67" fmla="*/ 240 h 2044"/>
                  <a:gd name="T68" fmla="*/ 1226 w 2054"/>
                  <a:gd name="T69" fmla="*/ 373 h 2044"/>
                  <a:gd name="T70" fmla="*/ 1422 w 2054"/>
                  <a:gd name="T71" fmla="*/ 240 h 2044"/>
                  <a:gd name="T72" fmla="*/ 1666 w 2054"/>
                  <a:gd name="T73" fmla="*/ 479 h 2044"/>
                  <a:gd name="T74" fmla="*/ 1443 w 2054"/>
                  <a:gd name="T75" fmla="*/ 631 h 2044"/>
                  <a:gd name="T76" fmla="*/ 2046 w 2054"/>
                  <a:gd name="T77" fmla="*/ 631 h 2044"/>
                  <a:gd name="T78" fmla="*/ 137 w 2054"/>
                  <a:gd name="T79" fmla="*/ 790 h 2044"/>
                  <a:gd name="T80" fmla="*/ 1246 w 2054"/>
                  <a:gd name="T81" fmla="*/ 631 h 2044"/>
                  <a:gd name="T82" fmla="*/ 808 w 2054"/>
                  <a:gd name="T83" fmla="*/ 631 h 2044"/>
                  <a:gd name="T84" fmla="*/ 1742 w 2054"/>
                  <a:gd name="T85" fmla="*/ 240 h 2044"/>
                  <a:gd name="T86" fmla="*/ 947 w 2054"/>
                  <a:gd name="T87" fmla="*/ 240 h 2044"/>
                  <a:gd name="T88" fmla="*/ 1027 w 2054"/>
                  <a:gd name="T89" fmla="*/ 160 h 2044"/>
                  <a:gd name="T90" fmla="*/ 392 w 2054"/>
                  <a:gd name="T91" fmla="*/ 319 h 2044"/>
                  <a:gd name="T92" fmla="*/ 312 w 2054"/>
                  <a:gd name="T93" fmla="*/ 240 h 2044"/>
                  <a:gd name="T94" fmla="*/ 394 w 2054"/>
                  <a:gd name="T95" fmla="*/ 479 h 20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054" h="2044">
                    <a:moveTo>
                      <a:pt x="724" y="1002"/>
                    </a:moveTo>
                    <a:cubicBezTo>
                      <a:pt x="724" y="1022"/>
                      <a:pt x="724" y="1022"/>
                      <a:pt x="724" y="1022"/>
                    </a:cubicBezTo>
                    <a:cubicBezTo>
                      <a:pt x="724" y="1189"/>
                      <a:pt x="860" y="1325"/>
                      <a:pt x="1027" y="1325"/>
                    </a:cubicBezTo>
                    <a:cubicBezTo>
                      <a:pt x="1194" y="1325"/>
                      <a:pt x="1330" y="1189"/>
                      <a:pt x="1330" y="1022"/>
                    </a:cubicBezTo>
                    <a:cubicBezTo>
                      <a:pt x="1330" y="1002"/>
                      <a:pt x="1330" y="1002"/>
                      <a:pt x="1330" y="1002"/>
                    </a:cubicBezTo>
                    <a:cubicBezTo>
                      <a:pt x="1330" y="958"/>
                      <a:pt x="1366" y="922"/>
                      <a:pt x="1410" y="922"/>
                    </a:cubicBezTo>
                    <a:cubicBezTo>
                      <a:pt x="1454" y="922"/>
                      <a:pt x="1490" y="958"/>
                      <a:pt x="1490" y="1002"/>
                    </a:cubicBezTo>
                    <a:cubicBezTo>
                      <a:pt x="1490" y="1022"/>
                      <a:pt x="1490" y="1022"/>
                      <a:pt x="1490" y="1022"/>
                    </a:cubicBezTo>
                    <a:cubicBezTo>
                      <a:pt x="1490" y="1277"/>
                      <a:pt x="1282" y="1485"/>
                      <a:pt x="1027" y="1485"/>
                    </a:cubicBezTo>
                    <a:cubicBezTo>
                      <a:pt x="772" y="1485"/>
                      <a:pt x="564" y="1277"/>
                      <a:pt x="564" y="1022"/>
                    </a:cubicBezTo>
                    <a:cubicBezTo>
                      <a:pt x="564" y="1002"/>
                      <a:pt x="564" y="1002"/>
                      <a:pt x="564" y="1002"/>
                    </a:cubicBezTo>
                    <a:cubicBezTo>
                      <a:pt x="564" y="958"/>
                      <a:pt x="600" y="922"/>
                      <a:pt x="644" y="922"/>
                    </a:cubicBezTo>
                    <a:cubicBezTo>
                      <a:pt x="688" y="922"/>
                      <a:pt x="724" y="958"/>
                      <a:pt x="724" y="1002"/>
                    </a:cubicBezTo>
                    <a:close/>
                    <a:moveTo>
                      <a:pt x="1969" y="914"/>
                    </a:moveTo>
                    <a:cubicBezTo>
                      <a:pt x="1925" y="914"/>
                      <a:pt x="1889" y="950"/>
                      <a:pt x="1889" y="994"/>
                    </a:cubicBezTo>
                    <a:cubicBezTo>
                      <a:pt x="1889" y="1062"/>
                      <a:pt x="1889" y="1062"/>
                      <a:pt x="1889" y="1062"/>
                    </a:cubicBezTo>
                    <a:cubicBezTo>
                      <a:pt x="1889" y="1106"/>
                      <a:pt x="1853" y="1142"/>
                      <a:pt x="1809" y="1142"/>
                    </a:cubicBezTo>
                    <a:cubicBezTo>
                      <a:pt x="1769" y="1142"/>
                      <a:pt x="1769" y="1142"/>
                      <a:pt x="1769" y="1142"/>
                    </a:cubicBezTo>
                    <a:cubicBezTo>
                      <a:pt x="1694" y="1142"/>
                      <a:pt x="1626" y="1187"/>
                      <a:pt x="1597" y="1257"/>
                    </a:cubicBezTo>
                    <a:cubicBezTo>
                      <a:pt x="1597" y="1259"/>
                      <a:pt x="1597" y="1259"/>
                      <a:pt x="1597" y="1259"/>
                    </a:cubicBezTo>
                    <a:cubicBezTo>
                      <a:pt x="1568" y="1329"/>
                      <a:pt x="1583" y="1409"/>
                      <a:pt x="1637" y="1462"/>
                    </a:cubicBezTo>
                    <a:cubicBezTo>
                      <a:pt x="1665" y="1491"/>
                      <a:pt x="1665" y="1491"/>
                      <a:pt x="1665" y="1491"/>
                    </a:cubicBezTo>
                    <a:cubicBezTo>
                      <a:pt x="1680" y="1506"/>
                      <a:pt x="1688" y="1526"/>
                      <a:pt x="1688" y="1547"/>
                    </a:cubicBezTo>
                    <a:cubicBezTo>
                      <a:pt x="1688" y="1568"/>
                      <a:pt x="1680" y="1588"/>
                      <a:pt x="1665" y="1603"/>
                    </a:cubicBezTo>
                    <a:cubicBezTo>
                      <a:pt x="1609" y="1660"/>
                      <a:pt x="1609" y="1660"/>
                      <a:pt x="1609" y="1660"/>
                    </a:cubicBezTo>
                    <a:cubicBezTo>
                      <a:pt x="1593" y="1675"/>
                      <a:pt x="1573" y="1683"/>
                      <a:pt x="1552" y="1683"/>
                    </a:cubicBezTo>
                    <a:cubicBezTo>
                      <a:pt x="1531" y="1683"/>
                      <a:pt x="1511" y="1675"/>
                      <a:pt x="1496" y="1660"/>
                    </a:cubicBezTo>
                    <a:cubicBezTo>
                      <a:pt x="1467" y="1632"/>
                      <a:pt x="1467" y="1632"/>
                      <a:pt x="1467" y="1632"/>
                    </a:cubicBezTo>
                    <a:cubicBezTo>
                      <a:pt x="1414" y="1578"/>
                      <a:pt x="1334" y="1563"/>
                      <a:pt x="1264" y="1592"/>
                    </a:cubicBezTo>
                    <a:cubicBezTo>
                      <a:pt x="1262" y="1592"/>
                      <a:pt x="1262" y="1592"/>
                      <a:pt x="1262" y="1592"/>
                    </a:cubicBezTo>
                    <a:cubicBezTo>
                      <a:pt x="1192" y="1621"/>
                      <a:pt x="1147" y="1689"/>
                      <a:pt x="1147" y="1764"/>
                    </a:cubicBezTo>
                    <a:cubicBezTo>
                      <a:pt x="1147" y="1804"/>
                      <a:pt x="1147" y="1804"/>
                      <a:pt x="1147" y="1804"/>
                    </a:cubicBezTo>
                    <a:cubicBezTo>
                      <a:pt x="1147" y="1848"/>
                      <a:pt x="1111" y="1884"/>
                      <a:pt x="1067" y="1884"/>
                    </a:cubicBezTo>
                    <a:cubicBezTo>
                      <a:pt x="987" y="1884"/>
                      <a:pt x="987" y="1884"/>
                      <a:pt x="987" y="1884"/>
                    </a:cubicBezTo>
                    <a:cubicBezTo>
                      <a:pt x="943" y="1884"/>
                      <a:pt x="907" y="1848"/>
                      <a:pt x="907" y="1804"/>
                    </a:cubicBezTo>
                    <a:cubicBezTo>
                      <a:pt x="907" y="1764"/>
                      <a:pt x="907" y="1764"/>
                      <a:pt x="907" y="1764"/>
                    </a:cubicBezTo>
                    <a:cubicBezTo>
                      <a:pt x="907" y="1689"/>
                      <a:pt x="862" y="1621"/>
                      <a:pt x="791" y="1592"/>
                    </a:cubicBezTo>
                    <a:cubicBezTo>
                      <a:pt x="790" y="1592"/>
                      <a:pt x="790" y="1592"/>
                      <a:pt x="790" y="1592"/>
                    </a:cubicBezTo>
                    <a:cubicBezTo>
                      <a:pt x="720" y="1563"/>
                      <a:pt x="640" y="1578"/>
                      <a:pt x="587" y="1632"/>
                    </a:cubicBezTo>
                    <a:cubicBezTo>
                      <a:pt x="558" y="1660"/>
                      <a:pt x="558" y="1660"/>
                      <a:pt x="558" y="1660"/>
                    </a:cubicBezTo>
                    <a:cubicBezTo>
                      <a:pt x="543" y="1675"/>
                      <a:pt x="523" y="1683"/>
                      <a:pt x="502" y="1683"/>
                    </a:cubicBezTo>
                    <a:cubicBezTo>
                      <a:pt x="481" y="1683"/>
                      <a:pt x="461" y="1675"/>
                      <a:pt x="445" y="1660"/>
                    </a:cubicBezTo>
                    <a:cubicBezTo>
                      <a:pt x="389" y="1603"/>
                      <a:pt x="389" y="1603"/>
                      <a:pt x="389" y="1603"/>
                    </a:cubicBezTo>
                    <a:cubicBezTo>
                      <a:pt x="374" y="1588"/>
                      <a:pt x="366" y="1568"/>
                      <a:pt x="366" y="1547"/>
                    </a:cubicBezTo>
                    <a:cubicBezTo>
                      <a:pt x="366" y="1526"/>
                      <a:pt x="374" y="1506"/>
                      <a:pt x="389" y="1491"/>
                    </a:cubicBezTo>
                    <a:cubicBezTo>
                      <a:pt x="417" y="1462"/>
                      <a:pt x="417" y="1462"/>
                      <a:pt x="417" y="1462"/>
                    </a:cubicBezTo>
                    <a:cubicBezTo>
                      <a:pt x="471" y="1409"/>
                      <a:pt x="486" y="1329"/>
                      <a:pt x="457" y="1259"/>
                    </a:cubicBezTo>
                    <a:cubicBezTo>
                      <a:pt x="457" y="1257"/>
                      <a:pt x="457" y="1257"/>
                      <a:pt x="457" y="1257"/>
                    </a:cubicBezTo>
                    <a:cubicBezTo>
                      <a:pt x="428" y="1187"/>
                      <a:pt x="360" y="1142"/>
                      <a:pt x="285" y="1142"/>
                    </a:cubicBezTo>
                    <a:cubicBezTo>
                      <a:pt x="245" y="1142"/>
                      <a:pt x="245" y="1142"/>
                      <a:pt x="245" y="1142"/>
                    </a:cubicBezTo>
                    <a:cubicBezTo>
                      <a:pt x="201" y="1142"/>
                      <a:pt x="165" y="1106"/>
                      <a:pt x="165" y="1062"/>
                    </a:cubicBezTo>
                    <a:cubicBezTo>
                      <a:pt x="165" y="994"/>
                      <a:pt x="165" y="994"/>
                      <a:pt x="165" y="994"/>
                    </a:cubicBezTo>
                    <a:cubicBezTo>
                      <a:pt x="165" y="950"/>
                      <a:pt x="129" y="914"/>
                      <a:pt x="85" y="914"/>
                    </a:cubicBezTo>
                    <a:cubicBezTo>
                      <a:pt x="41" y="914"/>
                      <a:pt x="5" y="950"/>
                      <a:pt x="5" y="994"/>
                    </a:cubicBezTo>
                    <a:cubicBezTo>
                      <a:pt x="5" y="1062"/>
                      <a:pt x="5" y="1062"/>
                      <a:pt x="5" y="1062"/>
                    </a:cubicBezTo>
                    <a:cubicBezTo>
                      <a:pt x="5" y="1194"/>
                      <a:pt x="112" y="1301"/>
                      <a:pt x="245" y="1301"/>
                    </a:cubicBezTo>
                    <a:cubicBezTo>
                      <a:pt x="285" y="1301"/>
                      <a:pt x="285" y="1301"/>
                      <a:pt x="285" y="1301"/>
                    </a:cubicBezTo>
                    <a:cubicBezTo>
                      <a:pt x="295" y="1301"/>
                      <a:pt x="305" y="1308"/>
                      <a:pt x="309" y="1318"/>
                    </a:cubicBezTo>
                    <a:cubicBezTo>
                      <a:pt x="310" y="1320"/>
                      <a:pt x="310" y="1320"/>
                      <a:pt x="310" y="1320"/>
                    </a:cubicBezTo>
                    <a:cubicBezTo>
                      <a:pt x="314" y="1330"/>
                      <a:pt x="312" y="1342"/>
                      <a:pt x="305" y="1349"/>
                    </a:cubicBezTo>
                    <a:cubicBezTo>
                      <a:pt x="276" y="1378"/>
                      <a:pt x="276" y="1378"/>
                      <a:pt x="276" y="1378"/>
                    </a:cubicBezTo>
                    <a:cubicBezTo>
                      <a:pt x="231" y="1423"/>
                      <a:pt x="206" y="1483"/>
                      <a:pt x="206" y="1547"/>
                    </a:cubicBezTo>
                    <a:cubicBezTo>
                      <a:pt x="206" y="1611"/>
                      <a:pt x="231" y="1671"/>
                      <a:pt x="276" y="1716"/>
                    </a:cubicBezTo>
                    <a:cubicBezTo>
                      <a:pt x="333" y="1773"/>
                      <a:pt x="333" y="1773"/>
                      <a:pt x="333" y="1773"/>
                    </a:cubicBezTo>
                    <a:cubicBezTo>
                      <a:pt x="378" y="1818"/>
                      <a:pt x="438" y="1843"/>
                      <a:pt x="502" y="1843"/>
                    </a:cubicBezTo>
                    <a:cubicBezTo>
                      <a:pt x="566" y="1843"/>
                      <a:pt x="626" y="1818"/>
                      <a:pt x="671" y="1773"/>
                    </a:cubicBezTo>
                    <a:cubicBezTo>
                      <a:pt x="700" y="1744"/>
                      <a:pt x="700" y="1744"/>
                      <a:pt x="700" y="1744"/>
                    </a:cubicBezTo>
                    <a:cubicBezTo>
                      <a:pt x="707" y="1737"/>
                      <a:pt x="719" y="1735"/>
                      <a:pt x="729" y="1739"/>
                    </a:cubicBezTo>
                    <a:cubicBezTo>
                      <a:pt x="731" y="1740"/>
                      <a:pt x="731" y="1740"/>
                      <a:pt x="731" y="1740"/>
                    </a:cubicBezTo>
                    <a:cubicBezTo>
                      <a:pt x="741" y="1744"/>
                      <a:pt x="748" y="1754"/>
                      <a:pt x="748" y="1764"/>
                    </a:cubicBezTo>
                    <a:cubicBezTo>
                      <a:pt x="748" y="1804"/>
                      <a:pt x="748" y="1804"/>
                      <a:pt x="748" y="1804"/>
                    </a:cubicBezTo>
                    <a:cubicBezTo>
                      <a:pt x="748" y="1937"/>
                      <a:pt x="855" y="2044"/>
                      <a:pt x="987" y="2044"/>
                    </a:cubicBezTo>
                    <a:cubicBezTo>
                      <a:pt x="1067" y="2044"/>
                      <a:pt x="1067" y="2044"/>
                      <a:pt x="1067" y="2044"/>
                    </a:cubicBezTo>
                    <a:cubicBezTo>
                      <a:pt x="1199" y="2044"/>
                      <a:pt x="1306" y="1937"/>
                      <a:pt x="1306" y="1804"/>
                    </a:cubicBezTo>
                    <a:cubicBezTo>
                      <a:pt x="1306" y="1764"/>
                      <a:pt x="1306" y="1764"/>
                      <a:pt x="1306" y="1764"/>
                    </a:cubicBezTo>
                    <a:cubicBezTo>
                      <a:pt x="1306" y="1754"/>
                      <a:pt x="1313" y="1744"/>
                      <a:pt x="1323" y="1740"/>
                    </a:cubicBezTo>
                    <a:cubicBezTo>
                      <a:pt x="1325" y="1739"/>
                      <a:pt x="1325" y="1739"/>
                      <a:pt x="1325" y="1739"/>
                    </a:cubicBezTo>
                    <a:cubicBezTo>
                      <a:pt x="1335" y="1735"/>
                      <a:pt x="1347" y="1737"/>
                      <a:pt x="1354" y="1744"/>
                    </a:cubicBezTo>
                    <a:cubicBezTo>
                      <a:pt x="1383" y="1773"/>
                      <a:pt x="1383" y="1773"/>
                      <a:pt x="1383" y="1773"/>
                    </a:cubicBezTo>
                    <a:cubicBezTo>
                      <a:pt x="1428" y="1818"/>
                      <a:pt x="1488" y="1843"/>
                      <a:pt x="1552" y="1843"/>
                    </a:cubicBezTo>
                    <a:cubicBezTo>
                      <a:pt x="1616" y="1843"/>
                      <a:pt x="1676" y="1818"/>
                      <a:pt x="1721" y="1773"/>
                    </a:cubicBezTo>
                    <a:cubicBezTo>
                      <a:pt x="1778" y="1716"/>
                      <a:pt x="1778" y="1716"/>
                      <a:pt x="1778" y="1716"/>
                    </a:cubicBezTo>
                    <a:cubicBezTo>
                      <a:pt x="1823" y="1671"/>
                      <a:pt x="1848" y="1611"/>
                      <a:pt x="1848" y="1547"/>
                    </a:cubicBezTo>
                    <a:cubicBezTo>
                      <a:pt x="1848" y="1483"/>
                      <a:pt x="1823" y="1423"/>
                      <a:pt x="1778" y="1378"/>
                    </a:cubicBezTo>
                    <a:cubicBezTo>
                      <a:pt x="1749" y="1349"/>
                      <a:pt x="1749" y="1349"/>
                      <a:pt x="1749" y="1349"/>
                    </a:cubicBezTo>
                    <a:cubicBezTo>
                      <a:pt x="1742" y="1342"/>
                      <a:pt x="1740" y="1330"/>
                      <a:pt x="1744" y="1320"/>
                    </a:cubicBezTo>
                    <a:cubicBezTo>
                      <a:pt x="1745" y="1318"/>
                      <a:pt x="1745" y="1318"/>
                      <a:pt x="1745" y="1318"/>
                    </a:cubicBezTo>
                    <a:cubicBezTo>
                      <a:pt x="1749" y="1308"/>
                      <a:pt x="1759" y="1301"/>
                      <a:pt x="1769" y="1301"/>
                    </a:cubicBezTo>
                    <a:cubicBezTo>
                      <a:pt x="1809" y="1301"/>
                      <a:pt x="1809" y="1301"/>
                      <a:pt x="1809" y="1301"/>
                    </a:cubicBezTo>
                    <a:cubicBezTo>
                      <a:pt x="1942" y="1301"/>
                      <a:pt x="2049" y="1194"/>
                      <a:pt x="2049" y="1062"/>
                    </a:cubicBezTo>
                    <a:cubicBezTo>
                      <a:pt x="2049" y="994"/>
                      <a:pt x="2049" y="994"/>
                      <a:pt x="2049" y="994"/>
                    </a:cubicBezTo>
                    <a:cubicBezTo>
                      <a:pt x="2049" y="950"/>
                      <a:pt x="2013" y="914"/>
                      <a:pt x="1969" y="914"/>
                    </a:cubicBezTo>
                    <a:close/>
                    <a:moveTo>
                      <a:pt x="35" y="742"/>
                    </a:moveTo>
                    <a:cubicBezTo>
                      <a:pt x="9" y="710"/>
                      <a:pt x="0" y="670"/>
                      <a:pt x="8" y="631"/>
                    </a:cubicBezTo>
                    <a:cubicBezTo>
                      <a:pt x="31" y="520"/>
                      <a:pt x="101" y="428"/>
                      <a:pt x="194" y="373"/>
                    </a:cubicBezTo>
                    <a:cubicBezTo>
                      <a:pt x="168" y="335"/>
                      <a:pt x="153" y="289"/>
                      <a:pt x="153" y="240"/>
                    </a:cubicBezTo>
                    <a:cubicBezTo>
                      <a:pt x="153" y="107"/>
                      <a:pt x="260" y="0"/>
                      <a:pt x="392" y="0"/>
                    </a:cubicBezTo>
                    <a:cubicBezTo>
                      <a:pt x="524" y="0"/>
                      <a:pt x="632" y="107"/>
                      <a:pt x="632" y="240"/>
                    </a:cubicBezTo>
                    <a:cubicBezTo>
                      <a:pt x="632" y="289"/>
                      <a:pt x="617" y="335"/>
                      <a:pt x="591" y="373"/>
                    </a:cubicBezTo>
                    <a:cubicBezTo>
                      <a:pt x="637" y="400"/>
                      <a:pt x="678" y="437"/>
                      <a:pt x="710" y="480"/>
                    </a:cubicBezTo>
                    <a:cubicBezTo>
                      <a:pt x="741" y="437"/>
                      <a:pt x="782" y="400"/>
                      <a:pt x="828" y="373"/>
                    </a:cubicBezTo>
                    <a:cubicBezTo>
                      <a:pt x="803" y="335"/>
                      <a:pt x="787" y="289"/>
                      <a:pt x="787" y="240"/>
                    </a:cubicBezTo>
                    <a:cubicBezTo>
                      <a:pt x="787" y="107"/>
                      <a:pt x="895" y="0"/>
                      <a:pt x="1027" y="0"/>
                    </a:cubicBezTo>
                    <a:cubicBezTo>
                      <a:pt x="1159" y="0"/>
                      <a:pt x="1267" y="107"/>
                      <a:pt x="1267" y="240"/>
                    </a:cubicBezTo>
                    <a:cubicBezTo>
                      <a:pt x="1267" y="289"/>
                      <a:pt x="1251" y="335"/>
                      <a:pt x="1226" y="373"/>
                    </a:cubicBezTo>
                    <a:cubicBezTo>
                      <a:pt x="1272" y="400"/>
                      <a:pt x="1313" y="437"/>
                      <a:pt x="1344" y="480"/>
                    </a:cubicBezTo>
                    <a:cubicBezTo>
                      <a:pt x="1376" y="437"/>
                      <a:pt x="1417" y="400"/>
                      <a:pt x="1463" y="373"/>
                    </a:cubicBezTo>
                    <a:cubicBezTo>
                      <a:pt x="1437" y="335"/>
                      <a:pt x="1422" y="289"/>
                      <a:pt x="1422" y="240"/>
                    </a:cubicBezTo>
                    <a:cubicBezTo>
                      <a:pt x="1422" y="107"/>
                      <a:pt x="1530" y="0"/>
                      <a:pt x="1662" y="0"/>
                    </a:cubicBezTo>
                    <a:cubicBezTo>
                      <a:pt x="1794" y="0"/>
                      <a:pt x="1901" y="107"/>
                      <a:pt x="1901" y="240"/>
                    </a:cubicBezTo>
                    <a:cubicBezTo>
                      <a:pt x="1901" y="370"/>
                      <a:pt x="1796" y="477"/>
                      <a:pt x="1666" y="479"/>
                    </a:cubicBezTo>
                    <a:cubicBezTo>
                      <a:pt x="1665" y="479"/>
                      <a:pt x="1665" y="479"/>
                      <a:pt x="1664" y="479"/>
                    </a:cubicBezTo>
                    <a:cubicBezTo>
                      <a:pt x="1660" y="479"/>
                      <a:pt x="1660" y="479"/>
                      <a:pt x="1660" y="479"/>
                    </a:cubicBezTo>
                    <a:cubicBezTo>
                      <a:pt x="1562" y="479"/>
                      <a:pt x="1476" y="541"/>
                      <a:pt x="1443" y="631"/>
                    </a:cubicBezTo>
                    <a:cubicBezTo>
                      <a:pt x="1890" y="631"/>
                      <a:pt x="1890" y="631"/>
                      <a:pt x="1890" y="631"/>
                    </a:cubicBezTo>
                    <a:cubicBezTo>
                      <a:pt x="1896" y="600"/>
                      <a:pt x="1920" y="575"/>
                      <a:pt x="1952" y="569"/>
                    </a:cubicBezTo>
                    <a:cubicBezTo>
                      <a:pt x="1995" y="560"/>
                      <a:pt x="2037" y="587"/>
                      <a:pt x="2046" y="631"/>
                    </a:cubicBezTo>
                    <a:cubicBezTo>
                      <a:pt x="2054" y="670"/>
                      <a:pt x="2045" y="710"/>
                      <a:pt x="2019" y="742"/>
                    </a:cubicBezTo>
                    <a:cubicBezTo>
                      <a:pt x="1994" y="773"/>
                      <a:pt x="1956" y="790"/>
                      <a:pt x="1916" y="790"/>
                    </a:cubicBezTo>
                    <a:cubicBezTo>
                      <a:pt x="137" y="790"/>
                      <a:pt x="137" y="790"/>
                      <a:pt x="137" y="790"/>
                    </a:cubicBezTo>
                    <a:cubicBezTo>
                      <a:pt x="98" y="790"/>
                      <a:pt x="60" y="773"/>
                      <a:pt x="35" y="742"/>
                    </a:cubicBezTo>
                    <a:close/>
                    <a:moveTo>
                      <a:pt x="808" y="631"/>
                    </a:moveTo>
                    <a:cubicBezTo>
                      <a:pt x="1246" y="631"/>
                      <a:pt x="1246" y="631"/>
                      <a:pt x="1246" y="631"/>
                    </a:cubicBezTo>
                    <a:cubicBezTo>
                      <a:pt x="1213" y="541"/>
                      <a:pt x="1127" y="479"/>
                      <a:pt x="1029" y="479"/>
                    </a:cubicBezTo>
                    <a:cubicBezTo>
                      <a:pt x="1025" y="479"/>
                      <a:pt x="1025" y="479"/>
                      <a:pt x="1025" y="479"/>
                    </a:cubicBezTo>
                    <a:cubicBezTo>
                      <a:pt x="927" y="479"/>
                      <a:pt x="841" y="541"/>
                      <a:pt x="808" y="631"/>
                    </a:cubicBezTo>
                    <a:close/>
                    <a:moveTo>
                      <a:pt x="1582" y="240"/>
                    </a:moveTo>
                    <a:cubicBezTo>
                      <a:pt x="1582" y="284"/>
                      <a:pt x="1618" y="319"/>
                      <a:pt x="1662" y="319"/>
                    </a:cubicBezTo>
                    <a:cubicBezTo>
                      <a:pt x="1706" y="319"/>
                      <a:pt x="1742" y="284"/>
                      <a:pt x="1742" y="240"/>
                    </a:cubicBezTo>
                    <a:cubicBezTo>
                      <a:pt x="1742" y="195"/>
                      <a:pt x="1706" y="160"/>
                      <a:pt x="1662" y="160"/>
                    </a:cubicBezTo>
                    <a:cubicBezTo>
                      <a:pt x="1618" y="160"/>
                      <a:pt x="1582" y="195"/>
                      <a:pt x="1582" y="240"/>
                    </a:cubicBezTo>
                    <a:close/>
                    <a:moveTo>
                      <a:pt x="947" y="240"/>
                    </a:moveTo>
                    <a:cubicBezTo>
                      <a:pt x="947" y="284"/>
                      <a:pt x="983" y="319"/>
                      <a:pt x="1027" y="319"/>
                    </a:cubicBezTo>
                    <a:cubicBezTo>
                      <a:pt x="1071" y="319"/>
                      <a:pt x="1107" y="284"/>
                      <a:pt x="1107" y="240"/>
                    </a:cubicBezTo>
                    <a:cubicBezTo>
                      <a:pt x="1107" y="195"/>
                      <a:pt x="1071" y="160"/>
                      <a:pt x="1027" y="160"/>
                    </a:cubicBezTo>
                    <a:cubicBezTo>
                      <a:pt x="983" y="160"/>
                      <a:pt x="947" y="195"/>
                      <a:pt x="947" y="240"/>
                    </a:cubicBezTo>
                    <a:close/>
                    <a:moveTo>
                      <a:pt x="312" y="240"/>
                    </a:moveTo>
                    <a:cubicBezTo>
                      <a:pt x="312" y="284"/>
                      <a:pt x="348" y="319"/>
                      <a:pt x="392" y="319"/>
                    </a:cubicBezTo>
                    <a:cubicBezTo>
                      <a:pt x="436" y="319"/>
                      <a:pt x="472" y="284"/>
                      <a:pt x="472" y="240"/>
                    </a:cubicBezTo>
                    <a:cubicBezTo>
                      <a:pt x="472" y="195"/>
                      <a:pt x="436" y="160"/>
                      <a:pt x="392" y="160"/>
                    </a:cubicBezTo>
                    <a:cubicBezTo>
                      <a:pt x="348" y="160"/>
                      <a:pt x="312" y="195"/>
                      <a:pt x="312" y="240"/>
                    </a:cubicBezTo>
                    <a:close/>
                    <a:moveTo>
                      <a:pt x="173" y="631"/>
                    </a:moveTo>
                    <a:cubicBezTo>
                      <a:pt x="611" y="631"/>
                      <a:pt x="611" y="631"/>
                      <a:pt x="611" y="631"/>
                    </a:cubicBezTo>
                    <a:cubicBezTo>
                      <a:pt x="578" y="541"/>
                      <a:pt x="492" y="479"/>
                      <a:pt x="394" y="479"/>
                    </a:cubicBezTo>
                    <a:cubicBezTo>
                      <a:pt x="390" y="479"/>
                      <a:pt x="390" y="479"/>
                      <a:pt x="390" y="479"/>
                    </a:cubicBezTo>
                    <a:cubicBezTo>
                      <a:pt x="293" y="479"/>
                      <a:pt x="206" y="541"/>
                      <a:pt x="173" y="6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7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4F534A1D-C7AA-F318-DF51-C6FF00F35F47}"/>
                </a:ext>
              </a:extLst>
            </p:cNvPr>
            <p:cNvGrpSpPr/>
            <p:nvPr/>
          </p:nvGrpSpPr>
          <p:grpSpPr>
            <a:xfrm>
              <a:off x="6615758" y="3203596"/>
              <a:ext cx="571246" cy="515260"/>
              <a:chOff x="6601811" y="3090642"/>
              <a:chExt cx="571246" cy="515260"/>
            </a:xfrm>
          </p:grpSpPr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42F6EDB4-B22A-09C5-862D-D629676C458F}"/>
                  </a:ext>
                </a:extLst>
              </p:cNvPr>
              <p:cNvSpPr/>
              <p:nvPr/>
            </p:nvSpPr>
            <p:spPr>
              <a:xfrm>
                <a:off x="6601811" y="3090642"/>
                <a:ext cx="571246" cy="515260"/>
              </a:xfrm>
              <a:prstGeom prst="ellipse">
                <a:avLst/>
              </a:prstGeom>
              <a:solidFill>
                <a:srgbClr val="68686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grpSp>
            <p:nvGrpSpPr>
              <p:cNvPr id="311" name="Group 310">
                <a:extLst>
                  <a:ext uri="{FF2B5EF4-FFF2-40B4-BE49-F238E27FC236}">
                    <a16:creationId xmlns:a16="http://schemas.microsoft.com/office/drawing/2014/main" id="{5F419E65-84B4-9BE0-5334-2166D238DA82}"/>
                  </a:ext>
                </a:extLst>
              </p:cNvPr>
              <p:cNvGrpSpPr/>
              <p:nvPr/>
            </p:nvGrpSpPr>
            <p:grpSpPr>
              <a:xfrm>
                <a:off x="6744763" y="3251679"/>
                <a:ext cx="308492" cy="235935"/>
                <a:chOff x="-3105150" y="3463925"/>
                <a:chExt cx="1984375" cy="1517650"/>
              </a:xfrm>
              <a:solidFill>
                <a:srgbClr val="FFFFFF"/>
              </a:solidFill>
            </p:grpSpPr>
            <p:sp>
              <p:nvSpPr>
                <p:cNvPr id="312" name="Freeform 34">
                  <a:extLst>
                    <a:ext uri="{FF2B5EF4-FFF2-40B4-BE49-F238E27FC236}">
                      <a16:creationId xmlns:a16="http://schemas.microsoft.com/office/drawing/2014/main" id="{144DB55B-1046-502C-49D9-146D1DA08B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771775" y="3463925"/>
                  <a:ext cx="600075" cy="500063"/>
                </a:xfrm>
                <a:custGeom>
                  <a:avLst/>
                  <a:gdLst>
                    <a:gd name="T0" fmla="*/ 620 w 620"/>
                    <a:gd name="T1" fmla="*/ 0 h 515"/>
                    <a:gd name="T2" fmla="*/ 0 w 620"/>
                    <a:gd name="T3" fmla="*/ 257 h 515"/>
                    <a:gd name="T4" fmla="*/ 256 w 620"/>
                    <a:gd name="T5" fmla="*/ 513 h 515"/>
                    <a:gd name="T6" fmla="*/ 436 w 620"/>
                    <a:gd name="T7" fmla="*/ 482 h 515"/>
                    <a:gd name="T8" fmla="*/ 620 w 620"/>
                    <a:gd name="T9" fmla="*/ 515 h 515"/>
                    <a:gd name="T10" fmla="*/ 620 w 620"/>
                    <a:gd name="T11" fmla="*/ 0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20" h="515">
                      <a:moveTo>
                        <a:pt x="620" y="0"/>
                      </a:moveTo>
                      <a:cubicBezTo>
                        <a:pt x="389" y="13"/>
                        <a:pt x="172" y="103"/>
                        <a:pt x="0" y="257"/>
                      </a:cubicBezTo>
                      <a:cubicBezTo>
                        <a:pt x="256" y="513"/>
                        <a:pt x="256" y="513"/>
                        <a:pt x="256" y="513"/>
                      </a:cubicBezTo>
                      <a:cubicBezTo>
                        <a:pt x="312" y="493"/>
                        <a:pt x="373" y="482"/>
                        <a:pt x="436" y="482"/>
                      </a:cubicBezTo>
                      <a:cubicBezTo>
                        <a:pt x="501" y="482"/>
                        <a:pt x="563" y="494"/>
                        <a:pt x="620" y="515"/>
                      </a:cubicBezTo>
                      <a:lnTo>
                        <a:pt x="62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7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3" name="Freeform 35">
                  <a:extLst>
                    <a:ext uri="{FF2B5EF4-FFF2-40B4-BE49-F238E27FC236}">
                      <a16:creationId xmlns:a16="http://schemas.microsoft.com/office/drawing/2014/main" id="{ABC3D04A-9C12-939C-E52F-24D51379B3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055813" y="3463925"/>
                  <a:ext cx="581025" cy="658813"/>
                </a:xfrm>
                <a:custGeom>
                  <a:avLst/>
                  <a:gdLst>
                    <a:gd name="T0" fmla="*/ 113 w 598"/>
                    <a:gd name="T1" fmla="*/ 679 h 679"/>
                    <a:gd name="T2" fmla="*/ 598 w 598"/>
                    <a:gd name="T3" fmla="*/ 237 h 679"/>
                    <a:gd name="T4" fmla="*/ 0 w 598"/>
                    <a:gd name="T5" fmla="*/ 0 h 679"/>
                    <a:gd name="T6" fmla="*/ 0 w 598"/>
                    <a:gd name="T7" fmla="*/ 576 h 679"/>
                    <a:gd name="T8" fmla="*/ 113 w 598"/>
                    <a:gd name="T9" fmla="*/ 679 h 6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98" h="679">
                      <a:moveTo>
                        <a:pt x="113" y="679"/>
                      </a:moveTo>
                      <a:cubicBezTo>
                        <a:pt x="598" y="237"/>
                        <a:pt x="598" y="237"/>
                        <a:pt x="598" y="237"/>
                      </a:cubicBezTo>
                      <a:cubicBezTo>
                        <a:pt x="429" y="95"/>
                        <a:pt x="221" y="13"/>
                        <a:pt x="0" y="0"/>
                      </a:cubicBezTo>
                      <a:cubicBezTo>
                        <a:pt x="0" y="576"/>
                        <a:pt x="0" y="576"/>
                        <a:pt x="0" y="576"/>
                      </a:cubicBezTo>
                      <a:cubicBezTo>
                        <a:pt x="42" y="605"/>
                        <a:pt x="80" y="640"/>
                        <a:pt x="113" y="67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7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4" name="Freeform 36">
                  <a:extLst>
                    <a:ext uri="{FF2B5EF4-FFF2-40B4-BE49-F238E27FC236}">
                      <a16:creationId xmlns:a16="http://schemas.microsoft.com/office/drawing/2014/main" id="{CCEFFBFC-A660-9CE3-1268-B75BF83570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3105150" y="3795713"/>
                  <a:ext cx="469900" cy="717550"/>
                </a:xfrm>
                <a:custGeom>
                  <a:avLst/>
                  <a:gdLst>
                    <a:gd name="T0" fmla="*/ 0 w 486"/>
                    <a:gd name="T1" fmla="*/ 680 h 740"/>
                    <a:gd name="T2" fmla="*/ 0 w 486"/>
                    <a:gd name="T3" fmla="*/ 740 h 740"/>
                    <a:gd name="T4" fmla="*/ 240 w 486"/>
                    <a:gd name="T5" fmla="*/ 740 h 740"/>
                    <a:gd name="T6" fmla="*/ 240 w 486"/>
                    <a:gd name="T7" fmla="*/ 680 h 740"/>
                    <a:gd name="T8" fmla="*/ 486 w 486"/>
                    <a:gd name="T9" fmla="*/ 227 h 740"/>
                    <a:gd name="T10" fmla="*/ 259 w 486"/>
                    <a:gd name="T11" fmla="*/ 0 h 740"/>
                    <a:gd name="T12" fmla="*/ 0 w 486"/>
                    <a:gd name="T13" fmla="*/ 680 h 7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86" h="740">
                      <a:moveTo>
                        <a:pt x="0" y="680"/>
                      </a:moveTo>
                      <a:cubicBezTo>
                        <a:pt x="0" y="740"/>
                        <a:pt x="0" y="740"/>
                        <a:pt x="0" y="740"/>
                      </a:cubicBezTo>
                      <a:cubicBezTo>
                        <a:pt x="240" y="740"/>
                        <a:pt x="240" y="740"/>
                        <a:pt x="240" y="740"/>
                      </a:cubicBezTo>
                      <a:cubicBezTo>
                        <a:pt x="240" y="680"/>
                        <a:pt x="240" y="680"/>
                        <a:pt x="240" y="680"/>
                      </a:cubicBezTo>
                      <a:cubicBezTo>
                        <a:pt x="240" y="491"/>
                        <a:pt x="338" y="324"/>
                        <a:pt x="486" y="227"/>
                      </a:cubicBezTo>
                      <a:cubicBezTo>
                        <a:pt x="259" y="0"/>
                        <a:pt x="259" y="0"/>
                        <a:pt x="259" y="0"/>
                      </a:cubicBezTo>
                      <a:cubicBezTo>
                        <a:pt x="92" y="187"/>
                        <a:pt x="0" y="427"/>
                        <a:pt x="0" y="68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7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5" name="Freeform 37">
                  <a:extLst>
                    <a:ext uri="{FF2B5EF4-FFF2-40B4-BE49-F238E27FC236}">
                      <a16:creationId xmlns:a16="http://schemas.microsoft.com/office/drawing/2014/main" id="{50164BED-77BC-9EBE-E742-5E2BE25FBA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428750" y="4208463"/>
                  <a:ext cx="307975" cy="304800"/>
                </a:xfrm>
                <a:custGeom>
                  <a:avLst/>
                  <a:gdLst>
                    <a:gd name="T0" fmla="*/ 0 w 318"/>
                    <a:gd name="T1" fmla="*/ 315 h 315"/>
                    <a:gd name="T2" fmla="*/ 318 w 318"/>
                    <a:gd name="T3" fmla="*/ 315 h 315"/>
                    <a:gd name="T4" fmla="*/ 318 w 318"/>
                    <a:gd name="T5" fmla="*/ 255 h 315"/>
                    <a:gd name="T6" fmla="*/ 286 w 318"/>
                    <a:gd name="T7" fmla="*/ 0 h 315"/>
                    <a:gd name="T8" fmla="*/ 0 w 318"/>
                    <a:gd name="T9" fmla="*/ 315 h 3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8" h="315">
                      <a:moveTo>
                        <a:pt x="0" y="315"/>
                      </a:moveTo>
                      <a:cubicBezTo>
                        <a:pt x="318" y="315"/>
                        <a:pt x="318" y="315"/>
                        <a:pt x="318" y="315"/>
                      </a:cubicBezTo>
                      <a:cubicBezTo>
                        <a:pt x="318" y="255"/>
                        <a:pt x="318" y="255"/>
                        <a:pt x="318" y="255"/>
                      </a:cubicBezTo>
                      <a:cubicBezTo>
                        <a:pt x="318" y="168"/>
                        <a:pt x="307" y="82"/>
                        <a:pt x="286" y="0"/>
                      </a:cubicBezTo>
                      <a:lnTo>
                        <a:pt x="0" y="31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7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6" name="Freeform 38">
                  <a:extLst>
                    <a:ext uri="{FF2B5EF4-FFF2-40B4-BE49-F238E27FC236}">
                      <a16:creationId xmlns:a16="http://schemas.microsoft.com/office/drawing/2014/main" id="{0BA83ED4-99FA-6E39-10B6-F5E0D89C6E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368550" y="4514850"/>
                  <a:ext cx="509588" cy="466725"/>
                </a:xfrm>
                <a:custGeom>
                  <a:avLst/>
                  <a:gdLst>
                    <a:gd name="T0" fmla="*/ 263 w 526"/>
                    <a:gd name="T1" fmla="*/ 0 h 480"/>
                    <a:gd name="T2" fmla="*/ 93 w 526"/>
                    <a:gd name="T3" fmla="*/ 71 h 480"/>
                    <a:gd name="T4" fmla="*/ 93 w 526"/>
                    <a:gd name="T5" fmla="*/ 410 h 480"/>
                    <a:gd name="T6" fmla="*/ 263 w 526"/>
                    <a:gd name="T7" fmla="*/ 480 h 480"/>
                    <a:gd name="T8" fmla="*/ 433 w 526"/>
                    <a:gd name="T9" fmla="*/ 410 h 480"/>
                    <a:gd name="T10" fmla="*/ 433 w 526"/>
                    <a:gd name="T11" fmla="*/ 71 h 480"/>
                    <a:gd name="T12" fmla="*/ 263 w 526"/>
                    <a:gd name="T13" fmla="*/ 0 h 4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6" h="480">
                      <a:moveTo>
                        <a:pt x="263" y="0"/>
                      </a:moveTo>
                      <a:cubicBezTo>
                        <a:pt x="199" y="0"/>
                        <a:pt x="139" y="25"/>
                        <a:pt x="93" y="71"/>
                      </a:cubicBezTo>
                      <a:cubicBezTo>
                        <a:pt x="0" y="164"/>
                        <a:pt x="0" y="316"/>
                        <a:pt x="93" y="410"/>
                      </a:cubicBezTo>
                      <a:cubicBezTo>
                        <a:pt x="139" y="455"/>
                        <a:pt x="199" y="480"/>
                        <a:pt x="263" y="480"/>
                      </a:cubicBezTo>
                      <a:cubicBezTo>
                        <a:pt x="327" y="480"/>
                        <a:pt x="387" y="455"/>
                        <a:pt x="433" y="410"/>
                      </a:cubicBezTo>
                      <a:cubicBezTo>
                        <a:pt x="526" y="316"/>
                        <a:pt x="526" y="164"/>
                        <a:pt x="433" y="71"/>
                      </a:cubicBezTo>
                      <a:cubicBezTo>
                        <a:pt x="387" y="25"/>
                        <a:pt x="327" y="0"/>
                        <a:pt x="26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7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7" name="Freeform 39">
                  <a:extLst>
                    <a:ext uri="{FF2B5EF4-FFF2-40B4-BE49-F238E27FC236}">
                      <a16:creationId xmlns:a16="http://schemas.microsoft.com/office/drawing/2014/main" id="{7F579D98-5827-4E15-FD2A-2E6F2BF7CF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078038" y="3752850"/>
                  <a:ext cx="957263" cy="958850"/>
                </a:xfrm>
                <a:custGeom>
                  <a:avLst/>
                  <a:gdLst>
                    <a:gd name="T0" fmla="*/ 732 w 987"/>
                    <a:gd name="T1" fmla="*/ 0 h 989"/>
                    <a:gd name="T2" fmla="*/ 0 w 987"/>
                    <a:gd name="T3" fmla="*/ 668 h 989"/>
                    <a:gd name="T4" fmla="*/ 218 w 987"/>
                    <a:gd name="T5" fmla="*/ 772 h 989"/>
                    <a:gd name="T6" fmla="*/ 321 w 987"/>
                    <a:gd name="T7" fmla="*/ 989 h 989"/>
                    <a:gd name="T8" fmla="*/ 987 w 987"/>
                    <a:gd name="T9" fmla="*/ 255 h 989"/>
                    <a:gd name="T10" fmla="*/ 987 w 987"/>
                    <a:gd name="T11" fmla="*/ 0 h 989"/>
                    <a:gd name="T12" fmla="*/ 732 w 987"/>
                    <a:gd name="T13" fmla="*/ 0 h 9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87" h="989">
                      <a:moveTo>
                        <a:pt x="732" y="0"/>
                      </a:moveTo>
                      <a:cubicBezTo>
                        <a:pt x="0" y="668"/>
                        <a:pt x="0" y="668"/>
                        <a:pt x="0" y="668"/>
                      </a:cubicBezTo>
                      <a:cubicBezTo>
                        <a:pt x="82" y="676"/>
                        <a:pt x="158" y="712"/>
                        <a:pt x="218" y="772"/>
                      </a:cubicBezTo>
                      <a:cubicBezTo>
                        <a:pt x="278" y="832"/>
                        <a:pt x="313" y="910"/>
                        <a:pt x="321" y="989"/>
                      </a:cubicBezTo>
                      <a:cubicBezTo>
                        <a:pt x="987" y="255"/>
                        <a:pt x="987" y="255"/>
                        <a:pt x="987" y="255"/>
                      </a:cubicBezTo>
                      <a:cubicBezTo>
                        <a:pt x="987" y="0"/>
                        <a:pt x="987" y="0"/>
                        <a:pt x="987" y="0"/>
                      </a:cubicBezTo>
                      <a:lnTo>
                        <a:pt x="73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7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0CE81F23-66E0-6A14-B995-EF88936DEC89}"/>
                </a:ext>
              </a:extLst>
            </p:cNvPr>
            <p:cNvGrpSpPr/>
            <p:nvPr/>
          </p:nvGrpSpPr>
          <p:grpSpPr>
            <a:xfrm>
              <a:off x="6638211" y="4103590"/>
              <a:ext cx="571246" cy="515260"/>
              <a:chOff x="6653305" y="3738755"/>
              <a:chExt cx="571246" cy="515260"/>
            </a:xfrm>
          </p:grpSpPr>
          <p:sp>
            <p:nvSpPr>
              <p:cNvPr id="308" name="Oval 307">
                <a:extLst>
                  <a:ext uri="{FF2B5EF4-FFF2-40B4-BE49-F238E27FC236}">
                    <a16:creationId xmlns:a16="http://schemas.microsoft.com/office/drawing/2014/main" id="{1AD8D4D7-4ADF-B38D-ED06-0EF865DF4346}"/>
                  </a:ext>
                </a:extLst>
              </p:cNvPr>
              <p:cNvSpPr/>
              <p:nvPr/>
            </p:nvSpPr>
            <p:spPr>
              <a:xfrm>
                <a:off x="6653305" y="3738755"/>
                <a:ext cx="571246" cy="515260"/>
              </a:xfrm>
              <a:prstGeom prst="ellipse">
                <a:avLst/>
              </a:prstGeom>
              <a:solidFill>
                <a:srgbClr val="68686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9" name="Freeform 43">
                <a:extLst>
                  <a:ext uri="{FF2B5EF4-FFF2-40B4-BE49-F238E27FC236}">
                    <a16:creationId xmlns:a16="http://schemas.microsoft.com/office/drawing/2014/main" id="{9E075FF4-AC55-2151-4362-07A1FBD35E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810834" y="3847067"/>
                <a:ext cx="271412" cy="270214"/>
              </a:xfrm>
              <a:custGeom>
                <a:avLst/>
                <a:gdLst>
                  <a:gd name="T0" fmla="*/ 293 w 2064"/>
                  <a:gd name="T1" fmla="*/ 1769 h 2054"/>
                  <a:gd name="T2" fmla="*/ 800 w 2064"/>
                  <a:gd name="T3" fmla="*/ 1961 h 2054"/>
                  <a:gd name="T4" fmla="*/ 634 w 2064"/>
                  <a:gd name="T5" fmla="*/ 2054 h 2054"/>
                  <a:gd name="T6" fmla="*/ 180 w 2064"/>
                  <a:gd name="T7" fmla="*/ 1882 h 2054"/>
                  <a:gd name="T8" fmla="*/ 32 w 2064"/>
                  <a:gd name="T9" fmla="*/ 1216 h 2054"/>
                  <a:gd name="T10" fmla="*/ 32 w 2064"/>
                  <a:gd name="T11" fmla="*/ 844 h 2054"/>
                  <a:gd name="T12" fmla="*/ 180 w 2064"/>
                  <a:gd name="T13" fmla="*/ 178 h 2054"/>
                  <a:gd name="T14" fmla="*/ 719 w 2064"/>
                  <a:gd name="T15" fmla="*/ 10 h 2054"/>
                  <a:gd name="T16" fmla="*/ 704 w 2064"/>
                  <a:gd name="T17" fmla="*/ 169 h 2054"/>
                  <a:gd name="T18" fmla="*/ 188 w 2064"/>
                  <a:gd name="T19" fmla="*/ 810 h 2054"/>
                  <a:gd name="T20" fmla="*/ 467 w 2064"/>
                  <a:gd name="T21" fmla="*/ 465 h 2054"/>
                  <a:gd name="T22" fmla="*/ 789 w 2064"/>
                  <a:gd name="T23" fmla="*/ 302 h 2054"/>
                  <a:gd name="T24" fmla="*/ 580 w 2064"/>
                  <a:gd name="T25" fmla="*/ 578 h 2054"/>
                  <a:gd name="T26" fmla="*/ 580 w 2064"/>
                  <a:gd name="T27" fmla="*/ 1481 h 2054"/>
                  <a:gd name="T28" fmla="*/ 785 w 2064"/>
                  <a:gd name="T29" fmla="*/ 1755 h 2054"/>
                  <a:gd name="T30" fmla="*/ 673 w 2064"/>
                  <a:gd name="T31" fmla="*/ 1772 h 2054"/>
                  <a:gd name="T32" fmla="*/ 191 w 2064"/>
                  <a:gd name="T33" fmla="*/ 1239 h 2054"/>
                  <a:gd name="T34" fmla="*/ 1975 w 2064"/>
                  <a:gd name="T35" fmla="*/ 1030 h 2054"/>
                  <a:gd name="T36" fmla="*/ 2041 w 2064"/>
                  <a:gd name="T37" fmla="*/ 479 h 2054"/>
                  <a:gd name="T38" fmla="*/ 1640 w 2064"/>
                  <a:gd name="T39" fmla="*/ 35 h 2054"/>
                  <a:gd name="T40" fmla="*/ 1273 w 2064"/>
                  <a:gd name="T41" fmla="*/ 97 h 2054"/>
                  <a:gd name="T42" fmla="*/ 1771 w 2064"/>
                  <a:gd name="T43" fmla="*/ 291 h 2054"/>
                  <a:gd name="T44" fmla="*/ 1873 w 2064"/>
                  <a:gd name="T45" fmla="*/ 821 h 2054"/>
                  <a:gd name="T46" fmla="*/ 1387 w 2064"/>
                  <a:gd name="T47" fmla="*/ 285 h 2054"/>
                  <a:gd name="T48" fmla="*/ 1292 w 2064"/>
                  <a:gd name="T49" fmla="*/ 414 h 2054"/>
                  <a:gd name="T50" fmla="*/ 1802 w 2064"/>
                  <a:gd name="T51" fmla="*/ 1030 h 2054"/>
                  <a:gd name="T52" fmla="*/ 1297 w 2064"/>
                  <a:gd name="T53" fmla="*/ 1643 h 2054"/>
                  <a:gd name="T54" fmla="*/ 1345 w 2064"/>
                  <a:gd name="T55" fmla="*/ 1787 h 2054"/>
                  <a:gd name="T56" fmla="*/ 1597 w 2064"/>
                  <a:gd name="T57" fmla="*/ 1595 h 2054"/>
                  <a:gd name="T58" fmla="*/ 1876 w 2064"/>
                  <a:gd name="T59" fmla="*/ 1250 h 2054"/>
                  <a:gd name="T60" fmla="*/ 1344 w 2064"/>
                  <a:gd name="T61" fmla="*/ 1889 h 2054"/>
                  <a:gd name="T62" fmla="*/ 1326 w 2064"/>
                  <a:gd name="T63" fmla="*/ 2048 h 2054"/>
                  <a:gd name="T64" fmla="*/ 1884 w 2064"/>
                  <a:gd name="T65" fmla="*/ 1882 h 2054"/>
                  <a:gd name="T66" fmla="*/ 2032 w 2064"/>
                  <a:gd name="T67" fmla="*/ 1216 h 2054"/>
                  <a:gd name="T68" fmla="*/ 1032 w 2064"/>
                  <a:gd name="T69" fmla="*/ 1774 h 2054"/>
                  <a:gd name="T70" fmla="*/ 1032 w 2064"/>
                  <a:gd name="T71" fmla="*/ 1934 h 2054"/>
                  <a:gd name="T72" fmla="*/ 1032 w 2064"/>
                  <a:gd name="T73" fmla="*/ 1774 h 2054"/>
                  <a:gd name="T74" fmla="*/ 1116 w 2064"/>
                  <a:gd name="T75" fmla="*/ 190 h 2054"/>
                  <a:gd name="T76" fmla="*/ 956 w 2064"/>
                  <a:gd name="T77" fmla="*/ 190 h 2054"/>
                  <a:gd name="T78" fmla="*/ 1297 w 2064"/>
                  <a:gd name="T79" fmla="*/ 1106 h 2054"/>
                  <a:gd name="T80" fmla="*/ 1232 w 2064"/>
                  <a:gd name="T81" fmla="*/ 1367 h 2054"/>
                  <a:gd name="T82" fmla="*/ 1028 w 2064"/>
                  <a:gd name="T83" fmla="*/ 1594 h 2054"/>
                  <a:gd name="T84" fmla="*/ 832 w 2064"/>
                  <a:gd name="T85" fmla="*/ 1367 h 2054"/>
                  <a:gd name="T86" fmla="*/ 761 w 2064"/>
                  <a:gd name="T87" fmla="*/ 1094 h 2054"/>
                  <a:gd name="T88" fmla="*/ 665 w 2064"/>
                  <a:gd name="T89" fmla="*/ 835 h 2054"/>
                  <a:gd name="T90" fmla="*/ 665 w 2064"/>
                  <a:gd name="T91" fmla="*/ 831 h 2054"/>
                  <a:gd name="T92" fmla="*/ 1032 w 2064"/>
                  <a:gd name="T93" fmla="*/ 514 h 2054"/>
                  <a:gd name="T94" fmla="*/ 1392 w 2064"/>
                  <a:gd name="T95" fmla="*/ 833 h 2054"/>
                  <a:gd name="T96" fmla="*/ 1392 w 2064"/>
                  <a:gd name="T97" fmla="*/ 837 h 2054"/>
                  <a:gd name="T98" fmla="*/ 992 w 2064"/>
                  <a:gd name="T99" fmla="*/ 1282 h 2054"/>
                  <a:gd name="T100" fmla="*/ 1072 w 2064"/>
                  <a:gd name="T101" fmla="*/ 1362 h 2054"/>
                  <a:gd name="T102" fmla="*/ 992 w 2064"/>
                  <a:gd name="T103" fmla="*/ 1282 h 2054"/>
                  <a:gd name="T104" fmla="*/ 1032 w 2064"/>
                  <a:gd name="T105" fmla="*/ 674 h 2054"/>
                  <a:gd name="T106" fmla="*/ 897 w 2064"/>
                  <a:gd name="T107" fmla="*/ 1011 h 2054"/>
                  <a:gd name="T108" fmla="*/ 1107 w 2064"/>
                  <a:gd name="T109" fmla="*/ 1122 h 2054"/>
                  <a:gd name="T110" fmla="*/ 1232 w 2064"/>
                  <a:gd name="T111" fmla="*/ 834 h 20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064" h="2054">
                    <a:moveTo>
                      <a:pt x="188" y="1250"/>
                    </a:moveTo>
                    <a:cubicBezTo>
                      <a:pt x="140" y="1469"/>
                      <a:pt x="177" y="1653"/>
                      <a:pt x="293" y="1769"/>
                    </a:cubicBezTo>
                    <a:cubicBezTo>
                      <a:pt x="416" y="1892"/>
                      <a:pt x="589" y="1902"/>
                      <a:pt x="712" y="1890"/>
                    </a:cubicBezTo>
                    <a:cubicBezTo>
                      <a:pt x="756" y="1885"/>
                      <a:pt x="795" y="1917"/>
                      <a:pt x="800" y="1961"/>
                    </a:cubicBezTo>
                    <a:cubicBezTo>
                      <a:pt x="804" y="2005"/>
                      <a:pt x="772" y="2044"/>
                      <a:pt x="728" y="2049"/>
                    </a:cubicBezTo>
                    <a:cubicBezTo>
                      <a:pt x="696" y="2052"/>
                      <a:pt x="665" y="2054"/>
                      <a:pt x="634" y="2054"/>
                    </a:cubicBezTo>
                    <a:cubicBezTo>
                      <a:pt x="561" y="2054"/>
                      <a:pt x="492" y="2045"/>
                      <a:pt x="428" y="2026"/>
                    </a:cubicBezTo>
                    <a:cubicBezTo>
                      <a:pt x="331" y="1998"/>
                      <a:pt x="248" y="1949"/>
                      <a:pt x="180" y="1882"/>
                    </a:cubicBezTo>
                    <a:cubicBezTo>
                      <a:pt x="100" y="1802"/>
                      <a:pt x="47" y="1701"/>
                      <a:pt x="23" y="1581"/>
                    </a:cubicBezTo>
                    <a:cubicBezTo>
                      <a:pt x="0" y="1469"/>
                      <a:pt x="3" y="1347"/>
                      <a:pt x="32" y="1216"/>
                    </a:cubicBezTo>
                    <a:cubicBezTo>
                      <a:pt x="46" y="1154"/>
                      <a:pt x="65" y="1092"/>
                      <a:pt x="89" y="1030"/>
                    </a:cubicBezTo>
                    <a:cubicBezTo>
                      <a:pt x="65" y="968"/>
                      <a:pt x="46" y="906"/>
                      <a:pt x="32" y="844"/>
                    </a:cubicBezTo>
                    <a:cubicBezTo>
                      <a:pt x="3" y="713"/>
                      <a:pt x="0" y="591"/>
                      <a:pt x="23" y="479"/>
                    </a:cubicBezTo>
                    <a:cubicBezTo>
                      <a:pt x="47" y="359"/>
                      <a:pt x="100" y="258"/>
                      <a:pt x="180" y="178"/>
                    </a:cubicBezTo>
                    <a:cubicBezTo>
                      <a:pt x="247" y="111"/>
                      <a:pt x="329" y="63"/>
                      <a:pt x="424" y="35"/>
                    </a:cubicBezTo>
                    <a:cubicBezTo>
                      <a:pt x="514" y="9"/>
                      <a:pt x="613" y="0"/>
                      <a:pt x="719" y="10"/>
                    </a:cubicBezTo>
                    <a:cubicBezTo>
                      <a:pt x="763" y="14"/>
                      <a:pt x="795" y="53"/>
                      <a:pt x="791" y="97"/>
                    </a:cubicBezTo>
                    <a:cubicBezTo>
                      <a:pt x="787" y="141"/>
                      <a:pt x="748" y="173"/>
                      <a:pt x="704" y="169"/>
                    </a:cubicBezTo>
                    <a:cubicBezTo>
                      <a:pt x="584" y="158"/>
                      <a:pt x="414" y="170"/>
                      <a:pt x="293" y="291"/>
                    </a:cubicBezTo>
                    <a:cubicBezTo>
                      <a:pt x="177" y="407"/>
                      <a:pt x="140" y="591"/>
                      <a:pt x="188" y="810"/>
                    </a:cubicBezTo>
                    <a:cubicBezTo>
                      <a:pt x="189" y="813"/>
                      <a:pt x="190" y="817"/>
                      <a:pt x="191" y="821"/>
                    </a:cubicBezTo>
                    <a:cubicBezTo>
                      <a:pt x="264" y="696"/>
                      <a:pt x="357" y="575"/>
                      <a:pt x="467" y="465"/>
                    </a:cubicBezTo>
                    <a:cubicBezTo>
                      <a:pt x="533" y="399"/>
                      <a:pt x="604" y="339"/>
                      <a:pt x="677" y="285"/>
                    </a:cubicBezTo>
                    <a:cubicBezTo>
                      <a:pt x="713" y="259"/>
                      <a:pt x="763" y="267"/>
                      <a:pt x="789" y="302"/>
                    </a:cubicBezTo>
                    <a:cubicBezTo>
                      <a:pt x="815" y="338"/>
                      <a:pt x="807" y="388"/>
                      <a:pt x="772" y="414"/>
                    </a:cubicBezTo>
                    <a:cubicBezTo>
                      <a:pt x="705" y="463"/>
                      <a:pt x="641" y="518"/>
                      <a:pt x="580" y="578"/>
                    </a:cubicBezTo>
                    <a:cubicBezTo>
                      <a:pt x="442" y="716"/>
                      <a:pt x="334" y="872"/>
                      <a:pt x="263" y="1030"/>
                    </a:cubicBezTo>
                    <a:cubicBezTo>
                      <a:pt x="334" y="1188"/>
                      <a:pt x="442" y="1344"/>
                      <a:pt x="580" y="1481"/>
                    </a:cubicBezTo>
                    <a:cubicBezTo>
                      <a:pt x="639" y="1541"/>
                      <a:pt x="703" y="1595"/>
                      <a:pt x="768" y="1643"/>
                    </a:cubicBezTo>
                    <a:cubicBezTo>
                      <a:pt x="804" y="1669"/>
                      <a:pt x="811" y="1720"/>
                      <a:pt x="785" y="1755"/>
                    </a:cubicBezTo>
                    <a:cubicBezTo>
                      <a:pt x="769" y="1776"/>
                      <a:pt x="745" y="1788"/>
                      <a:pt x="720" y="1788"/>
                    </a:cubicBezTo>
                    <a:cubicBezTo>
                      <a:pt x="704" y="1788"/>
                      <a:pt x="687" y="1783"/>
                      <a:pt x="673" y="1772"/>
                    </a:cubicBezTo>
                    <a:cubicBezTo>
                      <a:pt x="601" y="1719"/>
                      <a:pt x="532" y="1659"/>
                      <a:pt x="467" y="1595"/>
                    </a:cubicBezTo>
                    <a:cubicBezTo>
                      <a:pt x="357" y="1485"/>
                      <a:pt x="264" y="1364"/>
                      <a:pt x="191" y="1239"/>
                    </a:cubicBezTo>
                    <a:cubicBezTo>
                      <a:pt x="190" y="1243"/>
                      <a:pt x="189" y="1247"/>
                      <a:pt x="188" y="1250"/>
                    </a:cubicBezTo>
                    <a:close/>
                    <a:moveTo>
                      <a:pt x="1975" y="1030"/>
                    </a:moveTo>
                    <a:cubicBezTo>
                      <a:pt x="1999" y="968"/>
                      <a:pt x="2018" y="906"/>
                      <a:pt x="2032" y="844"/>
                    </a:cubicBezTo>
                    <a:cubicBezTo>
                      <a:pt x="2061" y="713"/>
                      <a:pt x="2064" y="591"/>
                      <a:pt x="2041" y="479"/>
                    </a:cubicBezTo>
                    <a:cubicBezTo>
                      <a:pt x="2017" y="359"/>
                      <a:pt x="1964" y="258"/>
                      <a:pt x="1884" y="178"/>
                    </a:cubicBezTo>
                    <a:cubicBezTo>
                      <a:pt x="1817" y="111"/>
                      <a:pt x="1735" y="63"/>
                      <a:pt x="1640" y="35"/>
                    </a:cubicBezTo>
                    <a:cubicBezTo>
                      <a:pt x="1550" y="9"/>
                      <a:pt x="1451" y="0"/>
                      <a:pt x="1345" y="10"/>
                    </a:cubicBezTo>
                    <a:cubicBezTo>
                      <a:pt x="1301" y="14"/>
                      <a:pt x="1269" y="53"/>
                      <a:pt x="1273" y="97"/>
                    </a:cubicBezTo>
                    <a:cubicBezTo>
                      <a:pt x="1277" y="141"/>
                      <a:pt x="1316" y="173"/>
                      <a:pt x="1360" y="169"/>
                    </a:cubicBezTo>
                    <a:cubicBezTo>
                      <a:pt x="1480" y="158"/>
                      <a:pt x="1650" y="170"/>
                      <a:pt x="1771" y="291"/>
                    </a:cubicBezTo>
                    <a:cubicBezTo>
                      <a:pt x="1887" y="407"/>
                      <a:pt x="1924" y="591"/>
                      <a:pt x="1876" y="810"/>
                    </a:cubicBezTo>
                    <a:cubicBezTo>
                      <a:pt x="1875" y="813"/>
                      <a:pt x="1874" y="817"/>
                      <a:pt x="1873" y="821"/>
                    </a:cubicBezTo>
                    <a:cubicBezTo>
                      <a:pt x="1800" y="696"/>
                      <a:pt x="1707" y="575"/>
                      <a:pt x="1597" y="465"/>
                    </a:cubicBezTo>
                    <a:cubicBezTo>
                      <a:pt x="1531" y="399"/>
                      <a:pt x="1460" y="339"/>
                      <a:pt x="1387" y="285"/>
                    </a:cubicBezTo>
                    <a:cubicBezTo>
                      <a:pt x="1352" y="259"/>
                      <a:pt x="1301" y="267"/>
                      <a:pt x="1275" y="302"/>
                    </a:cubicBezTo>
                    <a:cubicBezTo>
                      <a:pt x="1249" y="338"/>
                      <a:pt x="1257" y="388"/>
                      <a:pt x="1292" y="414"/>
                    </a:cubicBezTo>
                    <a:cubicBezTo>
                      <a:pt x="1359" y="463"/>
                      <a:pt x="1423" y="518"/>
                      <a:pt x="1484" y="578"/>
                    </a:cubicBezTo>
                    <a:cubicBezTo>
                      <a:pt x="1622" y="716"/>
                      <a:pt x="1730" y="872"/>
                      <a:pt x="1802" y="1030"/>
                    </a:cubicBezTo>
                    <a:cubicBezTo>
                      <a:pt x="1730" y="1188"/>
                      <a:pt x="1622" y="1344"/>
                      <a:pt x="1484" y="1481"/>
                    </a:cubicBezTo>
                    <a:cubicBezTo>
                      <a:pt x="1425" y="1540"/>
                      <a:pt x="1362" y="1594"/>
                      <a:pt x="1297" y="1643"/>
                    </a:cubicBezTo>
                    <a:cubicBezTo>
                      <a:pt x="1261" y="1669"/>
                      <a:pt x="1254" y="1719"/>
                      <a:pt x="1280" y="1754"/>
                    </a:cubicBezTo>
                    <a:cubicBezTo>
                      <a:pt x="1296" y="1776"/>
                      <a:pt x="1320" y="1787"/>
                      <a:pt x="1345" y="1787"/>
                    </a:cubicBezTo>
                    <a:cubicBezTo>
                      <a:pt x="1361" y="1787"/>
                      <a:pt x="1378" y="1782"/>
                      <a:pt x="1392" y="1771"/>
                    </a:cubicBezTo>
                    <a:cubicBezTo>
                      <a:pt x="1463" y="1718"/>
                      <a:pt x="1532" y="1659"/>
                      <a:pt x="1597" y="1595"/>
                    </a:cubicBezTo>
                    <a:cubicBezTo>
                      <a:pt x="1707" y="1485"/>
                      <a:pt x="1800" y="1364"/>
                      <a:pt x="1873" y="1239"/>
                    </a:cubicBezTo>
                    <a:cubicBezTo>
                      <a:pt x="1874" y="1243"/>
                      <a:pt x="1875" y="1247"/>
                      <a:pt x="1876" y="1250"/>
                    </a:cubicBezTo>
                    <a:cubicBezTo>
                      <a:pt x="1924" y="1469"/>
                      <a:pt x="1887" y="1653"/>
                      <a:pt x="1771" y="1769"/>
                    </a:cubicBezTo>
                    <a:cubicBezTo>
                      <a:pt x="1646" y="1894"/>
                      <a:pt x="1470" y="1903"/>
                      <a:pt x="1344" y="1889"/>
                    </a:cubicBezTo>
                    <a:cubicBezTo>
                      <a:pt x="1300" y="1884"/>
                      <a:pt x="1261" y="1916"/>
                      <a:pt x="1256" y="1959"/>
                    </a:cubicBezTo>
                    <a:cubicBezTo>
                      <a:pt x="1251" y="2003"/>
                      <a:pt x="1282" y="2043"/>
                      <a:pt x="1326" y="2048"/>
                    </a:cubicBezTo>
                    <a:cubicBezTo>
                      <a:pt x="1361" y="2052"/>
                      <a:pt x="1395" y="2054"/>
                      <a:pt x="1428" y="2054"/>
                    </a:cubicBezTo>
                    <a:cubicBezTo>
                      <a:pt x="1612" y="2054"/>
                      <a:pt x="1772" y="1994"/>
                      <a:pt x="1884" y="1882"/>
                    </a:cubicBezTo>
                    <a:cubicBezTo>
                      <a:pt x="1964" y="1802"/>
                      <a:pt x="2017" y="1701"/>
                      <a:pt x="2041" y="1581"/>
                    </a:cubicBezTo>
                    <a:cubicBezTo>
                      <a:pt x="2064" y="1469"/>
                      <a:pt x="2061" y="1347"/>
                      <a:pt x="2032" y="1216"/>
                    </a:cubicBezTo>
                    <a:cubicBezTo>
                      <a:pt x="2018" y="1154"/>
                      <a:pt x="1999" y="1092"/>
                      <a:pt x="1975" y="1030"/>
                    </a:cubicBezTo>
                    <a:close/>
                    <a:moveTo>
                      <a:pt x="1032" y="1774"/>
                    </a:moveTo>
                    <a:cubicBezTo>
                      <a:pt x="988" y="1774"/>
                      <a:pt x="952" y="1810"/>
                      <a:pt x="952" y="1854"/>
                    </a:cubicBezTo>
                    <a:cubicBezTo>
                      <a:pt x="952" y="1898"/>
                      <a:pt x="988" y="1934"/>
                      <a:pt x="1032" y="1934"/>
                    </a:cubicBezTo>
                    <a:cubicBezTo>
                      <a:pt x="1077" y="1934"/>
                      <a:pt x="1112" y="1898"/>
                      <a:pt x="1112" y="1854"/>
                    </a:cubicBezTo>
                    <a:cubicBezTo>
                      <a:pt x="1112" y="1810"/>
                      <a:pt x="1077" y="1774"/>
                      <a:pt x="1032" y="1774"/>
                    </a:cubicBezTo>
                    <a:close/>
                    <a:moveTo>
                      <a:pt x="1036" y="270"/>
                    </a:moveTo>
                    <a:cubicBezTo>
                      <a:pt x="1081" y="270"/>
                      <a:pt x="1116" y="234"/>
                      <a:pt x="1116" y="190"/>
                    </a:cubicBezTo>
                    <a:cubicBezTo>
                      <a:pt x="1116" y="146"/>
                      <a:pt x="1081" y="110"/>
                      <a:pt x="1036" y="110"/>
                    </a:cubicBezTo>
                    <a:cubicBezTo>
                      <a:pt x="992" y="110"/>
                      <a:pt x="956" y="146"/>
                      <a:pt x="956" y="190"/>
                    </a:cubicBezTo>
                    <a:cubicBezTo>
                      <a:pt x="956" y="234"/>
                      <a:pt x="992" y="270"/>
                      <a:pt x="1036" y="270"/>
                    </a:cubicBezTo>
                    <a:close/>
                    <a:moveTo>
                      <a:pt x="1297" y="1106"/>
                    </a:moveTo>
                    <a:cubicBezTo>
                      <a:pt x="1262" y="1164"/>
                      <a:pt x="1232" y="1215"/>
                      <a:pt x="1232" y="1268"/>
                    </a:cubicBezTo>
                    <a:cubicBezTo>
                      <a:pt x="1232" y="1367"/>
                      <a:pt x="1232" y="1367"/>
                      <a:pt x="1232" y="1367"/>
                    </a:cubicBezTo>
                    <a:cubicBezTo>
                      <a:pt x="1232" y="1440"/>
                      <a:pt x="1181" y="1502"/>
                      <a:pt x="1112" y="1518"/>
                    </a:cubicBezTo>
                    <a:cubicBezTo>
                      <a:pt x="1110" y="1560"/>
                      <a:pt x="1071" y="1594"/>
                      <a:pt x="1028" y="1594"/>
                    </a:cubicBezTo>
                    <a:cubicBezTo>
                      <a:pt x="986" y="1594"/>
                      <a:pt x="955" y="1560"/>
                      <a:pt x="953" y="1518"/>
                    </a:cubicBezTo>
                    <a:cubicBezTo>
                      <a:pt x="884" y="1502"/>
                      <a:pt x="832" y="1440"/>
                      <a:pt x="832" y="1367"/>
                    </a:cubicBezTo>
                    <a:cubicBezTo>
                      <a:pt x="832" y="1268"/>
                      <a:pt x="832" y="1268"/>
                      <a:pt x="832" y="1268"/>
                    </a:cubicBezTo>
                    <a:cubicBezTo>
                      <a:pt x="832" y="1212"/>
                      <a:pt x="798" y="1155"/>
                      <a:pt x="761" y="1094"/>
                    </a:cubicBezTo>
                    <a:cubicBezTo>
                      <a:pt x="716" y="1021"/>
                      <a:pt x="666" y="939"/>
                      <a:pt x="665" y="838"/>
                    </a:cubicBezTo>
                    <a:cubicBezTo>
                      <a:pt x="665" y="837"/>
                      <a:pt x="665" y="836"/>
                      <a:pt x="665" y="835"/>
                    </a:cubicBezTo>
                    <a:cubicBezTo>
                      <a:pt x="665" y="833"/>
                      <a:pt x="665" y="833"/>
                      <a:pt x="665" y="833"/>
                    </a:cubicBezTo>
                    <a:cubicBezTo>
                      <a:pt x="665" y="832"/>
                      <a:pt x="665" y="832"/>
                      <a:pt x="665" y="831"/>
                    </a:cubicBezTo>
                    <a:cubicBezTo>
                      <a:pt x="666" y="734"/>
                      <a:pt x="707" y="649"/>
                      <a:pt x="780" y="592"/>
                    </a:cubicBezTo>
                    <a:cubicBezTo>
                      <a:pt x="846" y="541"/>
                      <a:pt x="933" y="514"/>
                      <a:pt x="1032" y="514"/>
                    </a:cubicBezTo>
                    <a:cubicBezTo>
                      <a:pt x="1246" y="514"/>
                      <a:pt x="1390" y="641"/>
                      <a:pt x="1392" y="831"/>
                    </a:cubicBezTo>
                    <a:cubicBezTo>
                      <a:pt x="1392" y="832"/>
                      <a:pt x="1392" y="833"/>
                      <a:pt x="1392" y="833"/>
                    </a:cubicBezTo>
                    <a:cubicBezTo>
                      <a:pt x="1392" y="835"/>
                      <a:pt x="1392" y="835"/>
                      <a:pt x="1392" y="835"/>
                    </a:cubicBezTo>
                    <a:cubicBezTo>
                      <a:pt x="1392" y="836"/>
                      <a:pt x="1392" y="837"/>
                      <a:pt x="1392" y="837"/>
                    </a:cubicBezTo>
                    <a:cubicBezTo>
                      <a:pt x="1391" y="948"/>
                      <a:pt x="1341" y="1032"/>
                      <a:pt x="1297" y="1106"/>
                    </a:cubicBezTo>
                    <a:close/>
                    <a:moveTo>
                      <a:pt x="992" y="1282"/>
                    </a:moveTo>
                    <a:cubicBezTo>
                      <a:pt x="992" y="1362"/>
                      <a:pt x="992" y="1362"/>
                      <a:pt x="992" y="1362"/>
                    </a:cubicBezTo>
                    <a:cubicBezTo>
                      <a:pt x="1072" y="1362"/>
                      <a:pt x="1072" y="1362"/>
                      <a:pt x="1072" y="1362"/>
                    </a:cubicBezTo>
                    <a:cubicBezTo>
                      <a:pt x="1072" y="1282"/>
                      <a:pt x="1072" y="1282"/>
                      <a:pt x="1072" y="1282"/>
                    </a:cubicBezTo>
                    <a:lnTo>
                      <a:pt x="992" y="1282"/>
                    </a:lnTo>
                    <a:close/>
                    <a:moveTo>
                      <a:pt x="1232" y="834"/>
                    </a:moveTo>
                    <a:cubicBezTo>
                      <a:pt x="1232" y="690"/>
                      <a:pt x="1092" y="674"/>
                      <a:pt x="1032" y="674"/>
                    </a:cubicBezTo>
                    <a:cubicBezTo>
                      <a:pt x="932" y="674"/>
                      <a:pt x="825" y="716"/>
                      <a:pt x="824" y="834"/>
                    </a:cubicBezTo>
                    <a:cubicBezTo>
                      <a:pt x="825" y="892"/>
                      <a:pt x="860" y="950"/>
                      <a:pt x="897" y="1011"/>
                    </a:cubicBezTo>
                    <a:cubicBezTo>
                      <a:pt x="918" y="1045"/>
                      <a:pt x="941" y="1082"/>
                      <a:pt x="959" y="1122"/>
                    </a:cubicBezTo>
                    <a:cubicBezTo>
                      <a:pt x="1107" y="1122"/>
                      <a:pt x="1107" y="1122"/>
                      <a:pt x="1107" y="1122"/>
                    </a:cubicBezTo>
                    <a:cubicBezTo>
                      <a:pt x="1122" y="1087"/>
                      <a:pt x="1142" y="1055"/>
                      <a:pt x="1160" y="1024"/>
                    </a:cubicBezTo>
                    <a:cubicBezTo>
                      <a:pt x="1199" y="959"/>
                      <a:pt x="1232" y="903"/>
                      <a:pt x="1232" y="8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7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B97AF292-2535-810C-E06E-41B3588725AB}"/>
                </a:ext>
              </a:extLst>
            </p:cNvPr>
            <p:cNvGrpSpPr/>
            <p:nvPr/>
          </p:nvGrpSpPr>
          <p:grpSpPr>
            <a:xfrm>
              <a:off x="3863393" y="3191440"/>
              <a:ext cx="284137" cy="283675"/>
              <a:chOff x="-1168400" y="3355975"/>
              <a:chExt cx="976312" cy="974725"/>
            </a:xfrm>
            <a:solidFill>
              <a:srgbClr val="FFFFFF"/>
            </a:solidFill>
          </p:grpSpPr>
          <p:sp>
            <p:nvSpPr>
              <p:cNvPr id="287" name="Freeform 52">
                <a:extLst>
                  <a:ext uri="{FF2B5EF4-FFF2-40B4-BE49-F238E27FC236}">
                    <a16:creationId xmlns:a16="http://schemas.microsoft.com/office/drawing/2014/main" id="{A1600F20-99AF-CB92-C9D9-148E167DB2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61975" y="4159250"/>
                <a:ext cx="193675" cy="157163"/>
              </a:xfrm>
              <a:custGeom>
                <a:avLst/>
                <a:gdLst>
                  <a:gd name="T0" fmla="*/ 0 w 354"/>
                  <a:gd name="T1" fmla="*/ 289 h 289"/>
                  <a:gd name="T2" fmla="*/ 0 w 354"/>
                  <a:gd name="T3" fmla="*/ 289 h 289"/>
                  <a:gd name="T4" fmla="*/ 95 w 354"/>
                  <a:gd name="T5" fmla="*/ 260 h 289"/>
                  <a:gd name="T6" fmla="*/ 96 w 354"/>
                  <a:gd name="T7" fmla="*/ 259 h 289"/>
                  <a:gd name="T8" fmla="*/ 140 w 354"/>
                  <a:gd name="T9" fmla="*/ 241 h 289"/>
                  <a:gd name="T10" fmla="*/ 144 w 354"/>
                  <a:gd name="T11" fmla="*/ 239 h 289"/>
                  <a:gd name="T12" fmla="*/ 185 w 354"/>
                  <a:gd name="T13" fmla="*/ 220 h 289"/>
                  <a:gd name="T14" fmla="*/ 189 w 354"/>
                  <a:gd name="T15" fmla="*/ 218 h 289"/>
                  <a:gd name="T16" fmla="*/ 230 w 354"/>
                  <a:gd name="T17" fmla="*/ 196 h 289"/>
                  <a:gd name="T18" fmla="*/ 231 w 354"/>
                  <a:gd name="T19" fmla="*/ 195 h 289"/>
                  <a:gd name="T20" fmla="*/ 354 w 354"/>
                  <a:gd name="T21" fmla="*/ 109 h 289"/>
                  <a:gd name="T22" fmla="*/ 190 w 354"/>
                  <a:gd name="T23" fmla="*/ 0 h 289"/>
                  <a:gd name="T24" fmla="*/ 0 w 354"/>
                  <a:gd name="T25" fmla="*/ 289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4" h="289">
                    <a:moveTo>
                      <a:pt x="0" y="289"/>
                    </a:moveTo>
                    <a:cubicBezTo>
                      <a:pt x="0" y="289"/>
                      <a:pt x="0" y="289"/>
                      <a:pt x="0" y="289"/>
                    </a:cubicBezTo>
                    <a:cubicBezTo>
                      <a:pt x="32" y="281"/>
                      <a:pt x="64" y="271"/>
                      <a:pt x="95" y="260"/>
                    </a:cubicBezTo>
                    <a:cubicBezTo>
                      <a:pt x="96" y="259"/>
                      <a:pt x="96" y="259"/>
                      <a:pt x="96" y="259"/>
                    </a:cubicBezTo>
                    <a:cubicBezTo>
                      <a:pt x="111" y="254"/>
                      <a:pt x="125" y="248"/>
                      <a:pt x="140" y="241"/>
                    </a:cubicBezTo>
                    <a:cubicBezTo>
                      <a:pt x="144" y="239"/>
                      <a:pt x="144" y="239"/>
                      <a:pt x="144" y="239"/>
                    </a:cubicBezTo>
                    <a:cubicBezTo>
                      <a:pt x="158" y="233"/>
                      <a:pt x="171" y="227"/>
                      <a:pt x="185" y="220"/>
                    </a:cubicBezTo>
                    <a:cubicBezTo>
                      <a:pt x="189" y="218"/>
                      <a:pt x="189" y="218"/>
                      <a:pt x="189" y="218"/>
                    </a:cubicBezTo>
                    <a:cubicBezTo>
                      <a:pt x="202" y="211"/>
                      <a:pt x="216" y="204"/>
                      <a:pt x="230" y="196"/>
                    </a:cubicBezTo>
                    <a:cubicBezTo>
                      <a:pt x="231" y="195"/>
                      <a:pt x="231" y="195"/>
                      <a:pt x="231" y="195"/>
                    </a:cubicBezTo>
                    <a:cubicBezTo>
                      <a:pt x="274" y="170"/>
                      <a:pt x="316" y="141"/>
                      <a:pt x="354" y="109"/>
                    </a:cubicBezTo>
                    <a:cubicBezTo>
                      <a:pt x="304" y="67"/>
                      <a:pt x="248" y="30"/>
                      <a:pt x="190" y="0"/>
                    </a:cubicBezTo>
                    <a:cubicBezTo>
                      <a:pt x="150" y="110"/>
                      <a:pt x="85" y="209"/>
                      <a:pt x="0" y="2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7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8" name="Freeform 53">
                <a:extLst>
                  <a:ext uri="{FF2B5EF4-FFF2-40B4-BE49-F238E27FC236}">
                    <a16:creationId xmlns:a16="http://schemas.microsoft.com/office/drawing/2014/main" id="{0CD61F50-B232-32C9-E0B6-7EBA99E111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63575" y="4105275"/>
                <a:ext cx="174625" cy="225425"/>
              </a:xfrm>
              <a:custGeom>
                <a:avLst/>
                <a:gdLst>
                  <a:gd name="T0" fmla="*/ 0 w 319"/>
                  <a:gd name="T1" fmla="*/ 412 h 412"/>
                  <a:gd name="T2" fmla="*/ 319 w 319"/>
                  <a:gd name="T3" fmla="*/ 71 h 412"/>
                  <a:gd name="T4" fmla="*/ 0 w 319"/>
                  <a:gd name="T5" fmla="*/ 0 h 412"/>
                  <a:gd name="T6" fmla="*/ 0 w 319"/>
                  <a:gd name="T7" fmla="*/ 412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9" h="412">
                    <a:moveTo>
                      <a:pt x="0" y="412"/>
                    </a:moveTo>
                    <a:cubicBezTo>
                      <a:pt x="124" y="393"/>
                      <a:pt x="240" y="269"/>
                      <a:pt x="319" y="71"/>
                    </a:cubicBezTo>
                    <a:cubicBezTo>
                      <a:pt x="218" y="28"/>
                      <a:pt x="110" y="4"/>
                      <a:pt x="0" y="0"/>
                    </a:cubicBezTo>
                    <a:lnTo>
                      <a:pt x="0" y="4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7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9" name="Freeform 54">
                <a:extLst>
                  <a:ext uri="{FF2B5EF4-FFF2-40B4-BE49-F238E27FC236}">
                    <a16:creationId xmlns:a16="http://schemas.microsoft.com/office/drawing/2014/main" id="{B997E357-8172-3488-CB3C-C23BA71493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14325" y="3551238"/>
                <a:ext cx="69850" cy="73025"/>
              </a:xfrm>
              <a:custGeom>
                <a:avLst/>
                <a:gdLst>
                  <a:gd name="T0" fmla="*/ 0 w 129"/>
                  <a:gd name="T1" fmla="*/ 54 h 134"/>
                  <a:gd name="T2" fmla="*/ 0 w 129"/>
                  <a:gd name="T3" fmla="*/ 95 h 134"/>
                  <a:gd name="T4" fmla="*/ 108 w 129"/>
                  <a:gd name="T5" fmla="*/ 126 h 134"/>
                  <a:gd name="T6" fmla="*/ 129 w 129"/>
                  <a:gd name="T7" fmla="*/ 134 h 134"/>
                  <a:gd name="T8" fmla="*/ 46 w 129"/>
                  <a:gd name="T9" fmla="*/ 0 h 134"/>
                  <a:gd name="T10" fmla="*/ 0 w 129"/>
                  <a:gd name="T11" fmla="*/ 5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9" h="134">
                    <a:moveTo>
                      <a:pt x="0" y="54"/>
                    </a:moveTo>
                    <a:cubicBezTo>
                      <a:pt x="0" y="95"/>
                      <a:pt x="0" y="95"/>
                      <a:pt x="0" y="95"/>
                    </a:cubicBezTo>
                    <a:cubicBezTo>
                      <a:pt x="108" y="126"/>
                      <a:pt x="108" y="126"/>
                      <a:pt x="108" y="126"/>
                    </a:cubicBezTo>
                    <a:cubicBezTo>
                      <a:pt x="115" y="128"/>
                      <a:pt x="122" y="131"/>
                      <a:pt x="129" y="134"/>
                    </a:cubicBezTo>
                    <a:cubicBezTo>
                      <a:pt x="105" y="87"/>
                      <a:pt x="78" y="42"/>
                      <a:pt x="46" y="0"/>
                    </a:cubicBezTo>
                    <a:cubicBezTo>
                      <a:pt x="35" y="21"/>
                      <a:pt x="19" y="40"/>
                      <a:pt x="0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7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0" name="Freeform 55">
                <a:extLst>
                  <a:ext uri="{FF2B5EF4-FFF2-40B4-BE49-F238E27FC236}">
                    <a16:creationId xmlns:a16="http://schemas.microsoft.com/office/drawing/2014/main" id="{29A2135B-0883-C055-FC22-4F518983CA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90525" y="3597275"/>
                <a:ext cx="47625" cy="49213"/>
              </a:xfrm>
              <a:custGeom>
                <a:avLst/>
                <a:gdLst>
                  <a:gd name="T0" fmla="*/ 43 w 86"/>
                  <a:gd name="T1" fmla="*/ 3 h 91"/>
                  <a:gd name="T2" fmla="*/ 11 w 86"/>
                  <a:gd name="T3" fmla="*/ 0 h 91"/>
                  <a:gd name="T4" fmla="*/ 11 w 86"/>
                  <a:gd name="T5" fmla="*/ 35 h 91"/>
                  <a:gd name="T6" fmla="*/ 0 w 86"/>
                  <a:gd name="T7" fmla="*/ 59 h 91"/>
                  <a:gd name="T8" fmla="*/ 43 w 86"/>
                  <a:gd name="T9" fmla="*/ 91 h 91"/>
                  <a:gd name="T10" fmla="*/ 86 w 86"/>
                  <a:gd name="T11" fmla="*/ 59 h 91"/>
                  <a:gd name="T12" fmla="*/ 75 w 86"/>
                  <a:gd name="T13" fmla="*/ 35 h 91"/>
                  <a:gd name="T14" fmla="*/ 75 w 86"/>
                  <a:gd name="T15" fmla="*/ 0 h 91"/>
                  <a:gd name="T16" fmla="*/ 43 w 86"/>
                  <a:gd name="T17" fmla="*/ 3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6" h="91">
                    <a:moveTo>
                      <a:pt x="43" y="3"/>
                    </a:moveTo>
                    <a:cubicBezTo>
                      <a:pt x="32" y="3"/>
                      <a:pt x="22" y="2"/>
                      <a:pt x="11" y="0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44"/>
                      <a:pt x="7" y="53"/>
                      <a:pt x="0" y="59"/>
                    </a:cubicBezTo>
                    <a:cubicBezTo>
                      <a:pt x="43" y="91"/>
                      <a:pt x="43" y="91"/>
                      <a:pt x="43" y="91"/>
                    </a:cubicBezTo>
                    <a:cubicBezTo>
                      <a:pt x="86" y="59"/>
                      <a:pt x="86" y="59"/>
                      <a:pt x="86" y="59"/>
                    </a:cubicBezTo>
                    <a:cubicBezTo>
                      <a:pt x="79" y="53"/>
                      <a:pt x="75" y="44"/>
                      <a:pt x="75" y="35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65" y="2"/>
                      <a:pt x="54" y="3"/>
                      <a:pt x="4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7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1" name="Freeform 56">
                <a:extLst>
                  <a:ext uri="{FF2B5EF4-FFF2-40B4-BE49-F238E27FC236}">
                    <a16:creationId xmlns:a16="http://schemas.microsoft.com/office/drawing/2014/main" id="{D5FA413B-0B79-A26C-8414-9B52992A19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63575" y="3860800"/>
                <a:ext cx="227012" cy="250825"/>
              </a:xfrm>
              <a:custGeom>
                <a:avLst/>
                <a:gdLst>
                  <a:gd name="T0" fmla="*/ 410 w 415"/>
                  <a:gd name="T1" fmla="*/ 96 h 458"/>
                  <a:gd name="T2" fmla="*/ 415 w 415"/>
                  <a:gd name="T3" fmla="*/ 0 h 458"/>
                  <a:gd name="T4" fmla="*/ 0 w 415"/>
                  <a:gd name="T5" fmla="*/ 0 h 458"/>
                  <a:gd name="T6" fmla="*/ 0 w 415"/>
                  <a:gd name="T7" fmla="*/ 384 h 458"/>
                  <a:gd name="T8" fmla="*/ 340 w 415"/>
                  <a:gd name="T9" fmla="*/ 458 h 458"/>
                  <a:gd name="T10" fmla="*/ 373 w 415"/>
                  <a:gd name="T11" fmla="*/ 343 h 458"/>
                  <a:gd name="T12" fmla="*/ 289 w 415"/>
                  <a:gd name="T13" fmla="*/ 204 h 458"/>
                  <a:gd name="T14" fmla="*/ 410 w 415"/>
                  <a:gd name="T15" fmla="*/ 96 h 4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15" h="458">
                    <a:moveTo>
                      <a:pt x="410" y="96"/>
                    </a:moveTo>
                    <a:cubicBezTo>
                      <a:pt x="413" y="64"/>
                      <a:pt x="414" y="32"/>
                      <a:pt x="41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84"/>
                      <a:pt x="0" y="384"/>
                      <a:pt x="0" y="384"/>
                    </a:cubicBezTo>
                    <a:cubicBezTo>
                      <a:pt x="117" y="388"/>
                      <a:pt x="232" y="413"/>
                      <a:pt x="340" y="458"/>
                    </a:cubicBezTo>
                    <a:cubicBezTo>
                      <a:pt x="353" y="421"/>
                      <a:pt x="363" y="383"/>
                      <a:pt x="373" y="343"/>
                    </a:cubicBezTo>
                    <a:cubicBezTo>
                      <a:pt x="315" y="323"/>
                      <a:pt x="280" y="264"/>
                      <a:pt x="289" y="204"/>
                    </a:cubicBezTo>
                    <a:cubicBezTo>
                      <a:pt x="298" y="143"/>
                      <a:pt x="349" y="98"/>
                      <a:pt x="410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7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2" name="Freeform 57">
                <a:extLst>
                  <a:ext uri="{FF2B5EF4-FFF2-40B4-BE49-F238E27FC236}">
                    <a16:creationId xmlns:a16="http://schemas.microsoft.com/office/drawing/2014/main" id="{34E4DCA7-643B-A372-C977-EE8EC719CB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63575" y="3355975"/>
                <a:ext cx="471487" cy="469900"/>
              </a:xfrm>
              <a:custGeom>
                <a:avLst/>
                <a:gdLst>
                  <a:gd name="T0" fmla="*/ 308 w 862"/>
                  <a:gd name="T1" fmla="*/ 172 h 860"/>
                  <a:gd name="T2" fmla="*/ 253 w 862"/>
                  <a:gd name="T3" fmla="*/ 205 h 860"/>
                  <a:gd name="T4" fmla="*/ 0 w 862"/>
                  <a:gd name="T5" fmla="*/ 0 h 860"/>
                  <a:gd name="T6" fmla="*/ 0 w 862"/>
                  <a:gd name="T7" fmla="*/ 411 h 860"/>
                  <a:gd name="T8" fmla="*/ 307 w 862"/>
                  <a:gd name="T9" fmla="*/ 346 h 860"/>
                  <a:gd name="T10" fmla="*/ 332 w 862"/>
                  <a:gd name="T11" fmla="*/ 405 h 860"/>
                  <a:gd name="T12" fmla="*/ 0 w 862"/>
                  <a:gd name="T13" fmla="*/ 475 h 860"/>
                  <a:gd name="T14" fmla="*/ 0 w 862"/>
                  <a:gd name="T15" fmla="*/ 860 h 860"/>
                  <a:gd name="T16" fmla="*/ 862 w 862"/>
                  <a:gd name="T17" fmla="*/ 860 h 860"/>
                  <a:gd name="T18" fmla="*/ 856 w 862"/>
                  <a:gd name="T19" fmla="*/ 783 h 860"/>
                  <a:gd name="T20" fmla="*/ 831 w 862"/>
                  <a:gd name="T21" fmla="*/ 796 h 860"/>
                  <a:gd name="T22" fmla="*/ 256 w 862"/>
                  <a:gd name="T23" fmla="*/ 796 h 860"/>
                  <a:gd name="T24" fmla="*/ 224 w 862"/>
                  <a:gd name="T25" fmla="*/ 764 h 860"/>
                  <a:gd name="T26" fmla="*/ 224 w 862"/>
                  <a:gd name="T27" fmla="*/ 637 h 860"/>
                  <a:gd name="T28" fmla="*/ 340 w 862"/>
                  <a:gd name="T29" fmla="*/ 483 h 860"/>
                  <a:gd name="T30" fmla="*/ 447 w 862"/>
                  <a:gd name="T31" fmla="*/ 452 h 860"/>
                  <a:gd name="T32" fmla="*/ 447 w 862"/>
                  <a:gd name="T33" fmla="*/ 411 h 860"/>
                  <a:gd name="T34" fmla="*/ 383 w 862"/>
                  <a:gd name="T35" fmla="*/ 284 h 860"/>
                  <a:gd name="T36" fmla="*/ 383 w 862"/>
                  <a:gd name="T37" fmla="*/ 252 h 860"/>
                  <a:gd name="T38" fmla="*/ 351 w 862"/>
                  <a:gd name="T39" fmla="*/ 220 h 860"/>
                  <a:gd name="T40" fmla="*/ 351 w 862"/>
                  <a:gd name="T41" fmla="*/ 189 h 860"/>
                  <a:gd name="T42" fmla="*/ 376 w 862"/>
                  <a:gd name="T43" fmla="*/ 96 h 860"/>
                  <a:gd name="T44" fmla="*/ 223 w 862"/>
                  <a:gd name="T45" fmla="*/ 34 h 860"/>
                  <a:gd name="T46" fmla="*/ 193 w 862"/>
                  <a:gd name="T47" fmla="*/ 25 h 860"/>
                  <a:gd name="T48" fmla="*/ 188 w 862"/>
                  <a:gd name="T49" fmla="*/ 24 h 860"/>
                  <a:gd name="T50" fmla="*/ 308 w 862"/>
                  <a:gd name="T51" fmla="*/ 172 h 8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62" h="860">
                    <a:moveTo>
                      <a:pt x="308" y="172"/>
                    </a:moveTo>
                    <a:cubicBezTo>
                      <a:pt x="253" y="205"/>
                      <a:pt x="253" y="205"/>
                      <a:pt x="253" y="205"/>
                    </a:cubicBezTo>
                    <a:cubicBezTo>
                      <a:pt x="181" y="85"/>
                      <a:pt x="92" y="13"/>
                      <a:pt x="0" y="0"/>
                    </a:cubicBezTo>
                    <a:cubicBezTo>
                      <a:pt x="0" y="411"/>
                      <a:pt x="0" y="411"/>
                      <a:pt x="0" y="411"/>
                    </a:cubicBezTo>
                    <a:cubicBezTo>
                      <a:pt x="106" y="408"/>
                      <a:pt x="210" y="386"/>
                      <a:pt x="307" y="346"/>
                    </a:cubicBezTo>
                    <a:cubicBezTo>
                      <a:pt x="332" y="405"/>
                      <a:pt x="332" y="405"/>
                      <a:pt x="332" y="405"/>
                    </a:cubicBezTo>
                    <a:cubicBezTo>
                      <a:pt x="226" y="448"/>
                      <a:pt x="114" y="472"/>
                      <a:pt x="0" y="475"/>
                    </a:cubicBezTo>
                    <a:cubicBezTo>
                      <a:pt x="0" y="860"/>
                      <a:pt x="0" y="860"/>
                      <a:pt x="0" y="860"/>
                    </a:cubicBezTo>
                    <a:cubicBezTo>
                      <a:pt x="862" y="860"/>
                      <a:pt x="862" y="860"/>
                      <a:pt x="862" y="860"/>
                    </a:cubicBezTo>
                    <a:cubicBezTo>
                      <a:pt x="861" y="834"/>
                      <a:pt x="859" y="808"/>
                      <a:pt x="856" y="783"/>
                    </a:cubicBezTo>
                    <a:cubicBezTo>
                      <a:pt x="850" y="791"/>
                      <a:pt x="841" y="796"/>
                      <a:pt x="831" y="796"/>
                    </a:cubicBezTo>
                    <a:cubicBezTo>
                      <a:pt x="256" y="796"/>
                      <a:pt x="256" y="796"/>
                      <a:pt x="256" y="796"/>
                    </a:cubicBezTo>
                    <a:cubicBezTo>
                      <a:pt x="238" y="796"/>
                      <a:pt x="224" y="781"/>
                      <a:pt x="224" y="764"/>
                    </a:cubicBezTo>
                    <a:cubicBezTo>
                      <a:pt x="224" y="637"/>
                      <a:pt x="224" y="637"/>
                      <a:pt x="224" y="637"/>
                    </a:cubicBezTo>
                    <a:cubicBezTo>
                      <a:pt x="224" y="565"/>
                      <a:pt x="271" y="503"/>
                      <a:pt x="340" y="483"/>
                    </a:cubicBezTo>
                    <a:cubicBezTo>
                      <a:pt x="447" y="452"/>
                      <a:pt x="447" y="452"/>
                      <a:pt x="447" y="452"/>
                    </a:cubicBezTo>
                    <a:cubicBezTo>
                      <a:pt x="447" y="411"/>
                      <a:pt x="447" y="411"/>
                      <a:pt x="447" y="411"/>
                    </a:cubicBezTo>
                    <a:cubicBezTo>
                      <a:pt x="407" y="381"/>
                      <a:pt x="384" y="334"/>
                      <a:pt x="383" y="284"/>
                    </a:cubicBezTo>
                    <a:cubicBezTo>
                      <a:pt x="383" y="252"/>
                      <a:pt x="383" y="252"/>
                      <a:pt x="383" y="252"/>
                    </a:cubicBezTo>
                    <a:cubicBezTo>
                      <a:pt x="366" y="252"/>
                      <a:pt x="351" y="238"/>
                      <a:pt x="351" y="220"/>
                    </a:cubicBezTo>
                    <a:cubicBezTo>
                      <a:pt x="351" y="189"/>
                      <a:pt x="351" y="189"/>
                      <a:pt x="351" y="189"/>
                    </a:cubicBezTo>
                    <a:cubicBezTo>
                      <a:pt x="351" y="156"/>
                      <a:pt x="360" y="124"/>
                      <a:pt x="376" y="96"/>
                    </a:cubicBezTo>
                    <a:cubicBezTo>
                      <a:pt x="327" y="70"/>
                      <a:pt x="276" y="50"/>
                      <a:pt x="223" y="34"/>
                    </a:cubicBezTo>
                    <a:cubicBezTo>
                      <a:pt x="213" y="31"/>
                      <a:pt x="203" y="28"/>
                      <a:pt x="193" y="25"/>
                    </a:cubicBezTo>
                    <a:cubicBezTo>
                      <a:pt x="191" y="25"/>
                      <a:pt x="189" y="25"/>
                      <a:pt x="188" y="24"/>
                    </a:cubicBezTo>
                    <a:cubicBezTo>
                      <a:pt x="235" y="67"/>
                      <a:pt x="275" y="117"/>
                      <a:pt x="308" y="1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7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3" name="Freeform 58">
                <a:extLst>
                  <a:ext uri="{FF2B5EF4-FFF2-40B4-BE49-F238E27FC236}">
                    <a16:creationId xmlns:a16="http://schemas.microsoft.com/office/drawing/2014/main" id="{17A475E1-3344-E12C-4531-9EC0C5DC41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46088" y="3860800"/>
                <a:ext cx="254000" cy="333375"/>
              </a:xfrm>
              <a:custGeom>
                <a:avLst/>
                <a:gdLst>
                  <a:gd name="T0" fmla="*/ 80 w 463"/>
                  <a:gd name="T1" fmla="*/ 0 h 611"/>
                  <a:gd name="T2" fmla="*/ 74 w 463"/>
                  <a:gd name="T3" fmla="*/ 110 h 611"/>
                  <a:gd name="T4" fmla="*/ 143 w 463"/>
                  <a:gd name="T5" fmla="*/ 243 h 611"/>
                  <a:gd name="T6" fmla="*/ 38 w 463"/>
                  <a:gd name="T7" fmla="*/ 349 h 611"/>
                  <a:gd name="T8" fmla="*/ 0 w 463"/>
                  <a:gd name="T9" fmla="*/ 485 h 611"/>
                  <a:gd name="T10" fmla="*/ 190 w 463"/>
                  <a:gd name="T11" fmla="*/ 611 h 611"/>
                  <a:gd name="T12" fmla="*/ 193 w 463"/>
                  <a:gd name="T13" fmla="*/ 608 h 611"/>
                  <a:gd name="T14" fmla="*/ 217 w 463"/>
                  <a:gd name="T15" fmla="*/ 584 h 611"/>
                  <a:gd name="T16" fmla="*/ 222 w 463"/>
                  <a:gd name="T17" fmla="*/ 579 h 611"/>
                  <a:gd name="T18" fmla="*/ 249 w 463"/>
                  <a:gd name="T19" fmla="*/ 549 h 611"/>
                  <a:gd name="T20" fmla="*/ 250 w 463"/>
                  <a:gd name="T21" fmla="*/ 548 h 611"/>
                  <a:gd name="T22" fmla="*/ 449 w 463"/>
                  <a:gd name="T23" fmla="*/ 129 h 611"/>
                  <a:gd name="T24" fmla="*/ 450 w 463"/>
                  <a:gd name="T25" fmla="*/ 127 h 611"/>
                  <a:gd name="T26" fmla="*/ 455 w 463"/>
                  <a:gd name="T27" fmla="*/ 89 h 611"/>
                  <a:gd name="T28" fmla="*/ 457 w 463"/>
                  <a:gd name="T29" fmla="*/ 79 h 611"/>
                  <a:gd name="T30" fmla="*/ 460 w 463"/>
                  <a:gd name="T31" fmla="*/ 48 h 611"/>
                  <a:gd name="T32" fmla="*/ 461 w 463"/>
                  <a:gd name="T33" fmla="*/ 31 h 611"/>
                  <a:gd name="T34" fmla="*/ 463 w 463"/>
                  <a:gd name="T35" fmla="*/ 6 h 611"/>
                  <a:gd name="T36" fmla="*/ 463 w 463"/>
                  <a:gd name="T37" fmla="*/ 0 h 611"/>
                  <a:gd name="T38" fmla="*/ 80 w 463"/>
                  <a:gd name="T39" fmla="*/ 0 h 6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63" h="611">
                    <a:moveTo>
                      <a:pt x="80" y="0"/>
                    </a:moveTo>
                    <a:cubicBezTo>
                      <a:pt x="79" y="36"/>
                      <a:pt x="77" y="73"/>
                      <a:pt x="74" y="110"/>
                    </a:cubicBezTo>
                    <a:cubicBezTo>
                      <a:pt x="123" y="135"/>
                      <a:pt x="151" y="188"/>
                      <a:pt x="143" y="243"/>
                    </a:cubicBezTo>
                    <a:cubicBezTo>
                      <a:pt x="135" y="297"/>
                      <a:pt x="92" y="340"/>
                      <a:pt x="38" y="349"/>
                    </a:cubicBezTo>
                    <a:cubicBezTo>
                      <a:pt x="28" y="395"/>
                      <a:pt x="15" y="440"/>
                      <a:pt x="0" y="485"/>
                    </a:cubicBezTo>
                    <a:cubicBezTo>
                      <a:pt x="68" y="519"/>
                      <a:pt x="132" y="562"/>
                      <a:pt x="190" y="611"/>
                    </a:cubicBezTo>
                    <a:cubicBezTo>
                      <a:pt x="193" y="608"/>
                      <a:pt x="193" y="608"/>
                      <a:pt x="193" y="608"/>
                    </a:cubicBezTo>
                    <a:cubicBezTo>
                      <a:pt x="202" y="600"/>
                      <a:pt x="210" y="592"/>
                      <a:pt x="217" y="584"/>
                    </a:cubicBezTo>
                    <a:cubicBezTo>
                      <a:pt x="222" y="579"/>
                      <a:pt x="222" y="579"/>
                      <a:pt x="222" y="579"/>
                    </a:cubicBezTo>
                    <a:cubicBezTo>
                      <a:pt x="231" y="569"/>
                      <a:pt x="240" y="559"/>
                      <a:pt x="249" y="549"/>
                    </a:cubicBezTo>
                    <a:cubicBezTo>
                      <a:pt x="250" y="548"/>
                      <a:pt x="250" y="548"/>
                      <a:pt x="250" y="548"/>
                    </a:cubicBezTo>
                    <a:cubicBezTo>
                      <a:pt x="352" y="428"/>
                      <a:pt x="421" y="284"/>
                      <a:pt x="449" y="129"/>
                    </a:cubicBezTo>
                    <a:cubicBezTo>
                      <a:pt x="450" y="127"/>
                      <a:pt x="450" y="127"/>
                      <a:pt x="450" y="127"/>
                    </a:cubicBezTo>
                    <a:cubicBezTo>
                      <a:pt x="452" y="114"/>
                      <a:pt x="454" y="102"/>
                      <a:pt x="455" y="89"/>
                    </a:cubicBezTo>
                    <a:cubicBezTo>
                      <a:pt x="456" y="86"/>
                      <a:pt x="456" y="82"/>
                      <a:pt x="457" y="79"/>
                    </a:cubicBezTo>
                    <a:cubicBezTo>
                      <a:pt x="458" y="69"/>
                      <a:pt x="459" y="59"/>
                      <a:pt x="460" y="48"/>
                    </a:cubicBezTo>
                    <a:cubicBezTo>
                      <a:pt x="461" y="42"/>
                      <a:pt x="461" y="36"/>
                      <a:pt x="461" y="31"/>
                    </a:cubicBezTo>
                    <a:cubicBezTo>
                      <a:pt x="462" y="22"/>
                      <a:pt x="462" y="14"/>
                      <a:pt x="463" y="6"/>
                    </a:cubicBezTo>
                    <a:cubicBezTo>
                      <a:pt x="463" y="4"/>
                      <a:pt x="463" y="2"/>
                      <a:pt x="463" y="0"/>
                    </a:cubicBezTo>
                    <a:lnTo>
                      <a:pt x="8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7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4" name="Freeform 59">
                <a:extLst>
                  <a:ext uri="{FF2B5EF4-FFF2-40B4-BE49-F238E27FC236}">
                    <a16:creationId xmlns:a16="http://schemas.microsoft.com/office/drawing/2014/main" id="{2850BDAB-CB50-843F-CC5B-508BDB0DB6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19100" y="3467100"/>
                <a:ext cx="104775" cy="96838"/>
              </a:xfrm>
              <a:custGeom>
                <a:avLst/>
                <a:gdLst>
                  <a:gd name="T0" fmla="*/ 96 w 192"/>
                  <a:gd name="T1" fmla="*/ 177 h 177"/>
                  <a:gd name="T2" fmla="*/ 192 w 192"/>
                  <a:gd name="T3" fmla="*/ 81 h 177"/>
                  <a:gd name="T4" fmla="*/ 192 w 192"/>
                  <a:gd name="T5" fmla="*/ 40 h 177"/>
                  <a:gd name="T6" fmla="*/ 148 w 192"/>
                  <a:gd name="T7" fmla="*/ 0 h 177"/>
                  <a:gd name="T8" fmla="*/ 130 w 192"/>
                  <a:gd name="T9" fmla="*/ 12 h 177"/>
                  <a:gd name="T10" fmla="*/ 6 w 192"/>
                  <a:gd name="T11" fmla="*/ 49 h 177"/>
                  <a:gd name="T12" fmla="*/ 0 w 192"/>
                  <a:gd name="T13" fmla="*/ 49 h 177"/>
                  <a:gd name="T14" fmla="*/ 0 w 192"/>
                  <a:gd name="T15" fmla="*/ 81 h 177"/>
                  <a:gd name="T16" fmla="*/ 96 w 192"/>
                  <a:gd name="T17" fmla="*/ 177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2" h="177">
                    <a:moveTo>
                      <a:pt x="96" y="177"/>
                    </a:moveTo>
                    <a:cubicBezTo>
                      <a:pt x="149" y="177"/>
                      <a:pt x="192" y="134"/>
                      <a:pt x="192" y="81"/>
                    </a:cubicBezTo>
                    <a:cubicBezTo>
                      <a:pt x="192" y="40"/>
                      <a:pt x="192" y="40"/>
                      <a:pt x="192" y="40"/>
                    </a:cubicBezTo>
                    <a:cubicBezTo>
                      <a:pt x="173" y="32"/>
                      <a:pt x="158" y="18"/>
                      <a:pt x="148" y="0"/>
                    </a:cubicBezTo>
                    <a:cubicBezTo>
                      <a:pt x="130" y="12"/>
                      <a:pt x="130" y="12"/>
                      <a:pt x="130" y="12"/>
                    </a:cubicBezTo>
                    <a:cubicBezTo>
                      <a:pt x="94" y="36"/>
                      <a:pt x="50" y="49"/>
                      <a:pt x="6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134"/>
                      <a:pt x="43" y="177"/>
                      <a:pt x="96" y="1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7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5" name="Freeform 60">
                <a:extLst>
                  <a:ext uri="{FF2B5EF4-FFF2-40B4-BE49-F238E27FC236}">
                    <a16:creationId xmlns:a16="http://schemas.microsoft.com/office/drawing/2014/main" id="{EE72E6F6-4866-05CF-5D76-C18D6F1579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06413" y="3643313"/>
                <a:ext cx="279400" cy="112713"/>
              </a:xfrm>
              <a:custGeom>
                <a:avLst/>
                <a:gdLst>
                  <a:gd name="T0" fmla="*/ 511 w 511"/>
                  <a:gd name="T1" fmla="*/ 208 h 208"/>
                  <a:gd name="T2" fmla="*/ 511 w 511"/>
                  <a:gd name="T3" fmla="*/ 113 h 208"/>
                  <a:gd name="T4" fmla="*/ 441 w 511"/>
                  <a:gd name="T5" fmla="*/ 20 h 208"/>
                  <a:gd name="T6" fmla="*/ 372 w 511"/>
                  <a:gd name="T7" fmla="*/ 0 h 208"/>
                  <a:gd name="T8" fmla="*/ 274 w 511"/>
                  <a:gd name="T9" fmla="*/ 74 h 208"/>
                  <a:gd name="T10" fmla="*/ 236 w 511"/>
                  <a:gd name="T11" fmla="*/ 74 h 208"/>
                  <a:gd name="T12" fmla="*/ 139 w 511"/>
                  <a:gd name="T13" fmla="*/ 0 h 208"/>
                  <a:gd name="T14" fmla="*/ 69 w 511"/>
                  <a:gd name="T15" fmla="*/ 20 h 208"/>
                  <a:gd name="T16" fmla="*/ 0 w 511"/>
                  <a:gd name="T17" fmla="*/ 113 h 208"/>
                  <a:gd name="T18" fmla="*/ 0 w 511"/>
                  <a:gd name="T19" fmla="*/ 208 h 208"/>
                  <a:gd name="T20" fmla="*/ 63 w 511"/>
                  <a:gd name="T21" fmla="*/ 208 h 208"/>
                  <a:gd name="T22" fmla="*/ 63 w 511"/>
                  <a:gd name="T23" fmla="*/ 112 h 208"/>
                  <a:gd name="T24" fmla="*/ 127 w 511"/>
                  <a:gd name="T25" fmla="*/ 112 h 208"/>
                  <a:gd name="T26" fmla="*/ 127 w 511"/>
                  <a:gd name="T27" fmla="*/ 208 h 208"/>
                  <a:gd name="T28" fmla="*/ 383 w 511"/>
                  <a:gd name="T29" fmla="*/ 208 h 208"/>
                  <a:gd name="T30" fmla="*/ 383 w 511"/>
                  <a:gd name="T31" fmla="*/ 112 h 208"/>
                  <a:gd name="T32" fmla="*/ 447 w 511"/>
                  <a:gd name="T33" fmla="*/ 112 h 208"/>
                  <a:gd name="T34" fmla="*/ 447 w 511"/>
                  <a:gd name="T35" fmla="*/ 208 h 208"/>
                  <a:gd name="T36" fmla="*/ 511 w 511"/>
                  <a:gd name="T37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11" h="208">
                    <a:moveTo>
                      <a:pt x="511" y="208"/>
                    </a:moveTo>
                    <a:cubicBezTo>
                      <a:pt x="511" y="113"/>
                      <a:pt x="511" y="113"/>
                      <a:pt x="511" y="113"/>
                    </a:cubicBezTo>
                    <a:cubicBezTo>
                      <a:pt x="511" y="70"/>
                      <a:pt x="483" y="32"/>
                      <a:pt x="441" y="20"/>
                    </a:cubicBezTo>
                    <a:cubicBezTo>
                      <a:pt x="372" y="0"/>
                      <a:pt x="372" y="0"/>
                      <a:pt x="372" y="0"/>
                    </a:cubicBezTo>
                    <a:cubicBezTo>
                      <a:pt x="274" y="74"/>
                      <a:pt x="274" y="74"/>
                      <a:pt x="274" y="74"/>
                    </a:cubicBezTo>
                    <a:cubicBezTo>
                      <a:pt x="263" y="82"/>
                      <a:pt x="247" y="82"/>
                      <a:pt x="236" y="74"/>
                    </a:cubicBezTo>
                    <a:cubicBezTo>
                      <a:pt x="139" y="0"/>
                      <a:pt x="139" y="0"/>
                      <a:pt x="139" y="0"/>
                    </a:cubicBezTo>
                    <a:cubicBezTo>
                      <a:pt x="69" y="20"/>
                      <a:pt x="69" y="20"/>
                      <a:pt x="69" y="20"/>
                    </a:cubicBezTo>
                    <a:cubicBezTo>
                      <a:pt x="28" y="32"/>
                      <a:pt x="0" y="70"/>
                      <a:pt x="0" y="113"/>
                    </a:cubicBezTo>
                    <a:cubicBezTo>
                      <a:pt x="0" y="208"/>
                      <a:pt x="0" y="208"/>
                      <a:pt x="0" y="208"/>
                    </a:cubicBezTo>
                    <a:cubicBezTo>
                      <a:pt x="63" y="208"/>
                      <a:pt x="63" y="208"/>
                      <a:pt x="63" y="208"/>
                    </a:cubicBezTo>
                    <a:cubicBezTo>
                      <a:pt x="63" y="112"/>
                      <a:pt x="63" y="112"/>
                      <a:pt x="63" y="112"/>
                    </a:cubicBezTo>
                    <a:cubicBezTo>
                      <a:pt x="127" y="112"/>
                      <a:pt x="127" y="112"/>
                      <a:pt x="127" y="112"/>
                    </a:cubicBezTo>
                    <a:cubicBezTo>
                      <a:pt x="127" y="208"/>
                      <a:pt x="127" y="208"/>
                      <a:pt x="127" y="208"/>
                    </a:cubicBezTo>
                    <a:cubicBezTo>
                      <a:pt x="383" y="208"/>
                      <a:pt x="383" y="208"/>
                      <a:pt x="383" y="208"/>
                    </a:cubicBezTo>
                    <a:cubicBezTo>
                      <a:pt x="383" y="112"/>
                      <a:pt x="383" y="112"/>
                      <a:pt x="383" y="112"/>
                    </a:cubicBezTo>
                    <a:cubicBezTo>
                      <a:pt x="447" y="112"/>
                      <a:pt x="447" y="112"/>
                      <a:pt x="447" y="112"/>
                    </a:cubicBezTo>
                    <a:cubicBezTo>
                      <a:pt x="447" y="208"/>
                      <a:pt x="447" y="208"/>
                      <a:pt x="447" y="208"/>
                    </a:cubicBezTo>
                    <a:lnTo>
                      <a:pt x="511" y="2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7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6" name="Freeform 61">
                <a:extLst>
                  <a:ext uri="{FF2B5EF4-FFF2-40B4-BE49-F238E27FC236}">
                    <a16:creationId xmlns:a16="http://schemas.microsoft.com/office/drawing/2014/main" id="{F147453F-699C-D1AD-4B8A-BFBAD22EB4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36563" y="3389313"/>
                <a:ext cx="139700" cy="69850"/>
              </a:xfrm>
              <a:custGeom>
                <a:avLst/>
                <a:gdLst>
                  <a:gd name="T0" fmla="*/ 38 w 256"/>
                  <a:gd name="T1" fmla="*/ 129 h 129"/>
                  <a:gd name="T2" fmla="*/ 127 w 256"/>
                  <a:gd name="T3" fmla="*/ 102 h 129"/>
                  <a:gd name="T4" fmla="*/ 174 w 256"/>
                  <a:gd name="T5" fmla="*/ 70 h 129"/>
                  <a:gd name="T6" fmla="*/ 200 w 256"/>
                  <a:gd name="T7" fmla="*/ 66 h 129"/>
                  <a:gd name="T8" fmla="*/ 221 w 256"/>
                  <a:gd name="T9" fmla="*/ 82 h 129"/>
                  <a:gd name="T10" fmla="*/ 235 w 256"/>
                  <a:gd name="T11" fmla="*/ 111 h 129"/>
                  <a:gd name="T12" fmla="*/ 256 w 256"/>
                  <a:gd name="T13" fmla="*/ 128 h 129"/>
                  <a:gd name="T14" fmla="*/ 128 w 256"/>
                  <a:gd name="T15" fmla="*/ 0 h 129"/>
                  <a:gd name="T16" fmla="*/ 0 w 256"/>
                  <a:gd name="T17" fmla="*/ 129 h 129"/>
                  <a:gd name="T18" fmla="*/ 38 w 256"/>
                  <a:gd name="T19" fmla="*/ 12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6" h="129">
                    <a:moveTo>
                      <a:pt x="38" y="129"/>
                    </a:moveTo>
                    <a:cubicBezTo>
                      <a:pt x="70" y="129"/>
                      <a:pt x="101" y="119"/>
                      <a:pt x="127" y="102"/>
                    </a:cubicBezTo>
                    <a:cubicBezTo>
                      <a:pt x="174" y="70"/>
                      <a:pt x="174" y="70"/>
                      <a:pt x="174" y="70"/>
                    </a:cubicBezTo>
                    <a:cubicBezTo>
                      <a:pt x="182" y="65"/>
                      <a:pt x="191" y="63"/>
                      <a:pt x="200" y="66"/>
                    </a:cubicBezTo>
                    <a:cubicBezTo>
                      <a:pt x="209" y="68"/>
                      <a:pt x="217" y="74"/>
                      <a:pt x="221" y="82"/>
                    </a:cubicBezTo>
                    <a:cubicBezTo>
                      <a:pt x="235" y="111"/>
                      <a:pt x="235" y="111"/>
                      <a:pt x="235" y="111"/>
                    </a:cubicBezTo>
                    <a:cubicBezTo>
                      <a:pt x="239" y="119"/>
                      <a:pt x="247" y="125"/>
                      <a:pt x="256" y="128"/>
                    </a:cubicBezTo>
                    <a:cubicBezTo>
                      <a:pt x="256" y="57"/>
                      <a:pt x="198" y="0"/>
                      <a:pt x="128" y="0"/>
                    </a:cubicBezTo>
                    <a:cubicBezTo>
                      <a:pt x="57" y="0"/>
                      <a:pt x="0" y="58"/>
                      <a:pt x="0" y="129"/>
                    </a:cubicBezTo>
                    <a:lnTo>
                      <a:pt x="38" y="1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7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7" name="Freeform 62">
                <a:extLst>
                  <a:ext uri="{FF2B5EF4-FFF2-40B4-BE49-F238E27FC236}">
                    <a16:creationId xmlns:a16="http://schemas.microsoft.com/office/drawing/2014/main" id="{1BB957D6-B4FE-44E5-038C-D417484B4B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993775" y="3370263"/>
                <a:ext cx="193675" cy="157163"/>
              </a:xfrm>
              <a:custGeom>
                <a:avLst/>
                <a:gdLst>
                  <a:gd name="T0" fmla="*/ 355 w 355"/>
                  <a:gd name="T1" fmla="*/ 0 h 289"/>
                  <a:gd name="T2" fmla="*/ 0 w 355"/>
                  <a:gd name="T3" fmla="*/ 181 h 289"/>
                  <a:gd name="T4" fmla="*/ 164 w 355"/>
                  <a:gd name="T5" fmla="*/ 289 h 289"/>
                  <a:gd name="T6" fmla="*/ 355 w 355"/>
                  <a:gd name="T7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5" h="289">
                    <a:moveTo>
                      <a:pt x="355" y="0"/>
                    </a:moveTo>
                    <a:cubicBezTo>
                      <a:pt x="224" y="33"/>
                      <a:pt x="103" y="95"/>
                      <a:pt x="0" y="181"/>
                    </a:cubicBezTo>
                    <a:cubicBezTo>
                      <a:pt x="51" y="223"/>
                      <a:pt x="106" y="259"/>
                      <a:pt x="164" y="289"/>
                    </a:cubicBezTo>
                    <a:cubicBezTo>
                      <a:pt x="204" y="179"/>
                      <a:pt x="270" y="80"/>
                      <a:pt x="35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7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8" name="Freeform 63">
                <a:extLst>
                  <a:ext uri="{FF2B5EF4-FFF2-40B4-BE49-F238E27FC236}">
                    <a16:creationId xmlns:a16="http://schemas.microsoft.com/office/drawing/2014/main" id="{C206B3E7-9753-42E2-0934-542152BCE9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17588" y="4138613"/>
                <a:ext cx="46037" cy="49213"/>
              </a:xfrm>
              <a:custGeom>
                <a:avLst/>
                <a:gdLst>
                  <a:gd name="T0" fmla="*/ 43 w 86"/>
                  <a:gd name="T1" fmla="*/ 3 h 91"/>
                  <a:gd name="T2" fmla="*/ 11 w 86"/>
                  <a:gd name="T3" fmla="*/ 0 h 91"/>
                  <a:gd name="T4" fmla="*/ 11 w 86"/>
                  <a:gd name="T5" fmla="*/ 35 h 91"/>
                  <a:gd name="T6" fmla="*/ 0 w 86"/>
                  <a:gd name="T7" fmla="*/ 58 h 91"/>
                  <a:gd name="T8" fmla="*/ 43 w 86"/>
                  <a:gd name="T9" fmla="*/ 91 h 91"/>
                  <a:gd name="T10" fmla="*/ 86 w 86"/>
                  <a:gd name="T11" fmla="*/ 58 h 91"/>
                  <a:gd name="T12" fmla="*/ 75 w 86"/>
                  <a:gd name="T13" fmla="*/ 35 h 91"/>
                  <a:gd name="T14" fmla="*/ 75 w 86"/>
                  <a:gd name="T15" fmla="*/ 0 h 91"/>
                  <a:gd name="T16" fmla="*/ 43 w 86"/>
                  <a:gd name="T17" fmla="*/ 3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6" h="91">
                    <a:moveTo>
                      <a:pt x="43" y="3"/>
                    </a:moveTo>
                    <a:cubicBezTo>
                      <a:pt x="32" y="3"/>
                      <a:pt x="21" y="2"/>
                      <a:pt x="11" y="0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44"/>
                      <a:pt x="7" y="53"/>
                      <a:pt x="0" y="58"/>
                    </a:cubicBezTo>
                    <a:cubicBezTo>
                      <a:pt x="43" y="91"/>
                      <a:pt x="43" y="91"/>
                      <a:pt x="43" y="91"/>
                    </a:cubicBezTo>
                    <a:cubicBezTo>
                      <a:pt x="86" y="58"/>
                      <a:pt x="86" y="58"/>
                      <a:pt x="86" y="58"/>
                    </a:cubicBezTo>
                    <a:cubicBezTo>
                      <a:pt x="79" y="53"/>
                      <a:pt x="75" y="44"/>
                      <a:pt x="75" y="35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64" y="2"/>
                      <a:pt x="54" y="3"/>
                      <a:pt x="4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7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9" name="Freeform 64">
                <a:extLst>
                  <a:ext uri="{FF2B5EF4-FFF2-40B4-BE49-F238E27FC236}">
                    <a16:creationId xmlns:a16="http://schemas.microsoft.com/office/drawing/2014/main" id="{A0D2D0D4-EF97-5E21-B43A-8A90DBCF03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47750" y="4008438"/>
                <a:ext cx="104775" cy="96838"/>
              </a:xfrm>
              <a:custGeom>
                <a:avLst/>
                <a:gdLst>
                  <a:gd name="T0" fmla="*/ 96 w 192"/>
                  <a:gd name="T1" fmla="*/ 177 h 177"/>
                  <a:gd name="T2" fmla="*/ 192 w 192"/>
                  <a:gd name="T3" fmla="*/ 81 h 177"/>
                  <a:gd name="T4" fmla="*/ 192 w 192"/>
                  <a:gd name="T5" fmla="*/ 40 h 177"/>
                  <a:gd name="T6" fmla="*/ 147 w 192"/>
                  <a:gd name="T7" fmla="*/ 0 h 177"/>
                  <a:gd name="T8" fmla="*/ 130 w 192"/>
                  <a:gd name="T9" fmla="*/ 12 h 177"/>
                  <a:gd name="T10" fmla="*/ 6 w 192"/>
                  <a:gd name="T11" fmla="*/ 49 h 177"/>
                  <a:gd name="T12" fmla="*/ 0 w 192"/>
                  <a:gd name="T13" fmla="*/ 49 h 177"/>
                  <a:gd name="T14" fmla="*/ 0 w 192"/>
                  <a:gd name="T15" fmla="*/ 81 h 177"/>
                  <a:gd name="T16" fmla="*/ 96 w 192"/>
                  <a:gd name="T17" fmla="*/ 177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2" h="177">
                    <a:moveTo>
                      <a:pt x="96" y="177"/>
                    </a:moveTo>
                    <a:cubicBezTo>
                      <a:pt x="149" y="177"/>
                      <a:pt x="192" y="134"/>
                      <a:pt x="192" y="81"/>
                    </a:cubicBezTo>
                    <a:cubicBezTo>
                      <a:pt x="192" y="40"/>
                      <a:pt x="192" y="40"/>
                      <a:pt x="192" y="40"/>
                    </a:cubicBezTo>
                    <a:cubicBezTo>
                      <a:pt x="173" y="32"/>
                      <a:pt x="157" y="18"/>
                      <a:pt x="147" y="0"/>
                    </a:cubicBezTo>
                    <a:cubicBezTo>
                      <a:pt x="130" y="12"/>
                      <a:pt x="130" y="12"/>
                      <a:pt x="130" y="12"/>
                    </a:cubicBezTo>
                    <a:cubicBezTo>
                      <a:pt x="93" y="36"/>
                      <a:pt x="50" y="49"/>
                      <a:pt x="6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134"/>
                      <a:pt x="43" y="177"/>
                      <a:pt x="96" y="1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7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0" name="Freeform 65">
                <a:extLst>
                  <a:ext uri="{FF2B5EF4-FFF2-40B4-BE49-F238E27FC236}">
                    <a16:creationId xmlns:a16="http://schemas.microsoft.com/office/drawing/2014/main" id="{FC21BFB9-D3B7-FA06-BFF0-5A9078BE99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65213" y="3930650"/>
                <a:ext cx="139700" cy="69850"/>
              </a:xfrm>
              <a:custGeom>
                <a:avLst/>
                <a:gdLst>
                  <a:gd name="T0" fmla="*/ 126 w 256"/>
                  <a:gd name="T1" fmla="*/ 101 h 128"/>
                  <a:gd name="T2" fmla="*/ 174 w 256"/>
                  <a:gd name="T3" fmla="*/ 70 h 128"/>
                  <a:gd name="T4" fmla="*/ 200 w 256"/>
                  <a:gd name="T5" fmla="*/ 65 h 128"/>
                  <a:gd name="T6" fmla="*/ 220 w 256"/>
                  <a:gd name="T7" fmla="*/ 82 h 128"/>
                  <a:gd name="T8" fmla="*/ 235 w 256"/>
                  <a:gd name="T9" fmla="*/ 110 h 128"/>
                  <a:gd name="T10" fmla="*/ 256 w 256"/>
                  <a:gd name="T11" fmla="*/ 127 h 128"/>
                  <a:gd name="T12" fmla="*/ 127 w 256"/>
                  <a:gd name="T13" fmla="*/ 0 h 128"/>
                  <a:gd name="T14" fmla="*/ 0 w 256"/>
                  <a:gd name="T15" fmla="*/ 128 h 128"/>
                  <a:gd name="T16" fmla="*/ 38 w 256"/>
                  <a:gd name="T17" fmla="*/ 128 h 128"/>
                  <a:gd name="T18" fmla="*/ 126 w 256"/>
                  <a:gd name="T19" fmla="*/ 101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6" h="128">
                    <a:moveTo>
                      <a:pt x="126" y="101"/>
                    </a:moveTo>
                    <a:cubicBezTo>
                      <a:pt x="174" y="70"/>
                      <a:pt x="174" y="70"/>
                      <a:pt x="174" y="70"/>
                    </a:cubicBezTo>
                    <a:cubicBezTo>
                      <a:pt x="182" y="65"/>
                      <a:pt x="191" y="63"/>
                      <a:pt x="200" y="65"/>
                    </a:cubicBezTo>
                    <a:cubicBezTo>
                      <a:pt x="209" y="68"/>
                      <a:pt x="216" y="74"/>
                      <a:pt x="220" y="82"/>
                    </a:cubicBezTo>
                    <a:cubicBezTo>
                      <a:pt x="235" y="110"/>
                      <a:pt x="235" y="110"/>
                      <a:pt x="235" y="110"/>
                    </a:cubicBezTo>
                    <a:cubicBezTo>
                      <a:pt x="239" y="119"/>
                      <a:pt x="246" y="125"/>
                      <a:pt x="256" y="127"/>
                    </a:cubicBezTo>
                    <a:cubicBezTo>
                      <a:pt x="255" y="57"/>
                      <a:pt x="198" y="0"/>
                      <a:pt x="127" y="0"/>
                    </a:cubicBezTo>
                    <a:cubicBezTo>
                      <a:pt x="57" y="0"/>
                      <a:pt x="0" y="58"/>
                      <a:pt x="0" y="128"/>
                    </a:cubicBezTo>
                    <a:cubicBezTo>
                      <a:pt x="38" y="128"/>
                      <a:pt x="38" y="128"/>
                      <a:pt x="38" y="128"/>
                    </a:cubicBezTo>
                    <a:cubicBezTo>
                      <a:pt x="69" y="128"/>
                      <a:pt x="100" y="119"/>
                      <a:pt x="126" y="10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7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1" name="Freeform 66">
                <a:extLst>
                  <a:ext uri="{FF2B5EF4-FFF2-40B4-BE49-F238E27FC236}">
                    <a16:creationId xmlns:a16="http://schemas.microsoft.com/office/drawing/2014/main" id="{2628C431-D054-9A6F-6472-92FA1BFECE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168400" y="3860800"/>
                <a:ext cx="469900" cy="469900"/>
              </a:xfrm>
              <a:custGeom>
                <a:avLst/>
                <a:gdLst>
                  <a:gd name="T0" fmla="*/ 862 w 862"/>
                  <a:gd name="T1" fmla="*/ 861 h 861"/>
                  <a:gd name="T2" fmla="*/ 862 w 862"/>
                  <a:gd name="T3" fmla="*/ 448 h 861"/>
                  <a:gd name="T4" fmla="*/ 555 w 862"/>
                  <a:gd name="T5" fmla="*/ 513 h 861"/>
                  <a:gd name="T6" fmla="*/ 530 w 862"/>
                  <a:gd name="T7" fmla="*/ 454 h 861"/>
                  <a:gd name="T8" fmla="*/ 862 w 862"/>
                  <a:gd name="T9" fmla="*/ 384 h 861"/>
                  <a:gd name="T10" fmla="*/ 862 w 862"/>
                  <a:gd name="T11" fmla="*/ 0 h 861"/>
                  <a:gd name="T12" fmla="*/ 0 w 862"/>
                  <a:gd name="T13" fmla="*/ 0 h 861"/>
                  <a:gd name="T14" fmla="*/ 61 w 862"/>
                  <a:gd name="T15" fmla="*/ 295 h 861"/>
                  <a:gd name="T16" fmla="*/ 65 w 862"/>
                  <a:gd name="T17" fmla="*/ 304 h 861"/>
                  <a:gd name="T18" fmla="*/ 83 w 862"/>
                  <a:gd name="T19" fmla="*/ 346 h 861"/>
                  <a:gd name="T20" fmla="*/ 88 w 862"/>
                  <a:gd name="T21" fmla="*/ 357 h 861"/>
                  <a:gd name="T22" fmla="*/ 111 w 862"/>
                  <a:gd name="T23" fmla="*/ 399 h 861"/>
                  <a:gd name="T24" fmla="*/ 122 w 862"/>
                  <a:gd name="T25" fmla="*/ 419 h 861"/>
                  <a:gd name="T26" fmla="*/ 139 w 862"/>
                  <a:gd name="T27" fmla="*/ 447 h 861"/>
                  <a:gd name="T28" fmla="*/ 196 w 862"/>
                  <a:gd name="T29" fmla="*/ 526 h 861"/>
                  <a:gd name="T30" fmla="*/ 223 w 862"/>
                  <a:gd name="T31" fmla="*/ 519 h 861"/>
                  <a:gd name="T32" fmla="*/ 223 w 862"/>
                  <a:gd name="T33" fmla="*/ 478 h 861"/>
                  <a:gd name="T34" fmla="*/ 159 w 862"/>
                  <a:gd name="T35" fmla="*/ 351 h 861"/>
                  <a:gd name="T36" fmla="*/ 159 w 862"/>
                  <a:gd name="T37" fmla="*/ 319 h 861"/>
                  <a:gd name="T38" fmla="*/ 127 w 862"/>
                  <a:gd name="T39" fmla="*/ 287 h 861"/>
                  <a:gd name="T40" fmla="*/ 127 w 862"/>
                  <a:gd name="T41" fmla="*/ 255 h 861"/>
                  <a:gd name="T42" fmla="*/ 319 w 862"/>
                  <a:gd name="T43" fmla="*/ 63 h 861"/>
                  <a:gd name="T44" fmla="*/ 511 w 862"/>
                  <a:gd name="T45" fmla="*/ 255 h 861"/>
                  <a:gd name="T46" fmla="*/ 511 w 862"/>
                  <a:gd name="T47" fmla="*/ 287 h 861"/>
                  <a:gd name="T48" fmla="*/ 479 w 862"/>
                  <a:gd name="T49" fmla="*/ 319 h 861"/>
                  <a:gd name="T50" fmla="*/ 479 w 862"/>
                  <a:gd name="T51" fmla="*/ 351 h 861"/>
                  <a:gd name="T52" fmla="*/ 415 w 862"/>
                  <a:gd name="T53" fmla="*/ 478 h 861"/>
                  <a:gd name="T54" fmla="*/ 415 w 862"/>
                  <a:gd name="T55" fmla="*/ 519 h 861"/>
                  <a:gd name="T56" fmla="*/ 523 w 862"/>
                  <a:gd name="T57" fmla="*/ 549 h 861"/>
                  <a:gd name="T58" fmla="*/ 638 w 862"/>
                  <a:gd name="T59" fmla="*/ 703 h 861"/>
                  <a:gd name="T60" fmla="*/ 638 w 862"/>
                  <a:gd name="T61" fmla="*/ 824 h 861"/>
                  <a:gd name="T62" fmla="*/ 862 w 862"/>
                  <a:gd name="T63" fmla="*/ 861 h 8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62" h="861">
                    <a:moveTo>
                      <a:pt x="862" y="861"/>
                    </a:moveTo>
                    <a:cubicBezTo>
                      <a:pt x="862" y="448"/>
                      <a:pt x="862" y="448"/>
                      <a:pt x="862" y="448"/>
                    </a:cubicBezTo>
                    <a:cubicBezTo>
                      <a:pt x="756" y="451"/>
                      <a:pt x="652" y="473"/>
                      <a:pt x="555" y="513"/>
                    </a:cubicBezTo>
                    <a:cubicBezTo>
                      <a:pt x="530" y="454"/>
                      <a:pt x="530" y="454"/>
                      <a:pt x="530" y="454"/>
                    </a:cubicBezTo>
                    <a:cubicBezTo>
                      <a:pt x="636" y="411"/>
                      <a:pt x="748" y="387"/>
                      <a:pt x="862" y="384"/>
                    </a:cubicBezTo>
                    <a:cubicBezTo>
                      <a:pt x="862" y="0"/>
                      <a:pt x="862" y="0"/>
                      <a:pt x="86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101"/>
                      <a:pt x="24" y="201"/>
                      <a:pt x="61" y="295"/>
                    </a:cubicBezTo>
                    <a:cubicBezTo>
                      <a:pt x="62" y="298"/>
                      <a:pt x="64" y="301"/>
                      <a:pt x="65" y="304"/>
                    </a:cubicBezTo>
                    <a:cubicBezTo>
                      <a:pt x="71" y="318"/>
                      <a:pt x="77" y="332"/>
                      <a:pt x="83" y="346"/>
                    </a:cubicBezTo>
                    <a:cubicBezTo>
                      <a:pt x="85" y="350"/>
                      <a:pt x="87" y="354"/>
                      <a:pt x="88" y="357"/>
                    </a:cubicBezTo>
                    <a:cubicBezTo>
                      <a:pt x="95" y="372"/>
                      <a:pt x="103" y="386"/>
                      <a:pt x="111" y="399"/>
                    </a:cubicBezTo>
                    <a:cubicBezTo>
                      <a:pt x="114" y="406"/>
                      <a:pt x="118" y="413"/>
                      <a:pt x="122" y="419"/>
                    </a:cubicBezTo>
                    <a:cubicBezTo>
                      <a:pt x="127" y="429"/>
                      <a:pt x="133" y="438"/>
                      <a:pt x="139" y="447"/>
                    </a:cubicBezTo>
                    <a:cubicBezTo>
                      <a:pt x="156" y="475"/>
                      <a:pt x="175" y="501"/>
                      <a:pt x="196" y="526"/>
                    </a:cubicBezTo>
                    <a:cubicBezTo>
                      <a:pt x="223" y="519"/>
                      <a:pt x="223" y="519"/>
                      <a:pt x="223" y="519"/>
                    </a:cubicBezTo>
                    <a:cubicBezTo>
                      <a:pt x="223" y="478"/>
                      <a:pt x="223" y="478"/>
                      <a:pt x="223" y="478"/>
                    </a:cubicBezTo>
                    <a:cubicBezTo>
                      <a:pt x="183" y="448"/>
                      <a:pt x="159" y="401"/>
                      <a:pt x="159" y="351"/>
                    </a:cubicBezTo>
                    <a:cubicBezTo>
                      <a:pt x="159" y="319"/>
                      <a:pt x="159" y="319"/>
                      <a:pt x="159" y="319"/>
                    </a:cubicBezTo>
                    <a:cubicBezTo>
                      <a:pt x="141" y="319"/>
                      <a:pt x="127" y="305"/>
                      <a:pt x="127" y="287"/>
                    </a:cubicBezTo>
                    <a:cubicBezTo>
                      <a:pt x="127" y="255"/>
                      <a:pt x="127" y="255"/>
                      <a:pt x="127" y="255"/>
                    </a:cubicBezTo>
                    <a:cubicBezTo>
                      <a:pt x="127" y="149"/>
                      <a:pt x="213" y="63"/>
                      <a:pt x="319" y="63"/>
                    </a:cubicBezTo>
                    <a:cubicBezTo>
                      <a:pt x="425" y="63"/>
                      <a:pt x="511" y="149"/>
                      <a:pt x="511" y="255"/>
                    </a:cubicBezTo>
                    <a:cubicBezTo>
                      <a:pt x="511" y="287"/>
                      <a:pt x="511" y="287"/>
                      <a:pt x="511" y="287"/>
                    </a:cubicBezTo>
                    <a:cubicBezTo>
                      <a:pt x="511" y="305"/>
                      <a:pt x="496" y="319"/>
                      <a:pt x="479" y="319"/>
                    </a:cubicBezTo>
                    <a:cubicBezTo>
                      <a:pt x="479" y="351"/>
                      <a:pt x="479" y="351"/>
                      <a:pt x="479" y="351"/>
                    </a:cubicBezTo>
                    <a:cubicBezTo>
                      <a:pt x="478" y="401"/>
                      <a:pt x="455" y="448"/>
                      <a:pt x="415" y="478"/>
                    </a:cubicBezTo>
                    <a:cubicBezTo>
                      <a:pt x="415" y="519"/>
                      <a:pt x="415" y="519"/>
                      <a:pt x="415" y="519"/>
                    </a:cubicBezTo>
                    <a:cubicBezTo>
                      <a:pt x="523" y="549"/>
                      <a:pt x="523" y="549"/>
                      <a:pt x="523" y="549"/>
                    </a:cubicBezTo>
                    <a:cubicBezTo>
                      <a:pt x="591" y="569"/>
                      <a:pt x="638" y="632"/>
                      <a:pt x="638" y="703"/>
                    </a:cubicBezTo>
                    <a:cubicBezTo>
                      <a:pt x="638" y="824"/>
                      <a:pt x="638" y="824"/>
                      <a:pt x="638" y="824"/>
                    </a:cubicBezTo>
                    <a:cubicBezTo>
                      <a:pt x="711" y="846"/>
                      <a:pt x="786" y="858"/>
                      <a:pt x="862" y="8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7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2" name="Freeform 67">
                <a:extLst>
                  <a:ext uri="{FF2B5EF4-FFF2-40B4-BE49-F238E27FC236}">
                    <a16:creationId xmlns:a16="http://schemas.microsoft.com/office/drawing/2014/main" id="{F2FE566A-05A8-0723-8419-DCF9634B4C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135063" y="4183063"/>
                <a:ext cx="279400" cy="114300"/>
              </a:xfrm>
              <a:custGeom>
                <a:avLst/>
                <a:gdLst>
                  <a:gd name="T0" fmla="*/ 70 w 511"/>
                  <a:gd name="T1" fmla="*/ 20 h 207"/>
                  <a:gd name="T2" fmla="*/ 0 w 511"/>
                  <a:gd name="T3" fmla="*/ 112 h 207"/>
                  <a:gd name="T4" fmla="*/ 0 w 511"/>
                  <a:gd name="T5" fmla="*/ 207 h 207"/>
                  <a:gd name="T6" fmla="*/ 64 w 511"/>
                  <a:gd name="T7" fmla="*/ 207 h 207"/>
                  <a:gd name="T8" fmla="*/ 64 w 511"/>
                  <a:gd name="T9" fmla="*/ 112 h 207"/>
                  <a:gd name="T10" fmla="*/ 128 w 511"/>
                  <a:gd name="T11" fmla="*/ 112 h 207"/>
                  <a:gd name="T12" fmla="*/ 128 w 511"/>
                  <a:gd name="T13" fmla="*/ 207 h 207"/>
                  <a:gd name="T14" fmla="*/ 384 w 511"/>
                  <a:gd name="T15" fmla="*/ 207 h 207"/>
                  <a:gd name="T16" fmla="*/ 384 w 511"/>
                  <a:gd name="T17" fmla="*/ 112 h 207"/>
                  <a:gd name="T18" fmla="*/ 448 w 511"/>
                  <a:gd name="T19" fmla="*/ 112 h 207"/>
                  <a:gd name="T20" fmla="*/ 448 w 511"/>
                  <a:gd name="T21" fmla="*/ 207 h 207"/>
                  <a:gd name="T22" fmla="*/ 511 w 511"/>
                  <a:gd name="T23" fmla="*/ 207 h 207"/>
                  <a:gd name="T24" fmla="*/ 511 w 511"/>
                  <a:gd name="T25" fmla="*/ 112 h 207"/>
                  <a:gd name="T26" fmla="*/ 442 w 511"/>
                  <a:gd name="T27" fmla="*/ 20 h 207"/>
                  <a:gd name="T28" fmla="*/ 372 w 511"/>
                  <a:gd name="T29" fmla="*/ 0 h 207"/>
                  <a:gd name="T30" fmla="*/ 275 w 511"/>
                  <a:gd name="T31" fmla="*/ 73 h 207"/>
                  <a:gd name="T32" fmla="*/ 237 w 511"/>
                  <a:gd name="T33" fmla="*/ 73 h 207"/>
                  <a:gd name="T34" fmla="*/ 139 w 511"/>
                  <a:gd name="T35" fmla="*/ 0 h 207"/>
                  <a:gd name="T36" fmla="*/ 70 w 511"/>
                  <a:gd name="T37" fmla="*/ 20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11" h="207">
                    <a:moveTo>
                      <a:pt x="70" y="20"/>
                    </a:moveTo>
                    <a:cubicBezTo>
                      <a:pt x="29" y="32"/>
                      <a:pt x="0" y="69"/>
                      <a:pt x="0" y="112"/>
                    </a:cubicBezTo>
                    <a:cubicBezTo>
                      <a:pt x="0" y="207"/>
                      <a:pt x="0" y="207"/>
                      <a:pt x="0" y="207"/>
                    </a:cubicBezTo>
                    <a:cubicBezTo>
                      <a:pt x="64" y="207"/>
                      <a:pt x="64" y="207"/>
                      <a:pt x="64" y="207"/>
                    </a:cubicBezTo>
                    <a:cubicBezTo>
                      <a:pt x="64" y="112"/>
                      <a:pt x="64" y="112"/>
                      <a:pt x="64" y="112"/>
                    </a:cubicBezTo>
                    <a:cubicBezTo>
                      <a:pt x="128" y="112"/>
                      <a:pt x="128" y="112"/>
                      <a:pt x="128" y="112"/>
                    </a:cubicBezTo>
                    <a:cubicBezTo>
                      <a:pt x="128" y="207"/>
                      <a:pt x="128" y="207"/>
                      <a:pt x="128" y="207"/>
                    </a:cubicBezTo>
                    <a:cubicBezTo>
                      <a:pt x="384" y="207"/>
                      <a:pt x="384" y="207"/>
                      <a:pt x="384" y="207"/>
                    </a:cubicBezTo>
                    <a:cubicBezTo>
                      <a:pt x="384" y="112"/>
                      <a:pt x="384" y="112"/>
                      <a:pt x="384" y="112"/>
                    </a:cubicBezTo>
                    <a:cubicBezTo>
                      <a:pt x="448" y="112"/>
                      <a:pt x="448" y="112"/>
                      <a:pt x="448" y="112"/>
                    </a:cubicBezTo>
                    <a:cubicBezTo>
                      <a:pt x="448" y="207"/>
                      <a:pt x="448" y="207"/>
                      <a:pt x="448" y="207"/>
                    </a:cubicBezTo>
                    <a:cubicBezTo>
                      <a:pt x="511" y="207"/>
                      <a:pt x="511" y="207"/>
                      <a:pt x="511" y="207"/>
                    </a:cubicBezTo>
                    <a:cubicBezTo>
                      <a:pt x="511" y="112"/>
                      <a:pt x="511" y="112"/>
                      <a:pt x="511" y="112"/>
                    </a:cubicBezTo>
                    <a:cubicBezTo>
                      <a:pt x="511" y="69"/>
                      <a:pt x="483" y="32"/>
                      <a:pt x="442" y="20"/>
                    </a:cubicBezTo>
                    <a:cubicBezTo>
                      <a:pt x="372" y="0"/>
                      <a:pt x="372" y="0"/>
                      <a:pt x="372" y="0"/>
                    </a:cubicBezTo>
                    <a:cubicBezTo>
                      <a:pt x="275" y="73"/>
                      <a:pt x="275" y="73"/>
                      <a:pt x="275" y="73"/>
                    </a:cubicBezTo>
                    <a:cubicBezTo>
                      <a:pt x="264" y="82"/>
                      <a:pt x="248" y="82"/>
                      <a:pt x="237" y="73"/>
                    </a:cubicBezTo>
                    <a:cubicBezTo>
                      <a:pt x="139" y="0"/>
                      <a:pt x="139" y="0"/>
                      <a:pt x="139" y="0"/>
                    </a:cubicBezTo>
                    <a:lnTo>
                      <a:pt x="70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7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3" name="Freeform 68">
                <a:extLst>
                  <a:ext uri="{FF2B5EF4-FFF2-40B4-BE49-F238E27FC236}">
                    <a16:creationId xmlns:a16="http://schemas.microsoft.com/office/drawing/2014/main" id="{F2ACFA71-8D22-6D44-4FB8-A3A9CF8C59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73125" y="3355975"/>
                <a:ext cx="174625" cy="225425"/>
              </a:xfrm>
              <a:custGeom>
                <a:avLst/>
                <a:gdLst>
                  <a:gd name="T0" fmla="*/ 319 w 319"/>
                  <a:gd name="T1" fmla="*/ 0 h 412"/>
                  <a:gd name="T2" fmla="*/ 0 w 319"/>
                  <a:gd name="T3" fmla="*/ 342 h 412"/>
                  <a:gd name="T4" fmla="*/ 319 w 319"/>
                  <a:gd name="T5" fmla="*/ 412 h 412"/>
                  <a:gd name="T6" fmla="*/ 319 w 319"/>
                  <a:gd name="T7" fmla="*/ 0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9" h="412">
                    <a:moveTo>
                      <a:pt x="319" y="0"/>
                    </a:moveTo>
                    <a:cubicBezTo>
                      <a:pt x="195" y="19"/>
                      <a:pt x="79" y="143"/>
                      <a:pt x="0" y="342"/>
                    </a:cubicBezTo>
                    <a:cubicBezTo>
                      <a:pt x="101" y="385"/>
                      <a:pt x="209" y="409"/>
                      <a:pt x="319" y="412"/>
                    </a:cubicBezTo>
                    <a:lnTo>
                      <a:pt x="31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7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4" name="Oval 69">
                <a:extLst>
                  <a:ext uri="{FF2B5EF4-FFF2-40B4-BE49-F238E27FC236}">
                    <a16:creationId xmlns:a16="http://schemas.microsoft.com/office/drawing/2014/main" id="{B6CDD44F-6F38-2193-7ACD-C944DABC0A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471488" y="3948113"/>
                <a:ext cx="69850" cy="698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7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5" name="Oval 70">
                <a:extLst>
                  <a:ext uri="{FF2B5EF4-FFF2-40B4-BE49-F238E27FC236}">
                    <a16:creationId xmlns:a16="http://schemas.microsoft.com/office/drawing/2014/main" id="{B9AAD75F-9861-A9C9-F478-B5348495C6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960438" y="3668713"/>
                <a:ext cx="69850" cy="698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7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6" name="Freeform 71">
                <a:extLst>
                  <a:ext uri="{FF2B5EF4-FFF2-40B4-BE49-F238E27FC236}">
                    <a16:creationId xmlns:a16="http://schemas.microsoft.com/office/drawing/2014/main" id="{618107CF-9433-8F89-11AA-3F62B3F77E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168400" y="3492500"/>
                <a:ext cx="252412" cy="333375"/>
              </a:xfrm>
              <a:custGeom>
                <a:avLst/>
                <a:gdLst>
                  <a:gd name="T0" fmla="*/ 0 w 463"/>
                  <a:gd name="T1" fmla="*/ 612 h 612"/>
                  <a:gd name="T2" fmla="*/ 383 w 463"/>
                  <a:gd name="T3" fmla="*/ 612 h 612"/>
                  <a:gd name="T4" fmla="*/ 389 w 463"/>
                  <a:gd name="T5" fmla="*/ 501 h 612"/>
                  <a:gd name="T6" fmla="*/ 320 w 463"/>
                  <a:gd name="T7" fmla="*/ 369 h 612"/>
                  <a:gd name="T8" fmla="*/ 425 w 463"/>
                  <a:gd name="T9" fmla="*/ 262 h 612"/>
                  <a:gd name="T10" fmla="*/ 463 w 463"/>
                  <a:gd name="T11" fmla="*/ 126 h 612"/>
                  <a:gd name="T12" fmla="*/ 273 w 463"/>
                  <a:gd name="T13" fmla="*/ 0 h 612"/>
                  <a:gd name="T14" fmla="*/ 0 w 463"/>
                  <a:gd name="T15" fmla="*/ 612 h 6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3" h="612">
                    <a:moveTo>
                      <a:pt x="0" y="612"/>
                    </a:moveTo>
                    <a:cubicBezTo>
                      <a:pt x="383" y="612"/>
                      <a:pt x="383" y="612"/>
                      <a:pt x="383" y="612"/>
                    </a:cubicBezTo>
                    <a:cubicBezTo>
                      <a:pt x="384" y="575"/>
                      <a:pt x="386" y="538"/>
                      <a:pt x="389" y="501"/>
                    </a:cubicBezTo>
                    <a:cubicBezTo>
                      <a:pt x="340" y="476"/>
                      <a:pt x="312" y="423"/>
                      <a:pt x="320" y="369"/>
                    </a:cubicBezTo>
                    <a:cubicBezTo>
                      <a:pt x="329" y="314"/>
                      <a:pt x="371" y="271"/>
                      <a:pt x="425" y="262"/>
                    </a:cubicBezTo>
                    <a:cubicBezTo>
                      <a:pt x="436" y="216"/>
                      <a:pt x="448" y="171"/>
                      <a:pt x="463" y="126"/>
                    </a:cubicBezTo>
                    <a:cubicBezTo>
                      <a:pt x="395" y="92"/>
                      <a:pt x="331" y="49"/>
                      <a:pt x="273" y="0"/>
                    </a:cubicBezTo>
                    <a:cubicBezTo>
                      <a:pt x="106" y="161"/>
                      <a:pt x="8" y="380"/>
                      <a:pt x="0" y="6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7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7" name="Freeform 72">
                <a:extLst>
                  <a:ext uri="{FF2B5EF4-FFF2-40B4-BE49-F238E27FC236}">
                    <a16:creationId xmlns:a16="http://schemas.microsoft.com/office/drawing/2014/main" id="{17765D06-D046-DB35-1175-443DDD1090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925513" y="3575050"/>
                <a:ext cx="227012" cy="250825"/>
              </a:xfrm>
              <a:custGeom>
                <a:avLst/>
                <a:gdLst>
                  <a:gd name="T0" fmla="*/ 415 w 415"/>
                  <a:gd name="T1" fmla="*/ 74 h 459"/>
                  <a:gd name="T2" fmla="*/ 75 w 415"/>
                  <a:gd name="T3" fmla="*/ 0 h 459"/>
                  <a:gd name="T4" fmla="*/ 42 w 415"/>
                  <a:gd name="T5" fmla="*/ 115 h 459"/>
                  <a:gd name="T6" fmla="*/ 126 w 415"/>
                  <a:gd name="T7" fmla="*/ 254 h 459"/>
                  <a:gd name="T8" fmla="*/ 5 w 415"/>
                  <a:gd name="T9" fmla="*/ 362 h 459"/>
                  <a:gd name="T10" fmla="*/ 0 w 415"/>
                  <a:gd name="T11" fmla="*/ 459 h 459"/>
                  <a:gd name="T12" fmla="*/ 415 w 415"/>
                  <a:gd name="T13" fmla="*/ 459 h 459"/>
                  <a:gd name="T14" fmla="*/ 415 w 415"/>
                  <a:gd name="T15" fmla="*/ 74 h 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15" h="459">
                    <a:moveTo>
                      <a:pt x="415" y="74"/>
                    </a:moveTo>
                    <a:cubicBezTo>
                      <a:pt x="298" y="71"/>
                      <a:pt x="183" y="45"/>
                      <a:pt x="75" y="0"/>
                    </a:cubicBezTo>
                    <a:cubicBezTo>
                      <a:pt x="62" y="37"/>
                      <a:pt x="52" y="76"/>
                      <a:pt x="42" y="115"/>
                    </a:cubicBezTo>
                    <a:cubicBezTo>
                      <a:pt x="100" y="135"/>
                      <a:pt x="135" y="194"/>
                      <a:pt x="126" y="254"/>
                    </a:cubicBezTo>
                    <a:cubicBezTo>
                      <a:pt x="117" y="315"/>
                      <a:pt x="66" y="360"/>
                      <a:pt x="5" y="362"/>
                    </a:cubicBezTo>
                    <a:cubicBezTo>
                      <a:pt x="2" y="394"/>
                      <a:pt x="1" y="426"/>
                      <a:pt x="0" y="459"/>
                    </a:cubicBezTo>
                    <a:cubicBezTo>
                      <a:pt x="415" y="459"/>
                      <a:pt x="415" y="459"/>
                      <a:pt x="415" y="459"/>
                    </a:cubicBezTo>
                    <a:lnTo>
                      <a:pt x="415" y="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7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49" name="Freeform 88">
              <a:extLst>
                <a:ext uri="{FF2B5EF4-FFF2-40B4-BE49-F238E27FC236}">
                  <a16:creationId xmlns:a16="http://schemas.microsoft.com/office/drawing/2014/main" id="{7AC8ECD6-8A4D-AEDF-B98F-E1EED60038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26490" y="4430891"/>
              <a:ext cx="352676" cy="352846"/>
            </a:xfrm>
            <a:custGeom>
              <a:avLst/>
              <a:gdLst>
                <a:gd name="T0" fmla="*/ 1928 w 2048"/>
                <a:gd name="T1" fmla="*/ 1028 h 2048"/>
                <a:gd name="T2" fmla="*/ 1714 w 2048"/>
                <a:gd name="T3" fmla="*/ 848 h 2048"/>
                <a:gd name="T4" fmla="*/ 1084 w 2048"/>
                <a:gd name="T5" fmla="*/ 728 h 2048"/>
                <a:gd name="T6" fmla="*/ 1304 w 2048"/>
                <a:gd name="T7" fmla="*/ 600 h 2048"/>
                <a:gd name="T8" fmla="*/ 1444 w 2048"/>
                <a:gd name="T9" fmla="*/ 380 h 2048"/>
                <a:gd name="T10" fmla="*/ 984 w 2048"/>
                <a:gd name="T11" fmla="*/ 0 h 2048"/>
                <a:gd name="T12" fmla="*/ 604 w 2048"/>
                <a:gd name="T13" fmla="*/ 460 h 2048"/>
                <a:gd name="T14" fmla="*/ 964 w 2048"/>
                <a:gd name="T15" fmla="*/ 600 h 2048"/>
                <a:gd name="T16" fmla="*/ 504 w 2048"/>
                <a:gd name="T17" fmla="*/ 728 h 2048"/>
                <a:gd name="T18" fmla="*/ 300 w 2048"/>
                <a:gd name="T19" fmla="*/ 848 h 2048"/>
                <a:gd name="T20" fmla="*/ 120 w 2048"/>
                <a:gd name="T21" fmla="*/ 1418 h 2048"/>
                <a:gd name="T22" fmla="*/ 60 w 2048"/>
                <a:gd name="T23" fmla="*/ 1648 h 2048"/>
                <a:gd name="T24" fmla="*/ 180 w 2048"/>
                <a:gd name="T25" fmla="*/ 1528 h 2048"/>
                <a:gd name="T26" fmla="*/ 300 w 2048"/>
                <a:gd name="T27" fmla="*/ 1648 h 2048"/>
                <a:gd name="T28" fmla="*/ 240 w 2048"/>
                <a:gd name="T29" fmla="*/ 1418 h 2048"/>
                <a:gd name="T30" fmla="*/ 300 w 2048"/>
                <a:gd name="T31" fmla="*/ 968 h 2048"/>
                <a:gd name="T32" fmla="*/ 504 w 2048"/>
                <a:gd name="T33" fmla="*/ 1088 h 2048"/>
                <a:gd name="T34" fmla="*/ 564 w 2048"/>
                <a:gd name="T35" fmla="*/ 1748 h 2048"/>
                <a:gd name="T36" fmla="*/ 764 w 2048"/>
                <a:gd name="T37" fmla="*/ 1808 h 2048"/>
                <a:gd name="T38" fmla="*/ 824 w 2048"/>
                <a:gd name="T39" fmla="*/ 2048 h 2048"/>
                <a:gd name="T40" fmla="*/ 1284 w 2048"/>
                <a:gd name="T41" fmla="*/ 1988 h 2048"/>
                <a:gd name="T42" fmla="*/ 1424 w 2048"/>
                <a:gd name="T43" fmla="*/ 1808 h 2048"/>
                <a:gd name="T44" fmla="*/ 1484 w 2048"/>
                <a:gd name="T45" fmla="*/ 1088 h 2048"/>
                <a:gd name="T46" fmla="*/ 1714 w 2048"/>
                <a:gd name="T47" fmla="*/ 968 h 2048"/>
                <a:gd name="T48" fmla="*/ 1808 w 2048"/>
                <a:gd name="T49" fmla="*/ 1028 h 2048"/>
                <a:gd name="T50" fmla="*/ 1688 w 2048"/>
                <a:gd name="T51" fmla="*/ 1588 h 2048"/>
                <a:gd name="T52" fmla="*/ 1808 w 2048"/>
                <a:gd name="T53" fmla="*/ 1588 h 2048"/>
                <a:gd name="T54" fmla="*/ 1928 w 2048"/>
                <a:gd name="T55" fmla="*/ 1588 h 2048"/>
                <a:gd name="T56" fmla="*/ 2048 w 2048"/>
                <a:gd name="T57" fmla="*/ 1588 h 2048"/>
                <a:gd name="T58" fmla="*/ 724 w 2048"/>
                <a:gd name="T59" fmla="*/ 460 h 2048"/>
                <a:gd name="T60" fmla="*/ 984 w 2048"/>
                <a:gd name="T61" fmla="*/ 120 h 2048"/>
                <a:gd name="T62" fmla="*/ 1324 w 2048"/>
                <a:gd name="T63" fmla="*/ 380 h 2048"/>
                <a:gd name="T64" fmla="*/ 1304 w 2048"/>
                <a:gd name="T65" fmla="*/ 480 h 2048"/>
                <a:gd name="T66" fmla="*/ 724 w 2048"/>
                <a:gd name="T67" fmla="*/ 460 h 2048"/>
                <a:gd name="T68" fmla="*/ 1364 w 2048"/>
                <a:gd name="T69" fmla="*/ 1448 h 2048"/>
                <a:gd name="T70" fmla="*/ 684 w 2048"/>
                <a:gd name="T71" fmla="*/ 848 h 2048"/>
                <a:gd name="T72" fmla="*/ 504 w 2048"/>
                <a:gd name="T73" fmla="*/ 968 h 2048"/>
                <a:gd name="T74" fmla="*/ 504 w 2048"/>
                <a:gd name="T75" fmla="*/ 848 h 2048"/>
                <a:gd name="T76" fmla="*/ 564 w 2048"/>
                <a:gd name="T77" fmla="*/ 968 h 2048"/>
                <a:gd name="T78" fmla="*/ 1164 w 2048"/>
                <a:gd name="T79" fmla="*/ 1928 h 2048"/>
                <a:gd name="T80" fmla="*/ 884 w 2048"/>
                <a:gd name="T81" fmla="*/ 1808 h 2048"/>
                <a:gd name="T82" fmla="*/ 1164 w 2048"/>
                <a:gd name="T83" fmla="*/ 1928 h 2048"/>
                <a:gd name="T84" fmla="*/ 684 w 2048"/>
                <a:gd name="T85" fmla="*/ 1568 h 2048"/>
                <a:gd name="T86" fmla="*/ 1364 w 2048"/>
                <a:gd name="T87" fmla="*/ 1688 h 2048"/>
                <a:gd name="T88" fmla="*/ 1544 w 2048"/>
                <a:gd name="T89" fmla="*/ 968 h 2048"/>
                <a:gd name="T90" fmla="*/ 1484 w 2048"/>
                <a:gd name="T91" fmla="*/ 848 h 2048"/>
                <a:gd name="T92" fmla="*/ 1604 w 2048"/>
                <a:gd name="T93" fmla="*/ 908 h 20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048" h="2048">
                  <a:moveTo>
                    <a:pt x="1928" y="1418"/>
                  </a:moveTo>
                  <a:cubicBezTo>
                    <a:pt x="1928" y="1028"/>
                    <a:pt x="1928" y="1028"/>
                    <a:pt x="1928" y="1028"/>
                  </a:cubicBezTo>
                  <a:cubicBezTo>
                    <a:pt x="1928" y="929"/>
                    <a:pt x="1847" y="848"/>
                    <a:pt x="1748" y="848"/>
                  </a:cubicBezTo>
                  <a:cubicBezTo>
                    <a:pt x="1714" y="848"/>
                    <a:pt x="1714" y="848"/>
                    <a:pt x="1714" y="848"/>
                  </a:cubicBezTo>
                  <a:cubicBezTo>
                    <a:pt x="1689" y="778"/>
                    <a:pt x="1622" y="728"/>
                    <a:pt x="1544" y="728"/>
                  </a:cubicBezTo>
                  <a:cubicBezTo>
                    <a:pt x="1084" y="728"/>
                    <a:pt x="1084" y="728"/>
                    <a:pt x="1084" y="728"/>
                  </a:cubicBezTo>
                  <a:cubicBezTo>
                    <a:pt x="1084" y="600"/>
                    <a:pt x="1084" y="600"/>
                    <a:pt x="1084" y="600"/>
                  </a:cubicBezTo>
                  <a:cubicBezTo>
                    <a:pt x="1304" y="600"/>
                    <a:pt x="1304" y="600"/>
                    <a:pt x="1304" y="600"/>
                  </a:cubicBezTo>
                  <a:cubicBezTo>
                    <a:pt x="1381" y="600"/>
                    <a:pt x="1444" y="537"/>
                    <a:pt x="1444" y="460"/>
                  </a:cubicBezTo>
                  <a:cubicBezTo>
                    <a:pt x="1444" y="380"/>
                    <a:pt x="1444" y="380"/>
                    <a:pt x="1444" y="380"/>
                  </a:cubicBezTo>
                  <a:cubicBezTo>
                    <a:pt x="1444" y="170"/>
                    <a:pt x="1274" y="0"/>
                    <a:pt x="1064" y="0"/>
                  </a:cubicBezTo>
                  <a:cubicBezTo>
                    <a:pt x="984" y="0"/>
                    <a:pt x="984" y="0"/>
                    <a:pt x="984" y="0"/>
                  </a:cubicBezTo>
                  <a:cubicBezTo>
                    <a:pt x="774" y="0"/>
                    <a:pt x="604" y="170"/>
                    <a:pt x="604" y="380"/>
                  </a:cubicBezTo>
                  <a:cubicBezTo>
                    <a:pt x="604" y="460"/>
                    <a:pt x="604" y="460"/>
                    <a:pt x="604" y="460"/>
                  </a:cubicBezTo>
                  <a:cubicBezTo>
                    <a:pt x="604" y="537"/>
                    <a:pt x="667" y="600"/>
                    <a:pt x="744" y="600"/>
                  </a:cubicBezTo>
                  <a:cubicBezTo>
                    <a:pt x="964" y="600"/>
                    <a:pt x="964" y="600"/>
                    <a:pt x="964" y="600"/>
                  </a:cubicBezTo>
                  <a:cubicBezTo>
                    <a:pt x="964" y="728"/>
                    <a:pt x="964" y="728"/>
                    <a:pt x="964" y="728"/>
                  </a:cubicBezTo>
                  <a:cubicBezTo>
                    <a:pt x="504" y="728"/>
                    <a:pt x="504" y="728"/>
                    <a:pt x="504" y="728"/>
                  </a:cubicBezTo>
                  <a:cubicBezTo>
                    <a:pt x="426" y="728"/>
                    <a:pt x="359" y="778"/>
                    <a:pt x="334" y="848"/>
                  </a:cubicBezTo>
                  <a:cubicBezTo>
                    <a:pt x="300" y="848"/>
                    <a:pt x="300" y="848"/>
                    <a:pt x="300" y="848"/>
                  </a:cubicBezTo>
                  <a:cubicBezTo>
                    <a:pt x="201" y="848"/>
                    <a:pt x="120" y="929"/>
                    <a:pt x="120" y="1028"/>
                  </a:cubicBezTo>
                  <a:cubicBezTo>
                    <a:pt x="120" y="1418"/>
                    <a:pt x="120" y="1418"/>
                    <a:pt x="120" y="1418"/>
                  </a:cubicBezTo>
                  <a:cubicBezTo>
                    <a:pt x="50" y="1443"/>
                    <a:pt x="0" y="1510"/>
                    <a:pt x="0" y="1588"/>
                  </a:cubicBezTo>
                  <a:cubicBezTo>
                    <a:pt x="0" y="1621"/>
                    <a:pt x="27" y="1648"/>
                    <a:pt x="60" y="1648"/>
                  </a:cubicBezTo>
                  <a:cubicBezTo>
                    <a:pt x="93" y="1648"/>
                    <a:pt x="120" y="1621"/>
                    <a:pt x="120" y="1588"/>
                  </a:cubicBezTo>
                  <a:cubicBezTo>
                    <a:pt x="120" y="1555"/>
                    <a:pt x="147" y="1528"/>
                    <a:pt x="180" y="1528"/>
                  </a:cubicBezTo>
                  <a:cubicBezTo>
                    <a:pt x="213" y="1528"/>
                    <a:pt x="240" y="1555"/>
                    <a:pt x="240" y="1588"/>
                  </a:cubicBezTo>
                  <a:cubicBezTo>
                    <a:pt x="240" y="1621"/>
                    <a:pt x="267" y="1648"/>
                    <a:pt x="300" y="1648"/>
                  </a:cubicBezTo>
                  <a:cubicBezTo>
                    <a:pt x="333" y="1648"/>
                    <a:pt x="360" y="1621"/>
                    <a:pt x="360" y="1588"/>
                  </a:cubicBezTo>
                  <a:cubicBezTo>
                    <a:pt x="360" y="1510"/>
                    <a:pt x="310" y="1443"/>
                    <a:pt x="240" y="1418"/>
                  </a:cubicBezTo>
                  <a:cubicBezTo>
                    <a:pt x="240" y="1028"/>
                    <a:pt x="240" y="1028"/>
                    <a:pt x="240" y="1028"/>
                  </a:cubicBezTo>
                  <a:cubicBezTo>
                    <a:pt x="240" y="995"/>
                    <a:pt x="267" y="968"/>
                    <a:pt x="300" y="968"/>
                  </a:cubicBezTo>
                  <a:cubicBezTo>
                    <a:pt x="334" y="968"/>
                    <a:pt x="334" y="968"/>
                    <a:pt x="334" y="968"/>
                  </a:cubicBezTo>
                  <a:cubicBezTo>
                    <a:pt x="359" y="1038"/>
                    <a:pt x="426" y="1088"/>
                    <a:pt x="504" y="1088"/>
                  </a:cubicBezTo>
                  <a:cubicBezTo>
                    <a:pt x="564" y="1088"/>
                    <a:pt x="564" y="1088"/>
                    <a:pt x="564" y="1088"/>
                  </a:cubicBezTo>
                  <a:cubicBezTo>
                    <a:pt x="564" y="1748"/>
                    <a:pt x="564" y="1748"/>
                    <a:pt x="564" y="1748"/>
                  </a:cubicBezTo>
                  <a:cubicBezTo>
                    <a:pt x="564" y="1781"/>
                    <a:pt x="591" y="1808"/>
                    <a:pt x="624" y="1808"/>
                  </a:cubicBezTo>
                  <a:cubicBezTo>
                    <a:pt x="764" y="1808"/>
                    <a:pt x="764" y="1808"/>
                    <a:pt x="764" y="1808"/>
                  </a:cubicBezTo>
                  <a:cubicBezTo>
                    <a:pt x="764" y="1988"/>
                    <a:pt x="764" y="1988"/>
                    <a:pt x="764" y="1988"/>
                  </a:cubicBezTo>
                  <a:cubicBezTo>
                    <a:pt x="764" y="2021"/>
                    <a:pt x="791" y="2048"/>
                    <a:pt x="824" y="2048"/>
                  </a:cubicBezTo>
                  <a:cubicBezTo>
                    <a:pt x="1224" y="2048"/>
                    <a:pt x="1224" y="2048"/>
                    <a:pt x="1224" y="2048"/>
                  </a:cubicBezTo>
                  <a:cubicBezTo>
                    <a:pt x="1257" y="2048"/>
                    <a:pt x="1284" y="2021"/>
                    <a:pt x="1284" y="1988"/>
                  </a:cubicBezTo>
                  <a:cubicBezTo>
                    <a:pt x="1284" y="1808"/>
                    <a:pt x="1284" y="1808"/>
                    <a:pt x="1284" y="1808"/>
                  </a:cubicBezTo>
                  <a:cubicBezTo>
                    <a:pt x="1424" y="1808"/>
                    <a:pt x="1424" y="1808"/>
                    <a:pt x="1424" y="1808"/>
                  </a:cubicBezTo>
                  <a:cubicBezTo>
                    <a:pt x="1457" y="1808"/>
                    <a:pt x="1484" y="1781"/>
                    <a:pt x="1484" y="1748"/>
                  </a:cubicBezTo>
                  <a:cubicBezTo>
                    <a:pt x="1484" y="1088"/>
                    <a:pt x="1484" y="1088"/>
                    <a:pt x="1484" y="1088"/>
                  </a:cubicBezTo>
                  <a:cubicBezTo>
                    <a:pt x="1544" y="1088"/>
                    <a:pt x="1544" y="1088"/>
                    <a:pt x="1544" y="1088"/>
                  </a:cubicBezTo>
                  <a:cubicBezTo>
                    <a:pt x="1622" y="1088"/>
                    <a:pt x="1689" y="1038"/>
                    <a:pt x="1714" y="968"/>
                  </a:cubicBezTo>
                  <a:cubicBezTo>
                    <a:pt x="1748" y="968"/>
                    <a:pt x="1748" y="968"/>
                    <a:pt x="1748" y="968"/>
                  </a:cubicBezTo>
                  <a:cubicBezTo>
                    <a:pt x="1781" y="968"/>
                    <a:pt x="1808" y="995"/>
                    <a:pt x="1808" y="1028"/>
                  </a:cubicBezTo>
                  <a:cubicBezTo>
                    <a:pt x="1808" y="1418"/>
                    <a:pt x="1808" y="1418"/>
                    <a:pt x="1808" y="1418"/>
                  </a:cubicBezTo>
                  <a:cubicBezTo>
                    <a:pt x="1738" y="1443"/>
                    <a:pt x="1688" y="1510"/>
                    <a:pt x="1688" y="1588"/>
                  </a:cubicBezTo>
                  <a:cubicBezTo>
                    <a:pt x="1688" y="1621"/>
                    <a:pt x="1715" y="1648"/>
                    <a:pt x="1748" y="1648"/>
                  </a:cubicBezTo>
                  <a:cubicBezTo>
                    <a:pt x="1781" y="1648"/>
                    <a:pt x="1808" y="1621"/>
                    <a:pt x="1808" y="1588"/>
                  </a:cubicBezTo>
                  <a:cubicBezTo>
                    <a:pt x="1808" y="1555"/>
                    <a:pt x="1835" y="1528"/>
                    <a:pt x="1868" y="1528"/>
                  </a:cubicBezTo>
                  <a:cubicBezTo>
                    <a:pt x="1901" y="1528"/>
                    <a:pt x="1928" y="1555"/>
                    <a:pt x="1928" y="1588"/>
                  </a:cubicBezTo>
                  <a:cubicBezTo>
                    <a:pt x="1928" y="1621"/>
                    <a:pt x="1955" y="1648"/>
                    <a:pt x="1988" y="1648"/>
                  </a:cubicBezTo>
                  <a:cubicBezTo>
                    <a:pt x="2021" y="1648"/>
                    <a:pt x="2048" y="1621"/>
                    <a:pt x="2048" y="1588"/>
                  </a:cubicBezTo>
                  <a:cubicBezTo>
                    <a:pt x="2048" y="1510"/>
                    <a:pt x="1998" y="1443"/>
                    <a:pt x="1928" y="1418"/>
                  </a:cubicBezTo>
                  <a:close/>
                  <a:moveTo>
                    <a:pt x="724" y="460"/>
                  </a:moveTo>
                  <a:cubicBezTo>
                    <a:pt x="724" y="380"/>
                    <a:pt x="724" y="380"/>
                    <a:pt x="724" y="380"/>
                  </a:cubicBezTo>
                  <a:cubicBezTo>
                    <a:pt x="724" y="237"/>
                    <a:pt x="841" y="120"/>
                    <a:pt x="984" y="120"/>
                  </a:cubicBezTo>
                  <a:cubicBezTo>
                    <a:pt x="1064" y="120"/>
                    <a:pt x="1064" y="120"/>
                    <a:pt x="1064" y="120"/>
                  </a:cubicBezTo>
                  <a:cubicBezTo>
                    <a:pt x="1207" y="120"/>
                    <a:pt x="1324" y="237"/>
                    <a:pt x="1324" y="380"/>
                  </a:cubicBezTo>
                  <a:cubicBezTo>
                    <a:pt x="1324" y="460"/>
                    <a:pt x="1324" y="460"/>
                    <a:pt x="1324" y="460"/>
                  </a:cubicBezTo>
                  <a:cubicBezTo>
                    <a:pt x="1324" y="471"/>
                    <a:pt x="1315" y="480"/>
                    <a:pt x="1304" y="480"/>
                  </a:cubicBezTo>
                  <a:cubicBezTo>
                    <a:pt x="744" y="480"/>
                    <a:pt x="744" y="480"/>
                    <a:pt x="744" y="480"/>
                  </a:cubicBezTo>
                  <a:cubicBezTo>
                    <a:pt x="733" y="480"/>
                    <a:pt x="724" y="471"/>
                    <a:pt x="724" y="460"/>
                  </a:cubicBezTo>
                  <a:close/>
                  <a:moveTo>
                    <a:pt x="1364" y="848"/>
                  </a:moveTo>
                  <a:cubicBezTo>
                    <a:pt x="1364" y="1448"/>
                    <a:pt x="1364" y="1448"/>
                    <a:pt x="1364" y="1448"/>
                  </a:cubicBezTo>
                  <a:cubicBezTo>
                    <a:pt x="684" y="1448"/>
                    <a:pt x="684" y="1448"/>
                    <a:pt x="684" y="1448"/>
                  </a:cubicBezTo>
                  <a:cubicBezTo>
                    <a:pt x="684" y="848"/>
                    <a:pt x="684" y="848"/>
                    <a:pt x="684" y="848"/>
                  </a:cubicBezTo>
                  <a:lnTo>
                    <a:pt x="1364" y="848"/>
                  </a:lnTo>
                  <a:close/>
                  <a:moveTo>
                    <a:pt x="504" y="968"/>
                  </a:moveTo>
                  <a:cubicBezTo>
                    <a:pt x="471" y="968"/>
                    <a:pt x="444" y="941"/>
                    <a:pt x="444" y="908"/>
                  </a:cubicBezTo>
                  <a:cubicBezTo>
                    <a:pt x="444" y="875"/>
                    <a:pt x="471" y="848"/>
                    <a:pt x="504" y="848"/>
                  </a:cubicBezTo>
                  <a:cubicBezTo>
                    <a:pt x="564" y="848"/>
                    <a:pt x="564" y="848"/>
                    <a:pt x="564" y="848"/>
                  </a:cubicBezTo>
                  <a:cubicBezTo>
                    <a:pt x="564" y="968"/>
                    <a:pt x="564" y="968"/>
                    <a:pt x="564" y="968"/>
                  </a:cubicBezTo>
                  <a:lnTo>
                    <a:pt x="504" y="968"/>
                  </a:lnTo>
                  <a:close/>
                  <a:moveTo>
                    <a:pt x="1164" y="1928"/>
                  </a:moveTo>
                  <a:cubicBezTo>
                    <a:pt x="884" y="1928"/>
                    <a:pt x="884" y="1928"/>
                    <a:pt x="884" y="1928"/>
                  </a:cubicBezTo>
                  <a:cubicBezTo>
                    <a:pt x="884" y="1808"/>
                    <a:pt x="884" y="1808"/>
                    <a:pt x="884" y="1808"/>
                  </a:cubicBezTo>
                  <a:cubicBezTo>
                    <a:pt x="1164" y="1808"/>
                    <a:pt x="1164" y="1808"/>
                    <a:pt x="1164" y="1808"/>
                  </a:cubicBezTo>
                  <a:lnTo>
                    <a:pt x="1164" y="1928"/>
                  </a:lnTo>
                  <a:close/>
                  <a:moveTo>
                    <a:pt x="684" y="1688"/>
                  </a:moveTo>
                  <a:cubicBezTo>
                    <a:pt x="684" y="1568"/>
                    <a:pt x="684" y="1568"/>
                    <a:pt x="684" y="1568"/>
                  </a:cubicBezTo>
                  <a:cubicBezTo>
                    <a:pt x="1364" y="1568"/>
                    <a:pt x="1364" y="1568"/>
                    <a:pt x="1364" y="1568"/>
                  </a:cubicBezTo>
                  <a:cubicBezTo>
                    <a:pt x="1364" y="1688"/>
                    <a:pt x="1364" y="1688"/>
                    <a:pt x="1364" y="1688"/>
                  </a:cubicBezTo>
                  <a:lnTo>
                    <a:pt x="684" y="1688"/>
                  </a:lnTo>
                  <a:close/>
                  <a:moveTo>
                    <a:pt x="1544" y="968"/>
                  </a:moveTo>
                  <a:cubicBezTo>
                    <a:pt x="1484" y="968"/>
                    <a:pt x="1484" y="968"/>
                    <a:pt x="1484" y="968"/>
                  </a:cubicBezTo>
                  <a:cubicBezTo>
                    <a:pt x="1484" y="848"/>
                    <a:pt x="1484" y="848"/>
                    <a:pt x="1484" y="848"/>
                  </a:cubicBezTo>
                  <a:cubicBezTo>
                    <a:pt x="1544" y="848"/>
                    <a:pt x="1544" y="848"/>
                    <a:pt x="1544" y="848"/>
                  </a:cubicBezTo>
                  <a:cubicBezTo>
                    <a:pt x="1577" y="848"/>
                    <a:pt x="1604" y="875"/>
                    <a:pt x="1604" y="908"/>
                  </a:cubicBezTo>
                  <a:cubicBezTo>
                    <a:pt x="1604" y="941"/>
                    <a:pt x="1577" y="968"/>
                    <a:pt x="1544" y="9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50" name="Group 249">
              <a:extLst>
                <a:ext uri="{FF2B5EF4-FFF2-40B4-BE49-F238E27FC236}">
                  <a16:creationId xmlns:a16="http://schemas.microsoft.com/office/drawing/2014/main" id="{64A9898A-698C-C8D7-E773-AE8B00C1B3C1}"/>
                </a:ext>
              </a:extLst>
            </p:cNvPr>
            <p:cNvGrpSpPr/>
            <p:nvPr/>
          </p:nvGrpSpPr>
          <p:grpSpPr>
            <a:xfrm>
              <a:off x="4627138" y="2508991"/>
              <a:ext cx="301670" cy="212540"/>
              <a:chOff x="3365500" y="2586038"/>
              <a:chExt cx="349250" cy="246062"/>
            </a:xfrm>
          </p:grpSpPr>
          <p:sp>
            <p:nvSpPr>
              <p:cNvPr id="285" name="Freeform 92">
                <a:extLst>
                  <a:ext uri="{FF2B5EF4-FFF2-40B4-BE49-F238E27FC236}">
                    <a16:creationId xmlns:a16="http://schemas.microsoft.com/office/drawing/2014/main" id="{61339321-99D4-BB3C-620B-F51763B365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5500" y="2586038"/>
                <a:ext cx="349250" cy="246062"/>
              </a:xfrm>
              <a:custGeom>
                <a:avLst/>
                <a:gdLst>
                  <a:gd name="T0" fmla="*/ 2289 w 2382"/>
                  <a:gd name="T1" fmla="*/ 1488 h 1674"/>
                  <a:gd name="T2" fmla="*/ 186 w 2382"/>
                  <a:gd name="T3" fmla="*/ 1488 h 1674"/>
                  <a:gd name="T4" fmla="*/ 186 w 2382"/>
                  <a:gd name="T5" fmla="*/ 93 h 1674"/>
                  <a:gd name="T6" fmla="*/ 93 w 2382"/>
                  <a:gd name="T7" fmla="*/ 0 h 1674"/>
                  <a:gd name="T8" fmla="*/ 0 w 2382"/>
                  <a:gd name="T9" fmla="*/ 93 h 1674"/>
                  <a:gd name="T10" fmla="*/ 0 w 2382"/>
                  <a:gd name="T11" fmla="*/ 1581 h 1674"/>
                  <a:gd name="T12" fmla="*/ 93 w 2382"/>
                  <a:gd name="T13" fmla="*/ 1674 h 1674"/>
                  <a:gd name="T14" fmla="*/ 2289 w 2382"/>
                  <a:gd name="T15" fmla="*/ 1674 h 1674"/>
                  <a:gd name="T16" fmla="*/ 2382 w 2382"/>
                  <a:gd name="T17" fmla="*/ 1581 h 1674"/>
                  <a:gd name="T18" fmla="*/ 2289 w 2382"/>
                  <a:gd name="T19" fmla="*/ 1488 h 16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82" h="1674">
                    <a:moveTo>
                      <a:pt x="2289" y="1488"/>
                    </a:moveTo>
                    <a:cubicBezTo>
                      <a:pt x="186" y="1488"/>
                      <a:pt x="186" y="1488"/>
                      <a:pt x="186" y="1488"/>
                    </a:cubicBezTo>
                    <a:cubicBezTo>
                      <a:pt x="186" y="93"/>
                      <a:pt x="186" y="93"/>
                      <a:pt x="186" y="93"/>
                    </a:cubicBezTo>
                    <a:cubicBezTo>
                      <a:pt x="186" y="42"/>
                      <a:pt x="145" y="0"/>
                      <a:pt x="93" y="0"/>
                    </a:cubicBezTo>
                    <a:cubicBezTo>
                      <a:pt x="42" y="0"/>
                      <a:pt x="0" y="42"/>
                      <a:pt x="0" y="93"/>
                    </a:cubicBezTo>
                    <a:cubicBezTo>
                      <a:pt x="0" y="1581"/>
                      <a:pt x="0" y="1581"/>
                      <a:pt x="0" y="1581"/>
                    </a:cubicBezTo>
                    <a:cubicBezTo>
                      <a:pt x="0" y="1632"/>
                      <a:pt x="42" y="1674"/>
                      <a:pt x="93" y="1674"/>
                    </a:cubicBezTo>
                    <a:cubicBezTo>
                      <a:pt x="2289" y="1674"/>
                      <a:pt x="2289" y="1674"/>
                      <a:pt x="2289" y="1674"/>
                    </a:cubicBezTo>
                    <a:cubicBezTo>
                      <a:pt x="2340" y="1674"/>
                      <a:pt x="2382" y="1632"/>
                      <a:pt x="2382" y="1581"/>
                    </a:cubicBezTo>
                    <a:cubicBezTo>
                      <a:pt x="2382" y="1530"/>
                      <a:pt x="2340" y="1488"/>
                      <a:pt x="2289" y="14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7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6" name="Freeform 93">
                <a:extLst>
                  <a:ext uri="{FF2B5EF4-FFF2-40B4-BE49-F238E27FC236}">
                    <a16:creationId xmlns:a16="http://schemas.microsoft.com/office/drawing/2014/main" id="{CA4FBD08-894A-C372-D4E4-44987F43BC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650" y="2646363"/>
                <a:ext cx="233363" cy="127000"/>
              </a:xfrm>
              <a:custGeom>
                <a:avLst/>
                <a:gdLst>
                  <a:gd name="T0" fmla="*/ 1557 w 1599"/>
                  <a:gd name="T1" fmla="*/ 27 h 857"/>
                  <a:gd name="T2" fmla="*/ 1557 w 1599"/>
                  <a:gd name="T3" fmla="*/ 27 h 857"/>
                  <a:gd name="T4" fmla="*/ 1555 w 1599"/>
                  <a:gd name="T5" fmla="*/ 25 h 857"/>
                  <a:gd name="T6" fmla="*/ 1441 w 1599"/>
                  <a:gd name="T7" fmla="*/ 29 h 857"/>
                  <a:gd name="T8" fmla="*/ 1196 w 1599"/>
                  <a:gd name="T9" fmla="*/ 142 h 857"/>
                  <a:gd name="T10" fmla="*/ 1181 w 1599"/>
                  <a:gd name="T11" fmla="*/ 303 h 857"/>
                  <a:gd name="T12" fmla="*/ 1221 w 1599"/>
                  <a:gd name="T13" fmla="*/ 331 h 857"/>
                  <a:gd name="T14" fmla="*/ 1036 w 1599"/>
                  <a:gd name="T15" fmla="*/ 592 h 857"/>
                  <a:gd name="T16" fmla="*/ 646 w 1599"/>
                  <a:gd name="T17" fmla="*/ 46 h 857"/>
                  <a:gd name="T18" fmla="*/ 570 w 1599"/>
                  <a:gd name="T19" fmla="*/ 7 h 857"/>
                  <a:gd name="T20" fmla="*/ 495 w 1599"/>
                  <a:gd name="T21" fmla="*/ 46 h 857"/>
                  <a:gd name="T22" fmla="*/ 30 w 1599"/>
                  <a:gd name="T23" fmla="*/ 697 h 857"/>
                  <a:gd name="T24" fmla="*/ 51 w 1599"/>
                  <a:gd name="T25" fmla="*/ 827 h 857"/>
                  <a:gd name="T26" fmla="*/ 181 w 1599"/>
                  <a:gd name="T27" fmla="*/ 806 h 857"/>
                  <a:gd name="T28" fmla="*/ 570 w 1599"/>
                  <a:gd name="T29" fmla="*/ 260 h 857"/>
                  <a:gd name="T30" fmla="*/ 960 w 1599"/>
                  <a:gd name="T31" fmla="*/ 806 h 857"/>
                  <a:gd name="T32" fmla="*/ 1036 w 1599"/>
                  <a:gd name="T33" fmla="*/ 845 h 857"/>
                  <a:gd name="T34" fmla="*/ 1111 w 1599"/>
                  <a:gd name="T35" fmla="*/ 806 h 857"/>
                  <a:gd name="T36" fmla="*/ 1373 w 1599"/>
                  <a:gd name="T37" fmla="*/ 439 h 857"/>
                  <a:gd name="T38" fmla="*/ 1423 w 1599"/>
                  <a:gd name="T39" fmla="*/ 473 h 857"/>
                  <a:gd name="T40" fmla="*/ 1569 w 1599"/>
                  <a:gd name="T41" fmla="*/ 406 h 857"/>
                  <a:gd name="T42" fmla="*/ 1596 w 1599"/>
                  <a:gd name="T43" fmla="*/ 111 h 857"/>
                  <a:gd name="T44" fmla="*/ 1557 w 1599"/>
                  <a:gd name="T45" fmla="*/ 27 h 8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99" h="857">
                    <a:moveTo>
                      <a:pt x="1557" y="27"/>
                    </a:moveTo>
                    <a:cubicBezTo>
                      <a:pt x="1557" y="27"/>
                      <a:pt x="1557" y="27"/>
                      <a:pt x="1557" y="27"/>
                    </a:cubicBezTo>
                    <a:cubicBezTo>
                      <a:pt x="1556" y="26"/>
                      <a:pt x="1555" y="25"/>
                      <a:pt x="1555" y="25"/>
                    </a:cubicBezTo>
                    <a:cubicBezTo>
                      <a:pt x="1519" y="0"/>
                      <a:pt x="1473" y="3"/>
                      <a:pt x="1441" y="29"/>
                    </a:cubicBezTo>
                    <a:cubicBezTo>
                      <a:pt x="1196" y="142"/>
                      <a:pt x="1196" y="142"/>
                      <a:pt x="1196" y="142"/>
                    </a:cubicBezTo>
                    <a:cubicBezTo>
                      <a:pt x="1131" y="172"/>
                      <a:pt x="1123" y="261"/>
                      <a:pt x="1181" y="303"/>
                    </a:cubicBezTo>
                    <a:cubicBezTo>
                      <a:pt x="1221" y="331"/>
                      <a:pt x="1221" y="331"/>
                      <a:pt x="1221" y="331"/>
                    </a:cubicBezTo>
                    <a:cubicBezTo>
                      <a:pt x="1036" y="592"/>
                      <a:pt x="1036" y="592"/>
                      <a:pt x="1036" y="592"/>
                    </a:cubicBezTo>
                    <a:cubicBezTo>
                      <a:pt x="646" y="46"/>
                      <a:pt x="646" y="46"/>
                      <a:pt x="646" y="46"/>
                    </a:cubicBezTo>
                    <a:cubicBezTo>
                      <a:pt x="629" y="22"/>
                      <a:pt x="601" y="7"/>
                      <a:pt x="570" y="7"/>
                    </a:cubicBezTo>
                    <a:cubicBezTo>
                      <a:pt x="540" y="7"/>
                      <a:pt x="512" y="22"/>
                      <a:pt x="495" y="46"/>
                    </a:cubicBezTo>
                    <a:cubicBezTo>
                      <a:pt x="30" y="697"/>
                      <a:pt x="30" y="697"/>
                      <a:pt x="30" y="697"/>
                    </a:cubicBezTo>
                    <a:cubicBezTo>
                      <a:pt x="0" y="739"/>
                      <a:pt x="10" y="797"/>
                      <a:pt x="51" y="827"/>
                    </a:cubicBezTo>
                    <a:cubicBezTo>
                      <a:pt x="93" y="857"/>
                      <a:pt x="151" y="847"/>
                      <a:pt x="181" y="806"/>
                    </a:cubicBezTo>
                    <a:cubicBezTo>
                      <a:pt x="570" y="260"/>
                      <a:pt x="570" y="260"/>
                      <a:pt x="570" y="260"/>
                    </a:cubicBezTo>
                    <a:cubicBezTo>
                      <a:pt x="960" y="806"/>
                      <a:pt x="960" y="806"/>
                      <a:pt x="960" y="806"/>
                    </a:cubicBezTo>
                    <a:cubicBezTo>
                      <a:pt x="977" y="830"/>
                      <a:pt x="1005" y="845"/>
                      <a:pt x="1036" y="845"/>
                    </a:cubicBezTo>
                    <a:cubicBezTo>
                      <a:pt x="1066" y="845"/>
                      <a:pt x="1094" y="830"/>
                      <a:pt x="1111" y="806"/>
                    </a:cubicBezTo>
                    <a:cubicBezTo>
                      <a:pt x="1373" y="439"/>
                      <a:pt x="1373" y="439"/>
                      <a:pt x="1373" y="439"/>
                    </a:cubicBezTo>
                    <a:cubicBezTo>
                      <a:pt x="1423" y="473"/>
                      <a:pt x="1423" y="473"/>
                      <a:pt x="1423" y="473"/>
                    </a:cubicBezTo>
                    <a:cubicBezTo>
                      <a:pt x="1481" y="515"/>
                      <a:pt x="1562" y="478"/>
                      <a:pt x="1569" y="406"/>
                    </a:cubicBezTo>
                    <a:cubicBezTo>
                      <a:pt x="1596" y="111"/>
                      <a:pt x="1596" y="111"/>
                      <a:pt x="1596" y="111"/>
                    </a:cubicBezTo>
                    <a:cubicBezTo>
                      <a:pt x="1599" y="78"/>
                      <a:pt x="1584" y="46"/>
                      <a:pt x="1557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7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B523E041-1E13-8D23-3CB5-2EEE02733EDE}"/>
                </a:ext>
              </a:extLst>
            </p:cNvPr>
            <p:cNvGrpSpPr/>
            <p:nvPr/>
          </p:nvGrpSpPr>
          <p:grpSpPr>
            <a:xfrm>
              <a:off x="5761679" y="2321165"/>
              <a:ext cx="306886" cy="313437"/>
              <a:chOff x="-3703638" y="1360488"/>
              <a:chExt cx="3792539" cy="3873500"/>
            </a:xfrm>
            <a:solidFill>
              <a:srgbClr val="FFFFFF"/>
            </a:solidFill>
          </p:grpSpPr>
          <p:sp>
            <p:nvSpPr>
              <p:cNvPr id="283" name="Freeform 47">
                <a:extLst>
                  <a:ext uri="{FF2B5EF4-FFF2-40B4-BE49-F238E27FC236}">
                    <a16:creationId xmlns:a16="http://schemas.microsoft.com/office/drawing/2014/main" id="{6B6C2902-9DA4-1AA6-FB48-72F146D1F0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03638" y="1360488"/>
                <a:ext cx="3792539" cy="3873500"/>
              </a:xfrm>
              <a:custGeom>
                <a:avLst/>
                <a:gdLst>
                  <a:gd name="T0" fmla="*/ 1914 w 2332"/>
                  <a:gd name="T1" fmla="*/ 623 h 2382"/>
                  <a:gd name="T2" fmla="*/ 671 w 2332"/>
                  <a:gd name="T3" fmla="*/ 567 h 2382"/>
                  <a:gd name="T4" fmla="*/ 0 w 2332"/>
                  <a:gd name="T5" fmla="*/ 1023 h 2382"/>
                  <a:gd name="T6" fmla="*/ 812 w 2332"/>
                  <a:gd name="T7" fmla="*/ 1515 h 2382"/>
                  <a:gd name="T8" fmla="*/ 870 w 2332"/>
                  <a:gd name="T9" fmla="*/ 2382 h 2382"/>
                  <a:gd name="T10" fmla="*/ 929 w 2332"/>
                  <a:gd name="T11" fmla="*/ 1516 h 2382"/>
                  <a:gd name="T12" fmla="*/ 1156 w 2332"/>
                  <a:gd name="T13" fmla="*/ 2323 h 2382"/>
                  <a:gd name="T14" fmla="*/ 1274 w 2332"/>
                  <a:gd name="T15" fmla="*/ 2323 h 2382"/>
                  <a:gd name="T16" fmla="*/ 1381 w 2332"/>
                  <a:gd name="T17" fmla="*/ 1518 h 2382"/>
                  <a:gd name="T18" fmla="*/ 1382 w 2332"/>
                  <a:gd name="T19" fmla="*/ 1400 h 2382"/>
                  <a:gd name="T20" fmla="*/ 1274 w 2332"/>
                  <a:gd name="T21" fmla="*/ 811 h 2382"/>
                  <a:gd name="T22" fmla="*/ 1215 w 2332"/>
                  <a:gd name="T23" fmla="*/ 407 h 2382"/>
                  <a:gd name="T24" fmla="*/ 1156 w 2332"/>
                  <a:gd name="T25" fmla="*/ 811 h 2382"/>
                  <a:gd name="T26" fmla="*/ 929 w 2332"/>
                  <a:gd name="T27" fmla="*/ 1398 h 2382"/>
                  <a:gd name="T28" fmla="*/ 912 w 2332"/>
                  <a:gd name="T29" fmla="*/ 1271 h 2382"/>
                  <a:gd name="T30" fmla="*/ 764 w 2332"/>
                  <a:gd name="T31" fmla="*/ 1071 h 2382"/>
                  <a:gd name="T32" fmla="*/ 352 w 2332"/>
                  <a:gd name="T33" fmla="*/ 1071 h 2382"/>
                  <a:gd name="T34" fmla="*/ 697 w 2332"/>
                  <a:gd name="T35" fmla="*/ 1223 h 2382"/>
                  <a:gd name="T36" fmla="*/ 812 w 2332"/>
                  <a:gd name="T37" fmla="*/ 1397 h 2382"/>
                  <a:gd name="T38" fmla="*/ 118 w 2332"/>
                  <a:gd name="T39" fmla="*/ 1023 h 2382"/>
                  <a:gd name="T40" fmla="*/ 697 w 2332"/>
                  <a:gd name="T41" fmla="*/ 713 h 2382"/>
                  <a:gd name="T42" fmla="*/ 789 w 2332"/>
                  <a:gd name="T43" fmla="*/ 660 h 2382"/>
                  <a:gd name="T44" fmla="*/ 787 w 2332"/>
                  <a:gd name="T45" fmla="*/ 623 h 2382"/>
                  <a:gd name="T46" fmla="*/ 1796 w 2332"/>
                  <a:gd name="T47" fmla="*/ 623 h 2382"/>
                  <a:gd name="T48" fmla="*/ 1809 w 2332"/>
                  <a:gd name="T49" fmla="*/ 732 h 2382"/>
                  <a:gd name="T50" fmla="*/ 1886 w 2332"/>
                  <a:gd name="T51" fmla="*/ 748 h 2382"/>
                  <a:gd name="T52" fmla="*/ 1887 w 2332"/>
                  <a:gd name="T53" fmla="*/ 1403 h 2382"/>
                  <a:gd name="T54" fmla="*/ 1782 w 2332"/>
                  <a:gd name="T55" fmla="*/ 1402 h 2382"/>
                  <a:gd name="T56" fmla="*/ 1782 w 2332"/>
                  <a:gd name="T57" fmla="*/ 1520 h 2382"/>
                  <a:gd name="T58" fmla="*/ 2332 w 2332"/>
                  <a:gd name="T59" fmla="*/ 1075 h 2382"/>
                  <a:gd name="T60" fmla="*/ 1127 w 2332"/>
                  <a:gd name="T61" fmla="*/ 613 h 2382"/>
                  <a:gd name="T62" fmla="*/ 1303 w 2332"/>
                  <a:gd name="T63" fmla="*/ 613 h 2382"/>
                  <a:gd name="T64" fmla="*/ 1127 w 2332"/>
                  <a:gd name="T65" fmla="*/ 613 h 2382"/>
                  <a:gd name="T66" fmla="*/ 470 w 2332"/>
                  <a:gd name="T67" fmla="*/ 1071 h 2382"/>
                  <a:gd name="T68" fmla="*/ 646 w 2332"/>
                  <a:gd name="T69" fmla="*/ 1071 h 2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32" h="2382">
                    <a:moveTo>
                      <a:pt x="1914" y="631"/>
                    </a:moveTo>
                    <a:cubicBezTo>
                      <a:pt x="1914" y="628"/>
                      <a:pt x="1914" y="626"/>
                      <a:pt x="1914" y="623"/>
                    </a:cubicBezTo>
                    <a:cubicBezTo>
                      <a:pt x="1914" y="280"/>
                      <a:pt x="1635" y="0"/>
                      <a:pt x="1292" y="0"/>
                    </a:cubicBezTo>
                    <a:cubicBezTo>
                      <a:pt x="967" y="0"/>
                      <a:pt x="700" y="250"/>
                      <a:pt x="671" y="567"/>
                    </a:cubicBezTo>
                    <a:cubicBezTo>
                      <a:pt x="614" y="545"/>
                      <a:pt x="553" y="533"/>
                      <a:pt x="491" y="533"/>
                    </a:cubicBezTo>
                    <a:cubicBezTo>
                      <a:pt x="220" y="533"/>
                      <a:pt x="0" y="753"/>
                      <a:pt x="0" y="1023"/>
                    </a:cubicBezTo>
                    <a:cubicBezTo>
                      <a:pt x="0" y="1294"/>
                      <a:pt x="220" y="1514"/>
                      <a:pt x="490" y="1514"/>
                    </a:cubicBezTo>
                    <a:cubicBezTo>
                      <a:pt x="812" y="1515"/>
                      <a:pt x="812" y="1515"/>
                      <a:pt x="812" y="1515"/>
                    </a:cubicBezTo>
                    <a:cubicBezTo>
                      <a:pt x="812" y="2323"/>
                      <a:pt x="812" y="2323"/>
                      <a:pt x="812" y="2323"/>
                    </a:cubicBezTo>
                    <a:cubicBezTo>
                      <a:pt x="812" y="2355"/>
                      <a:pt x="838" y="2382"/>
                      <a:pt x="870" y="2382"/>
                    </a:cubicBezTo>
                    <a:cubicBezTo>
                      <a:pt x="903" y="2382"/>
                      <a:pt x="929" y="2355"/>
                      <a:pt x="929" y="2323"/>
                    </a:cubicBezTo>
                    <a:cubicBezTo>
                      <a:pt x="929" y="1516"/>
                      <a:pt x="929" y="1516"/>
                      <a:pt x="929" y="1516"/>
                    </a:cubicBezTo>
                    <a:cubicBezTo>
                      <a:pt x="1156" y="1517"/>
                      <a:pt x="1156" y="1517"/>
                      <a:pt x="1156" y="1517"/>
                    </a:cubicBezTo>
                    <a:cubicBezTo>
                      <a:pt x="1156" y="2323"/>
                      <a:pt x="1156" y="2323"/>
                      <a:pt x="1156" y="2323"/>
                    </a:cubicBezTo>
                    <a:cubicBezTo>
                      <a:pt x="1156" y="2355"/>
                      <a:pt x="1183" y="2382"/>
                      <a:pt x="1215" y="2382"/>
                    </a:cubicBezTo>
                    <a:cubicBezTo>
                      <a:pt x="1248" y="2382"/>
                      <a:pt x="1274" y="2355"/>
                      <a:pt x="1274" y="2323"/>
                    </a:cubicBezTo>
                    <a:cubicBezTo>
                      <a:pt x="1274" y="1517"/>
                      <a:pt x="1274" y="1517"/>
                      <a:pt x="1274" y="1517"/>
                    </a:cubicBezTo>
                    <a:cubicBezTo>
                      <a:pt x="1381" y="1518"/>
                      <a:pt x="1381" y="1518"/>
                      <a:pt x="1381" y="1518"/>
                    </a:cubicBezTo>
                    <a:cubicBezTo>
                      <a:pt x="1414" y="1518"/>
                      <a:pt x="1440" y="1492"/>
                      <a:pt x="1441" y="1459"/>
                    </a:cubicBezTo>
                    <a:cubicBezTo>
                      <a:pt x="1441" y="1427"/>
                      <a:pt x="1415" y="1400"/>
                      <a:pt x="1382" y="1400"/>
                    </a:cubicBezTo>
                    <a:cubicBezTo>
                      <a:pt x="1274" y="1400"/>
                      <a:pt x="1274" y="1400"/>
                      <a:pt x="1274" y="1400"/>
                    </a:cubicBezTo>
                    <a:cubicBezTo>
                      <a:pt x="1274" y="811"/>
                      <a:pt x="1274" y="811"/>
                      <a:pt x="1274" y="811"/>
                    </a:cubicBezTo>
                    <a:cubicBezTo>
                      <a:pt x="1359" y="785"/>
                      <a:pt x="1421" y="706"/>
                      <a:pt x="1421" y="613"/>
                    </a:cubicBezTo>
                    <a:cubicBezTo>
                      <a:pt x="1421" y="500"/>
                      <a:pt x="1329" y="407"/>
                      <a:pt x="1215" y="407"/>
                    </a:cubicBezTo>
                    <a:cubicBezTo>
                      <a:pt x="1101" y="407"/>
                      <a:pt x="1009" y="500"/>
                      <a:pt x="1009" y="613"/>
                    </a:cubicBezTo>
                    <a:cubicBezTo>
                      <a:pt x="1009" y="706"/>
                      <a:pt x="1071" y="785"/>
                      <a:pt x="1156" y="811"/>
                    </a:cubicBezTo>
                    <a:cubicBezTo>
                      <a:pt x="1156" y="1399"/>
                      <a:pt x="1156" y="1399"/>
                      <a:pt x="1156" y="1399"/>
                    </a:cubicBezTo>
                    <a:cubicBezTo>
                      <a:pt x="929" y="1398"/>
                      <a:pt x="929" y="1398"/>
                      <a:pt x="929" y="1398"/>
                    </a:cubicBezTo>
                    <a:cubicBezTo>
                      <a:pt x="929" y="1313"/>
                      <a:pt x="929" y="1313"/>
                      <a:pt x="929" y="1313"/>
                    </a:cubicBezTo>
                    <a:cubicBezTo>
                      <a:pt x="929" y="1297"/>
                      <a:pt x="923" y="1282"/>
                      <a:pt x="912" y="1271"/>
                    </a:cubicBezTo>
                    <a:cubicBezTo>
                      <a:pt x="759" y="1118"/>
                      <a:pt x="759" y="1118"/>
                      <a:pt x="759" y="1118"/>
                    </a:cubicBezTo>
                    <a:cubicBezTo>
                      <a:pt x="762" y="1103"/>
                      <a:pt x="764" y="1087"/>
                      <a:pt x="764" y="1071"/>
                    </a:cubicBezTo>
                    <a:cubicBezTo>
                      <a:pt x="764" y="957"/>
                      <a:pt x="672" y="865"/>
                      <a:pt x="558" y="865"/>
                    </a:cubicBezTo>
                    <a:cubicBezTo>
                      <a:pt x="444" y="865"/>
                      <a:pt x="352" y="957"/>
                      <a:pt x="352" y="1071"/>
                    </a:cubicBezTo>
                    <a:cubicBezTo>
                      <a:pt x="352" y="1184"/>
                      <a:pt x="444" y="1277"/>
                      <a:pt x="558" y="1277"/>
                    </a:cubicBezTo>
                    <a:cubicBezTo>
                      <a:pt x="612" y="1277"/>
                      <a:pt x="660" y="1256"/>
                      <a:pt x="697" y="1223"/>
                    </a:cubicBezTo>
                    <a:cubicBezTo>
                      <a:pt x="812" y="1337"/>
                      <a:pt x="812" y="1337"/>
                      <a:pt x="812" y="1337"/>
                    </a:cubicBezTo>
                    <a:cubicBezTo>
                      <a:pt x="812" y="1397"/>
                      <a:pt x="812" y="1397"/>
                      <a:pt x="812" y="1397"/>
                    </a:cubicBezTo>
                    <a:cubicBezTo>
                      <a:pt x="491" y="1396"/>
                      <a:pt x="491" y="1396"/>
                      <a:pt x="491" y="1396"/>
                    </a:cubicBezTo>
                    <a:cubicBezTo>
                      <a:pt x="285" y="1396"/>
                      <a:pt x="118" y="1229"/>
                      <a:pt x="118" y="1023"/>
                    </a:cubicBezTo>
                    <a:cubicBezTo>
                      <a:pt x="118" y="818"/>
                      <a:pt x="285" y="650"/>
                      <a:pt x="491" y="650"/>
                    </a:cubicBezTo>
                    <a:cubicBezTo>
                      <a:pt x="565" y="650"/>
                      <a:pt x="636" y="672"/>
                      <a:pt x="697" y="713"/>
                    </a:cubicBezTo>
                    <a:cubicBezTo>
                      <a:pt x="716" y="726"/>
                      <a:pt x="740" y="726"/>
                      <a:pt x="760" y="715"/>
                    </a:cubicBezTo>
                    <a:cubicBezTo>
                      <a:pt x="779" y="704"/>
                      <a:pt x="790" y="682"/>
                      <a:pt x="789" y="660"/>
                    </a:cubicBezTo>
                    <a:cubicBezTo>
                      <a:pt x="788" y="656"/>
                      <a:pt x="788" y="656"/>
                      <a:pt x="788" y="656"/>
                    </a:cubicBezTo>
                    <a:cubicBezTo>
                      <a:pt x="787" y="645"/>
                      <a:pt x="787" y="634"/>
                      <a:pt x="787" y="623"/>
                    </a:cubicBezTo>
                    <a:cubicBezTo>
                      <a:pt x="787" y="345"/>
                      <a:pt x="1013" y="118"/>
                      <a:pt x="1292" y="118"/>
                    </a:cubicBezTo>
                    <a:cubicBezTo>
                      <a:pt x="1570" y="118"/>
                      <a:pt x="1796" y="345"/>
                      <a:pt x="1796" y="623"/>
                    </a:cubicBezTo>
                    <a:cubicBezTo>
                      <a:pt x="1796" y="641"/>
                      <a:pt x="1795" y="661"/>
                      <a:pt x="1792" y="683"/>
                    </a:cubicBezTo>
                    <a:cubicBezTo>
                      <a:pt x="1790" y="701"/>
                      <a:pt x="1796" y="719"/>
                      <a:pt x="1809" y="732"/>
                    </a:cubicBezTo>
                    <a:cubicBezTo>
                      <a:pt x="1821" y="744"/>
                      <a:pt x="1838" y="751"/>
                      <a:pt x="1856" y="749"/>
                    </a:cubicBezTo>
                    <a:cubicBezTo>
                      <a:pt x="1868" y="748"/>
                      <a:pt x="1877" y="748"/>
                      <a:pt x="1886" y="748"/>
                    </a:cubicBezTo>
                    <a:cubicBezTo>
                      <a:pt x="2067" y="748"/>
                      <a:pt x="2214" y="894"/>
                      <a:pt x="2214" y="1075"/>
                    </a:cubicBezTo>
                    <a:cubicBezTo>
                      <a:pt x="2214" y="1256"/>
                      <a:pt x="2067" y="1403"/>
                      <a:pt x="1887" y="1403"/>
                    </a:cubicBezTo>
                    <a:cubicBezTo>
                      <a:pt x="1782" y="1402"/>
                      <a:pt x="1782" y="1402"/>
                      <a:pt x="1782" y="1402"/>
                    </a:cubicBezTo>
                    <a:cubicBezTo>
                      <a:pt x="1782" y="1402"/>
                      <a:pt x="1782" y="1402"/>
                      <a:pt x="1782" y="1402"/>
                    </a:cubicBezTo>
                    <a:cubicBezTo>
                      <a:pt x="1749" y="1402"/>
                      <a:pt x="1723" y="1428"/>
                      <a:pt x="1723" y="1461"/>
                    </a:cubicBezTo>
                    <a:cubicBezTo>
                      <a:pt x="1723" y="1493"/>
                      <a:pt x="1749" y="1520"/>
                      <a:pt x="1782" y="1520"/>
                    </a:cubicBezTo>
                    <a:cubicBezTo>
                      <a:pt x="1886" y="1520"/>
                      <a:pt x="1886" y="1520"/>
                      <a:pt x="1886" y="1520"/>
                    </a:cubicBezTo>
                    <a:cubicBezTo>
                      <a:pt x="2132" y="1520"/>
                      <a:pt x="2332" y="1321"/>
                      <a:pt x="2332" y="1075"/>
                    </a:cubicBezTo>
                    <a:cubicBezTo>
                      <a:pt x="2332" y="839"/>
                      <a:pt x="2147" y="645"/>
                      <a:pt x="1914" y="631"/>
                    </a:cubicBezTo>
                    <a:close/>
                    <a:moveTo>
                      <a:pt x="1127" y="613"/>
                    </a:moveTo>
                    <a:cubicBezTo>
                      <a:pt x="1127" y="565"/>
                      <a:pt x="1166" y="525"/>
                      <a:pt x="1215" y="525"/>
                    </a:cubicBezTo>
                    <a:cubicBezTo>
                      <a:pt x="1264" y="525"/>
                      <a:pt x="1303" y="565"/>
                      <a:pt x="1303" y="613"/>
                    </a:cubicBezTo>
                    <a:cubicBezTo>
                      <a:pt x="1303" y="662"/>
                      <a:pt x="1264" y="702"/>
                      <a:pt x="1215" y="702"/>
                    </a:cubicBezTo>
                    <a:cubicBezTo>
                      <a:pt x="1166" y="702"/>
                      <a:pt x="1127" y="662"/>
                      <a:pt x="1127" y="613"/>
                    </a:cubicBezTo>
                    <a:close/>
                    <a:moveTo>
                      <a:pt x="558" y="1159"/>
                    </a:moveTo>
                    <a:cubicBezTo>
                      <a:pt x="509" y="1159"/>
                      <a:pt x="470" y="1119"/>
                      <a:pt x="470" y="1071"/>
                    </a:cubicBezTo>
                    <a:cubicBezTo>
                      <a:pt x="470" y="1022"/>
                      <a:pt x="509" y="983"/>
                      <a:pt x="558" y="983"/>
                    </a:cubicBezTo>
                    <a:cubicBezTo>
                      <a:pt x="607" y="983"/>
                      <a:pt x="646" y="1022"/>
                      <a:pt x="646" y="1071"/>
                    </a:cubicBezTo>
                    <a:cubicBezTo>
                      <a:pt x="646" y="1119"/>
                      <a:pt x="607" y="1159"/>
                      <a:pt x="558" y="115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7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4" name="Freeform 48">
                <a:extLst>
                  <a:ext uri="{FF2B5EF4-FFF2-40B4-BE49-F238E27FC236}">
                    <a16:creationId xmlns:a16="http://schemas.microsoft.com/office/drawing/2014/main" id="{D0883041-5CB1-B5BB-716B-30B4986FE7C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252537" y="2767013"/>
                <a:ext cx="882650" cy="2466975"/>
              </a:xfrm>
              <a:custGeom>
                <a:avLst/>
                <a:gdLst>
                  <a:gd name="T0" fmla="*/ 338 w 543"/>
                  <a:gd name="T1" fmla="*/ 412 h 1517"/>
                  <a:gd name="T2" fmla="*/ 543 w 543"/>
                  <a:gd name="T3" fmla="*/ 206 h 1517"/>
                  <a:gd name="T4" fmla="*/ 338 w 543"/>
                  <a:gd name="T5" fmla="*/ 0 h 1517"/>
                  <a:gd name="T6" fmla="*/ 132 w 543"/>
                  <a:gd name="T7" fmla="*/ 206 h 1517"/>
                  <a:gd name="T8" fmla="*/ 145 w 543"/>
                  <a:gd name="T9" fmla="*/ 278 h 1517"/>
                  <a:gd name="T10" fmla="*/ 17 w 543"/>
                  <a:gd name="T11" fmla="*/ 406 h 1517"/>
                  <a:gd name="T12" fmla="*/ 0 w 543"/>
                  <a:gd name="T13" fmla="*/ 448 h 1517"/>
                  <a:gd name="T14" fmla="*/ 0 w 543"/>
                  <a:gd name="T15" fmla="*/ 1458 h 1517"/>
                  <a:gd name="T16" fmla="*/ 58 w 543"/>
                  <a:gd name="T17" fmla="*/ 1517 h 1517"/>
                  <a:gd name="T18" fmla="*/ 117 w 543"/>
                  <a:gd name="T19" fmla="*/ 1458 h 1517"/>
                  <a:gd name="T20" fmla="*/ 117 w 543"/>
                  <a:gd name="T21" fmla="*/ 472 h 1517"/>
                  <a:gd name="T22" fmla="*/ 217 w 543"/>
                  <a:gd name="T23" fmla="*/ 372 h 1517"/>
                  <a:gd name="T24" fmla="*/ 338 w 543"/>
                  <a:gd name="T25" fmla="*/ 412 h 1517"/>
                  <a:gd name="T26" fmla="*/ 338 w 543"/>
                  <a:gd name="T27" fmla="*/ 118 h 1517"/>
                  <a:gd name="T28" fmla="*/ 426 w 543"/>
                  <a:gd name="T29" fmla="*/ 206 h 1517"/>
                  <a:gd name="T30" fmla="*/ 338 w 543"/>
                  <a:gd name="T31" fmla="*/ 294 h 1517"/>
                  <a:gd name="T32" fmla="*/ 249 w 543"/>
                  <a:gd name="T33" fmla="*/ 206 h 1517"/>
                  <a:gd name="T34" fmla="*/ 338 w 543"/>
                  <a:gd name="T35" fmla="*/ 118 h 1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43" h="1517">
                    <a:moveTo>
                      <a:pt x="338" y="412"/>
                    </a:moveTo>
                    <a:cubicBezTo>
                      <a:pt x="451" y="412"/>
                      <a:pt x="543" y="319"/>
                      <a:pt x="543" y="206"/>
                    </a:cubicBezTo>
                    <a:cubicBezTo>
                      <a:pt x="543" y="92"/>
                      <a:pt x="451" y="0"/>
                      <a:pt x="338" y="0"/>
                    </a:cubicBezTo>
                    <a:cubicBezTo>
                      <a:pt x="224" y="0"/>
                      <a:pt x="132" y="92"/>
                      <a:pt x="132" y="206"/>
                    </a:cubicBezTo>
                    <a:cubicBezTo>
                      <a:pt x="132" y="231"/>
                      <a:pt x="136" y="256"/>
                      <a:pt x="145" y="278"/>
                    </a:cubicBezTo>
                    <a:cubicBezTo>
                      <a:pt x="17" y="406"/>
                      <a:pt x="17" y="406"/>
                      <a:pt x="17" y="406"/>
                    </a:cubicBezTo>
                    <a:cubicBezTo>
                      <a:pt x="6" y="417"/>
                      <a:pt x="0" y="432"/>
                      <a:pt x="0" y="448"/>
                    </a:cubicBezTo>
                    <a:cubicBezTo>
                      <a:pt x="0" y="1458"/>
                      <a:pt x="0" y="1458"/>
                      <a:pt x="0" y="1458"/>
                    </a:cubicBezTo>
                    <a:cubicBezTo>
                      <a:pt x="0" y="1490"/>
                      <a:pt x="26" y="1517"/>
                      <a:pt x="58" y="1517"/>
                    </a:cubicBezTo>
                    <a:cubicBezTo>
                      <a:pt x="91" y="1517"/>
                      <a:pt x="117" y="1490"/>
                      <a:pt x="117" y="1458"/>
                    </a:cubicBezTo>
                    <a:cubicBezTo>
                      <a:pt x="117" y="472"/>
                      <a:pt x="117" y="472"/>
                      <a:pt x="117" y="472"/>
                    </a:cubicBezTo>
                    <a:cubicBezTo>
                      <a:pt x="217" y="372"/>
                      <a:pt x="217" y="372"/>
                      <a:pt x="217" y="372"/>
                    </a:cubicBezTo>
                    <a:cubicBezTo>
                      <a:pt x="251" y="397"/>
                      <a:pt x="292" y="412"/>
                      <a:pt x="338" y="412"/>
                    </a:cubicBezTo>
                    <a:close/>
                    <a:moveTo>
                      <a:pt x="338" y="118"/>
                    </a:moveTo>
                    <a:cubicBezTo>
                      <a:pt x="386" y="118"/>
                      <a:pt x="426" y="157"/>
                      <a:pt x="426" y="206"/>
                    </a:cubicBezTo>
                    <a:cubicBezTo>
                      <a:pt x="426" y="254"/>
                      <a:pt x="386" y="294"/>
                      <a:pt x="338" y="294"/>
                    </a:cubicBezTo>
                    <a:cubicBezTo>
                      <a:pt x="289" y="294"/>
                      <a:pt x="249" y="254"/>
                      <a:pt x="249" y="206"/>
                    </a:cubicBezTo>
                    <a:cubicBezTo>
                      <a:pt x="249" y="157"/>
                      <a:pt x="289" y="118"/>
                      <a:pt x="338" y="1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7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252" name="Group 251">
              <a:extLst>
                <a:ext uri="{FF2B5EF4-FFF2-40B4-BE49-F238E27FC236}">
                  <a16:creationId xmlns:a16="http://schemas.microsoft.com/office/drawing/2014/main" id="{A7DBD199-B3AB-6047-DCCB-6CDDEB2C7949}"/>
                </a:ext>
              </a:extLst>
            </p:cNvPr>
            <p:cNvGrpSpPr/>
            <p:nvPr/>
          </p:nvGrpSpPr>
          <p:grpSpPr>
            <a:xfrm>
              <a:off x="6205052" y="2637159"/>
              <a:ext cx="571246" cy="515260"/>
              <a:chOff x="5924274" y="4886989"/>
              <a:chExt cx="571246" cy="515260"/>
            </a:xfrm>
          </p:grpSpPr>
          <p:sp>
            <p:nvSpPr>
              <p:cNvPr id="277" name="Oval 276">
                <a:extLst>
                  <a:ext uri="{FF2B5EF4-FFF2-40B4-BE49-F238E27FC236}">
                    <a16:creationId xmlns:a16="http://schemas.microsoft.com/office/drawing/2014/main" id="{CD2A3E3B-71B6-B438-CC8A-B3AC2EA32862}"/>
                  </a:ext>
                </a:extLst>
              </p:cNvPr>
              <p:cNvSpPr/>
              <p:nvPr/>
            </p:nvSpPr>
            <p:spPr>
              <a:xfrm>
                <a:off x="5924274" y="4886989"/>
                <a:ext cx="571246" cy="515260"/>
              </a:xfrm>
              <a:prstGeom prst="ellipse">
                <a:avLst/>
              </a:prstGeom>
              <a:solidFill>
                <a:srgbClr val="68686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grpSp>
            <p:nvGrpSpPr>
              <p:cNvPr id="278" name="Group 277">
                <a:extLst>
                  <a:ext uri="{FF2B5EF4-FFF2-40B4-BE49-F238E27FC236}">
                    <a16:creationId xmlns:a16="http://schemas.microsoft.com/office/drawing/2014/main" id="{4BE03FAC-0FFC-DDC3-1891-4B3FDA81596C}"/>
                  </a:ext>
                </a:extLst>
              </p:cNvPr>
              <p:cNvGrpSpPr/>
              <p:nvPr/>
            </p:nvGrpSpPr>
            <p:grpSpPr>
              <a:xfrm>
                <a:off x="6055779" y="4956484"/>
                <a:ext cx="314000" cy="275818"/>
                <a:chOff x="-3675063" y="1395413"/>
                <a:chExt cx="3851275" cy="3382963"/>
              </a:xfrm>
              <a:solidFill>
                <a:schemeClr val="bg1"/>
              </a:solidFill>
            </p:grpSpPr>
            <p:sp>
              <p:nvSpPr>
                <p:cNvPr id="279" name="Freeform 81">
                  <a:extLst>
                    <a:ext uri="{FF2B5EF4-FFF2-40B4-BE49-F238E27FC236}">
                      <a16:creationId xmlns:a16="http://schemas.microsoft.com/office/drawing/2014/main" id="{7DA5F45F-F3EA-4290-86ED-96996652F2E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675063" y="2297113"/>
                  <a:ext cx="3851275" cy="2481263"/>
                </a:xfrm>
                <a:custGeom>
                  <a:avLst/>
                  <a:gdLst>
                    <a:gd name="T0" fmla="*/ 1475 w 2382"/>
                    <a:gd name="T1" fmla="*/ 0 h 1534"/>
                    <a:gd name="T2" fmla="*/ 1277 w 2382"/>
                    <a:gd name="T3" fmla="*/ 279 h 1534"/>
                    <a:gd name="T4" fmla="*/ 1121 w 2382"/>
                    <a:gd name="T5" fmla="*/ 209 h 1534"/>
                    <a:gd name="T6" fmla="*/ 633 w 2382"/>
                    <a:gd name="T7" fmla="*/ 0 h 1534"/>
                    <a:gd name="T8" fmla="*/ 0 w 2382"/>
                    <a:gd name="T9" fmla="*/ 907 h 1534"/>
                    <a:gd name="T10" fmla="*/ 1754 w 2382"/>
                    <a:gd name="T11" fmla="*/ 1534 h 1534"/>
                    <a:gd name="T12" fmla="*/ 2382 w 2382"/>
                    <a:gd name="T13" fmla="*/ 628 h 1534"/>
                    <a:gd name="T14" fmla="*/ 1331 w 2382"/>
                    <a:gd name="T15" fmla="*/ 1116 h 1534"/>
                    <a:gd name="T16" fmla="*/ 842 w 2382"/>
                    <a:gd name="T17" fmla="*/ 1186 h 1534"/>
                    <a:gd name="T18" fmla="*/ 1191 w 2382"/>
                    <a:gd name="T19" fmla="*/ 1255 h 1534"/>
                    <a:gd name="T20" fmla="*/ 1191 w 2382"/>
                    <a:gd name="T21" fmla="*/ 1395 h 1534"/>
                    <a:gd name="T22" fmla="*/ 140 w 2382"/>
                    <a:gd name="T23" fmla="*/ 907 h 1534"/>
                    <a:gd name="T24" fmla="*/ 633 w 2382"/>
                    <a:gd name="T25" fmla="*/ 139 h 1534"/>
                    <a:gd name="T26" fmla="*/ 982 w 2382"/>
                    <a:gd name="T27" fmla="*/ 209 h 1534"/>
                    <a:gd name="T28" fmla="*/ 633 w 2382"/>
                    <a:gd name="T29" fmla="*/ 279 h 1534"/>
                    <a:gd name="T30" fmla="*/ 633 w 2382"/>
                    <a:gd name="T31" fmla="*/ 418 h 1534"/>
                    <a:gd name="T32" fmla="*/ 1400 w 2382"/>
                    <a:gd name="T33" fmla="*/ 488 h 1534"/>
                    <a:gd name="T34" fmla="*/ 912 w 2382"/>
                    <a:gd name="T35" fmla="*/ 558 h 1534"/>
                    <a:gd name="T36" fmla="*/ 912 w 2382"/>
                    <a:gd name="T37" fmla="*/ 697 h 1534"/>
                    <a:gd name="T38" fmla="*/ 1400 w 2382"/>
                    <a:gd name="T39" fmla="*/ 767 h 1534"/>
                    <a:gd name="T40" fmla="*/ 912 w 2382"/>
                    <a:gd name="T41" fmla="*/ 837 h 1534"/>
                    <a:gd name="T42" fmla="*/ 912 w 2382"/>
                    <a:gd name="T43" fmla="*/ 976 h 1534"/>
                    <a:gd name="T44" fmla="*/ 1400 w 2382"/>
                    <a:gd name="T45" fmla="*/ 1046 h 1534"/>
                    <a:gd name="T46" fmla="*/ 2242 w 2382"/>
                    <a:gd name="T47" fmla="*/ 907 h 1534"/>
                    <a:gd name="T48" fmla="*/ 1388 w 2382"/>
                    <a:gd name="T49" fmla="*/ 1395 h 1534"/>
                    <a:gd name="T50" fmla="*/ 1385 w 2382"/>
                    <a:gd name="T51" fmla="*/ 1248 h 1534"/>
                    <a:gd name="T52" fmla="*/ 1486 w 2382"/>
                    <a:gd name="T53" fmla="*/ 907 h 1534"/>
                    <a:gd name="T54" fmla="*/ 1486 w 2382"/>
                    <a:gd name="T55" fmla="*/ 628 h 1534"/>
                    <a:gd name="T56" fmla="*/ 1528 w 2382"/>
                    <a:gd name="T57" fmla="*/ 418 h 1534"/>
                    <a:gd name="T58" fmla="*/ 1684 w 2382"/>
                    <a:gd name="T59" fmla="*/ 488 h 1534"/>
                    <a:gd name="T60" fmla="*/ 1926 w 2382"/>
                    <a:gd name="T61" fmla="*/ 833 h 1534"/>
                    <a:gd name="T62" fmla="*/ 1823 w 2382"/>
                    <a:gd name="T63" fmla="*/ 488 h 1534"/>
                    <a:gd name="T64" fmla="*/ 1754 w 2382"/>
                    <a:gd name="T65" fmla="*/ 279 h 1534"/>
                    <a:gd name="T66" fmla="*/ 1405 w 2382"/>
                    <a:gd name="T67" fmla="*/ 209 h 1534"/>
                    <a:gd name="T68" fmla="*/ 1754 w 2382"/>
                    <a:gd name="T69" fmla="*/ 139 h 1534"/>
                    <a:gd name="T70" fmla="*/ 2242 w 2382"/>
                    <a:gd name="T71" fmla="*/ 907 h 15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2382" h="1534">
                      <a:moveTo>
                        <a:pt x="1754" y="0"/>
                      </a:moveTo>
                      <a:cubicBezTo>
                        <a:pt x="1475" y="0"/>
                        <a:pt x="1475" y="0"/>
                        <a:pt x="1475" y="0"/>
                      </a:cubicBezTo>
                      <a:cubicBezTo>
                        <a:pt x="1359" y="0"/>
                        <a:pt x="1265" y="94"/>
                        <a:pt x="1265" y="209"/>
                      </a:cubicBezTo>
                      <a:cubicBezTo>
                        <a:pt x="1265" y="233"/>
                        <a:pt x="1270" y="257"/>
                        <a:pt x="1277" y="279"/>
                      </a:cubicBezTo>
                      <a:cubicBezTo>
                        <a:pt x="1109" y="279"/>
                        <a:pt x="1109" y="279"/>
                        <a:pt x="1109" y="279"/>
                      </a:cubicBezTo>
                      <a:cubicBezTo>
                        <a:pt x="1117" y="257"/>
                        <a:pt x="1121" y="233"/>
                        <a:pt x="1121" y="209"/>
                      </a:cubicBezTo>
                      <a:cubicBezTo>
                        <a:pt x="1121" y="94"/>
                        <a:pt x="1027" y="0"/>
                        <a:pt x="912" y="0"/>
                      </a:cubicBezTo>
                      <a:cubicBezTo>
                        <a:pt x="633" y="0"/>
                        <a:pt x="633" y="0"/>
                        <a:pt x="633" y="0"/>
                      </a:cubicBezTo>
                      <a:cubicBezTo>
                        <a:pt x="284" y="0"/>
                        <a:pt x="0" y="281"/>
                        <a:pt x="0" y="628"/>
                      </a:cubicBezTo>
                      <a:cubicBezTo>
                        <a:pt x="0" y="907"/>
                        <a:pt x="0" y="907"/>
                        <a:pt x="0" y="907"/>
                      </a:cubicBezTo>
                      <a:cubicBezTo>
                        <a:pt x="0" y="1253"/>
                        <a:pt x="284" y="1534"/>
                        <a:pt x="633" y="1534"/>
                      </a:cubicBezTo>
                      <a:cubicBezTo>
                        <a:pt x="1754" y="1534"/>
                        <a:pt x="1754" y="1534"/>
                        <a:pt x="1754" y="1534"/>
                      </a:cubicBezTo>
                      <a:cubicBezTo>
                        <a:pt x="2100" y="1534"/>
                        <a:pt x="2382" y="1253"/>
                        <a:pt x="2382" y="907"/>
                      </a:cubicBezTo>
                      <a:cubicBezTo>
                        <a:pt x="2382" y="628"/>
                        <a:pt x="2382" y="628"/>
                        <a:pt x="2382" y="628"/>
                      </a:cubicBezTo>
                      <a:cubicBezTo>
                        <a:pt x="2382" y="281"/>
                        <a:pt x="2100" y="0"/>
                        <a:pt x="1754" y="0"/>
                      </a:cubicBezTo>
                      <a:close/>
                      <a:moveTo>
                        <a:pt x="1331" y="1116"/>
                      </a:moveTo>
                      <a:cubicBezTo>
                        <a:pt x="912" y="1116"/>
                        <a:pt x="912" y="1116"/>
                        <a:pt x="912" y="1116"/>
                      </a:cubicBezTo>
                      <a:cubicBezTo>
                        <a:pt x="873" y="1116"/>
                        <a:pt x="842" y="1147"/>
                        <a:pt x="842" y="1186"/>
                      </a:cubicBezTo>
                      <a:cubicBezTo>
                        <a:pt x="842" y="1224"/>
                        <a:pt x="873" y="1255"/>
                        <a:pt x="912" y="1255"/>
                      </a:cubicBezTo>
                      <a:cubicBezTo>
                        <a:pt x="1191" y="1255"/>
                        <a:pt x="1191" y="1255"/>
                        <a:pt x="1191" y="1255"/>
                      </a:cubicBezTo>
                      <a:cubicBezTo>
                        <a:pt x="1229" y="1255"/>
                        <a:pt x="1261" y="1287"/>
                        <a:pt x="1261" y="1325"/>
                      </a:cubicBezTo>
                      <a:cubicBezTo>
                        <a:pt x="1261" y="1364"/>
                        <a:pt x="1229" y="1395"/>
                        <a:pt x="1191" y="1395"/>
                      </a:cubicBezTo>
                      <a:cubicBezTo>
                        <a:pt x="633" y="1395"/>
                        <a:pt x="633" y="1395"/>
                        <a:pt x="633" y="1395"/>
                      </a:cubicBezTo>
                      <a:cubicBezTo>
                        <a:pt x="361" y="1395"/>
                        <a:pt x="140" y="1176"/>
                        <a:pt x="140" y="907"/>
                      </a:cubicBezTo>
                      <a:cubicBezTo>
                        <a:pt x="140" y="628"/>
                        <a:pt x="140" y="628"/>
                        <a:pt x="140" y="628"/>
                      </a:cubicBezTo>
                      <a:cubicBezTo>
                        <a:pt x="140" y="358"/>
                        <a:pt x="361" y="139"/>
                        <a:pt x="633" y="139"/>
                      </a:cubicBezTo>
                      <a:cubicBezTo>
                        <a:pt x="912" y="139"/>
                        <a:pt x="912" y="139"/>
                        <a:pt x="912" y="139"/>
                      </a:cubicBezTo>
                      <a:cubicBezTo>
                        <a:pt x="950" y="139"/>
                        <a:pt x="982" y="170"/>
                        <a:pt x="982" y="209"/>
                      </a:cubicBezTo>
                      <a:cubicBezTo>
                        <a:pt x="982" y="247"/>
                        <a:pt x="950" y="279"/>
                        <a:pt x="912" y="279"/>
                      </a:cubicBezTo>
                      <a:cubicBezTo>
                        <a:pt x="633" y="279"/>
                        <a:pt x="633" y="279"/>
                        <a:pt x="633" y="279"/>
                      </a:cubicBezTo>
                      <a:cubicBezTo>
                        <a:pt x="594" y="279"/>
                        <a:pt x="563" y="310"/>
                        <a:pt x="563" y="348"/>
                      </a:cubicBezTo>
                      <a:cubicBezTo>
                        <a:pt x="563" y="387"/>
                        <a:pt x="594" y="418"/>
                        <a:pt x="633" y="418"/>
                      </a:cubicBezTo>
                      <a:cubicBezTo>
                        <a:pt x="1331" y="418"/>
                        <a:pt x="1331" y="418"/>
                        <a:pt x="1331" y="418"/>
                      </a:cubicBezTo>
                      <a:cubicBezTo>
                        <a:pt x="1369" y="418"/>
                        <a:pt x="1400" y="450"/>
                        <a:pt x="1400" y="488"/>
                      </a:cubicBezTo>
                      <a:cubicBezTo>
                        <a:pt x="1400" y="526"/>
                        <a:pt x="1369" y="558"/>
                        <a:pt x="1331" y="558"/>
                      </a:cubicBezTo>
                      <a:cubicBezTo>
                        <a:pt x="912" y="558"/>
                        <a:pt x="912" y="558"/>
                        <a:pt x="912" y="558"/>
                      </a:cubicBezTo>
                      <a:cubicBezTo>
                        <a:pt x="873" y="558"/>
                        <a:pt x="842" y="589"/>
                        <a:pt x="842" y="628"/>
                      </a:cubicBezTo>
                      <a:cubicBezTo>
                        <a:pt x="842" y="666"/>
                        <a:pt x="873" y="697"/>
                        <a:pt x="912" y="697"/>
                      </a:cubicBezTo>
                      <a:cubicBezTo>
                        <a:pt x="1331" y="697"/>
                        <a:pt x="1331" y="697"/>
                        <a:pt x="1331" y="697"/>
                      </a:cubicBezTo>
                      <a:cubicBezTo>
                        <a:pt x="1369" y="697"/>
                        <a:pt x="1400" y="729"/>
                        <a:pt x="1400" y="767"/>
                      </a:cubicBezTo>
                      <a:cubicBezTo>
                        <a:pt x="1400" y="805"/>
                        <a:pt x="1369" y="837"/>
                        <a:pt x="1331" y="837"/>
                      </a:cubicBezTo>
                      <a:cubicBezTo>
                        <a:pt x="912" y="837"/>
                        <a:pt x="912" y="837"/>
                        <a:pt x="912" y="837"/>
                      </a:cubicBezTo>
                      <a:cubicBezTo>
                        <a:pt x="873" y="837"/>
                        <a:pt x="842" y="868"/>
                        <a:pt x="842" y="907"/>
                      </a:cubicBezTo>
                      <a:cubicBezTo>
                        <a:pt x="842" y="945"/>
                        <a:pt x="873" y="976"/>
                        <a:pt x="912" y="976"/>
                      </a:cubicBezTo>
                      <a:cubicBezTo>
                        <a:pt x="1331" y="976"/>
                        <a:pt x="1331" y="976"/>
                        <a:pt x="1331" y="976"/>
                      </a:cubicBezTo>
                      <a:cubicBezTo>
                        <a:pt x="1369" y="976"/>
                        <a:pt x="1400" y="1008"/>
                        <a:pt x="1400" y="1046"/>
                      </a:cubicBezTo>
                      <a:cubicBezTo>
                        <a:pt x="1400" y="1085"/>
                        <a:pt x="1369" y="1116"/>
                        <a:pt x="1331" y="1116"/>
                      </a:cubicBezTo>
                      <a:close/>
                      <a:moveTo>
                        <a:pt x="2242" y="907"/>
                      </a:moveTo>
                      <a:cubicBezTo>
                        <a:pt x="2242" y="1176"/>
                        <a:pt x="2023" y="1395"/>
                        <a:pt x="1754" y="1395"/>
                      </a:cubicBezTo>
                      <a:cubicBezTo>
                        <a:pt x="1388" y="1395"/>
                        <a:pt x="1388" y="1395"/>
                        <a:pt x="1388" y="1395"/>
                      </a:cubicBezTo>
                      <a:cubicBezTo>
                        <a:pt x="1396" y="1373"/>
                        <a:pt x="1400" y="1350"/>
                        <a:pt x="1400" y="1325"/>
                      </a:cubicBezTo>
                      <a:cubicBezTo>
                        <a:pt x="1400" y="1298"/>
                        <a:pt x="1395" y="1272"/>
                        <a:pt x="1385" y="1248"/>
                      </a:cubicBezTo>
                      <a:cubicBezTo>
                        <a:pt x="1474" y="1224"/>
                        <a:pt x="1540" y="1142"/>
                        <a:pt x="1540" y="1046"/>
                      </a:cubicBezTo>
                      <a:cubicBezTo>
                        <a:pt x="1540" y="992"/>
                        <a:pt x="1520" y="944"/>
                        <a:pt x="1486" y="907"/>
                      </a:cubicBezTo>
                      <a:cubicBezTo>
                        <a:pt x="1520" y="869"/>
                        <a:pt x="1540" y="821"/>
                        <a:pt x="1540" y="767"/>
                      </a:cubicBezTo>
                      <a:cubicBezTo>
                        <a:pt x="1540" y="713"/>
                        <a:pt x="1520" y="665"/>
                        <a:pt x="1486" y="628"/>
                      </a:cubicBezTo>
                      <a:cubicBezTo>
                        <a:pt x="1520" y="590"/>
                        <a:pt x="1540" y="542"/>
                        <a:pt x="1540" y="488"/>
                      </a:cubicBezTo>
                      <a:cubicBezTo>
                        <a:pt x="1540" y="464"/>
                        <a:pt x="1536" y="440"/>
                        <a:pt x="1528" y="418"/>
                      </a:cubicBezTo>
                      <a:cubicBezTo>
                        <a:pt x="1684" y="418"/>
                        <a:pt x="1684" y="418"/>
                        <a:pt x="1684" y="418"/>
                      </a:cubicBezTo>
                      <a:cubicBezTo>
                        <a:pt x="1684" y="488"/>
                        <a:pt x="1684" y="488"/>
                        <a:pt x="1684" y="488"/>
                      </a:cubicBezTo>
                      <a:cubicBezTo>
                        <a:pt x="1684" y="618"/>
                        <a:pt x="1735" y="741"/>
                        <a:pt x="1827" y="833"/>
                      </a:cubicBezTo>
                      <a:cubicBezTo>
                        <a:pt x="1854" y="861"/>
                        <a:pt x="1898" y="861"/>
                        <a:pt x="1926" y="833"/>
                      </a:cubicBezTo>
                      <a:cubicBezTo>
                        <a:pt x="1953" y="806"/>
                        <a:pt x="1953" y="762"/>
                        <a:pt x="1926" y="735"/>
                      </a:cubicBezTo>
                      <a:cubicBezTo>
                        <a:pt x="1860" y="669"/>
                        <a:pt x="1823" y="581"/>
                        <a:pt x="1823" y="488"/>
                      </a:cubicBezTo>
                      <a:cubicBezTo>
                        <a:pt x="1823" y="348"/>
                        <a:pt x="1823" y="348"/>
                        <a:pt x="1823" y="348"/>
                      </a:cubicBezTo>
                      <a:cubicBezTo>
                        <a:pt x="1823" y="310"/>
                        <a:pt x="1792" y="279"/>
                        <a:pt x="1754" y="279"/>
                      </a:cubicBezTo>
                      <a:cubicBezTo>
                        <a:pt x="1475" y="279"/>
                        <a:pt x="1475" y="279"/>
                        <a:pt x="1475" y="279"/>
                      </a:cubicBezTo>
                      <a:cubicBezTo>
                        <a:pt x="1436" y="279"/>
                        <a:pt x="1405" y="247"/>
                        <a:pt x="1405" y="209"/>
                      </a:cubicBezTo>
                      <a:cubicBezTo>
                        <a:pt x="1405" y="170"/>
                        <a:pt x="1436" y="139"/>
                        <a:pt x="1475" y="139"/>
                      </a:cubicBezTo>
                      <a:cubicBezTo>
                        <a:pt x="1754" y="139"/>
                        <a:pt x="1754" y="139"/>
                        <a:pt x="1754" y="139"/>
                      </a:cubicBezTo>
                      <a:cubicBezTo>
                        <a:pt x="2023" y="139"/>
                        <a:pt x="2242" y="358"/>
                        <a:pt x="2242" y="628"/>
                      </a:cubicBezTo>
                      <a:lnTo>
                        <a:pt x="2242" y="90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 sz="700"/>
                </a:p>
              </p:txBody>
            </p:sp>
            <p:sp>
              <p:nvSpPr>
                <p:cNvPr id="280" name="Freeform 82">
                  <a:extLst>
                    <a:ext uri="{FF2B5EF4-FFF2-40B4-BE49-F238E27FC236}">
                      <a16:creationId xmlns:a16="http://schemas.microsoft.com/office/drawing/2014/main" id="{1DBB6A48-6AEA-BF66-6704-A667802D1B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862138" y="1395413"/>
                  <a:ext cx="225425" cy="561975"/>
                </a:xfrm>
                <a:custGeom>
                  <a:avLst/>
                  <a:gdLst>
                    <a:gd name="T0" fmla="*/ 70 w 140"/>
                    <a:gd name="T1" fmla="*/ 0 h 348"/>
                    <a:gd name="T2" fmla="*/ 0 w 140"/>
                    <a:gd name="T3" fmla="*/ 69 h 348"/>
                    <a:gd name="T4" fmla="*/ 0 w 140"/>
                    <a:gd name="T5" fmla="*/ 279 h 348"/>
                    <a:gd name="T6" fmla="*/ 70 w 140"/>
                    <a:gd name="T7" fmla="*/ 348 h 348"/>
                    <a:gd name="T8" fmla="*/ 140 w 140"/>
                    <a:gd name="T9" fmla="*/ 279 h 348"/>
                    <a:gd name="T10" fmla="*/ 140 w 140"/>
                    <a:gd name="T11" fmla="*/ 69 h 348"/>
                    <a:gd name="T12" fmla="*/ 70 w 140"/>
                    <a:gd name="T13" fmla="*/ 0 h 3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0" h="348">
                      <a:moveTo>
                        <a:pt x="70" y="0"/>
                      </a:moveTo>
                      <a:cubicBezTo>
                        <a:pt x="31" y="0"/>
                        <a:pt x="0" y="31"/>
                        <a:pt x="0" y="69"/>
                      </a:cubicBezTo>
                      <a:cubicBezTo>
                        <a:pt x="0" y="279"/>
                        <a:pt x="0" y="279"/>
                        <a:pt x="0" y="279"/>
                      </a:cubicBezTo>
                      <a:cubicBezTo>
                        <a:pt x="0" y="317"/>
                        <a:pt x="31" y="348"/>
                        <a:pt x="70" y="348"/>
                      </a:cubicBezTo>
                      <a:cubicBezTo>
                        <a:pt x="109" y="348"/>
                        <a:pt x="140" y="317"/>
                        <a:pt x="140" y="279"/>
                      </a:cubicBezTo>
                      <a:cubicBezTo>
                        <a:pt x="140" y="69"/>
                        <a:pt x="140" y="69"/>
                        <a:pt x="140" y="69"/>
                      </a:cubicBezTo>
                      <a:cubicBezTo>
                        <a:pt x="140" y="31"/>
                        <a:pt x="109" y="0"/>
                        <a:pt x="7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 sz="700"/>
                </a:p>
              </p:txBody>
            </p:sp>
            <p:sp>
              <p:nvSpPr>
                <p:cNvPr id="281" name="Freeform 83">
                  <a:extLst>
                    <a:ext uri="{FF2B5EF4-FFF2-40B4-BE49-F238E27FC236}">
                      <a16:creationId xmlns:a16="http://schemas.microsoft.com/office/drawing/2014/main" id="{076B2661-E7CC-BE07-02FE-38AE02CCD8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189038" y="1608138"/>
                  <a:ext cx="473075" cy="474663"/>
                </a:xfrm>
                <a:custGeom>
                  <a:avLst/>
                  <a:gdLst>
                    <a:gd name="T0" fmla="*/ 265 w 292"/>
                    <a:gd name="T1" fmla="*/ 28 h 293"/>
                    <a:gd name="T2" fmla="*/ 166 w 292"/>
                    <a:gd name="T3" fmla="*/ 28 h 293"/>
                    <a:gd name="T4" fmla="*/ 27 w 292"/>
                    <a:gd name="T5" fmla="*/ 167 h 293"/>
                    <a:gd name="T6" fmla="*/ 27 w 292"/>
                    <a:gd name="T7" fmla="*/ 266 h 293"/>
                    <a:gd name="T8" fmla="*/ 126 w 292"/>
                    <a:gd name="T9" fmla="*/ 266 h 293"/>
                    <a:gd name="T10" fmla="*/ 265 w 292"/>
                    <a:gd name="T11" fmla="*/ 126 h 293"/>
                    <a:gd name="T12" fmla="*/ 265 w 292"/>
                    <a:gd name="T13" fmla="*/ 28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2" h="293">
                      <a:moveTo>
                        <a:pt x="265" y="28"/>
                      </a:moveTo>
                      <a:cubicBezTo>
                        <a:pt x="238" y="0"/>
                        <a:pt x="194" y="0"/>
                        <a:pt x="166" y="28"/>
                      </a:cubicBezTo>
                      <a:cubicBezTo>
                        <a:pt x="27" y="167"/>
                        <a:pt x="27" y="167"/>
                        <a:pt x="27" y="167"/>
                      </a:cubicBezTo>
                      <a:cubicBezTo>
                        <a:pt x="0" y="194"/>
                        <a:pt x="0" y="238"/>
                        <a:pt x="27" y="266"/>
                      </a:cubicBezTo>
                      <a:cubicBezTo>
                        <a:pt x="54" y="293"/>
                        <a:pt x="98" y="293"/>
                        <a:pt x="126" y="266"/>
                      </a:cubicBezTo>
                      <a:cubicBezTo>
                        <a:pt x="265" y="126"/>
                        <a:pt x="265" y="126"/>
                        <a:pt x="265" y="126"/>
                      </a:cubicBezTo>
                      <a:cubicBezTo>
                        <a:pt x="292" y="99"/>
                        <a:pt x="292" y="55"/>
                        <a:pt x="265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 sz="700"/>
                </a:p>
              </p:txBody>
            </p:sp>
            <p:sp>
              <p:nvSpPr>
                <p:cNvPr id="282" name="Freeform 84">
                  <a:extLst>
                    <a:ext uri="{FF2B5EF4-FFF2-40B4-BE49-F238E27FC236}">
                      <a16:creationId xmlns:a16="http://schemas.microsoft.com/office/drawing/2014/main" id="{9ECA6139-C726-0391-372F-8BC1CF24DD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2776538" y="1608138"/>
                  <a:ext cx="474663" cy="474663"/>
                </a:xfrm>
                <a:custGeom>
                  <a:avLst/>
                  <a:gdLst>
                    <a:gd name="T0" fmla="*/ 266 w 293"/>
                    <a:gd name="T1" fmla="*/ 167 h 293"/>
                    <a:gd name="T2" fmla="*/ 126 w 293"/>
                    <a:gd name="T3" fmla="*/ 28 h 293"/>
                    <a:gd name="T4" fmla="*/ 28 w 293"/>
                    <a:gd name="T5" fmla="*/ 28 h 293"/>
                    <a:gd name="T6" fmla="*/ 28 w 293"/>
                    <a:gd name="T7" fmla="*/ 126 h 293"/>
                    <a:gd name="T8" fmla="*/ 167 w 293"/>
                    <a:gd name="T9" fmla="*/ 266 h 293"/>
                    <a:gd name="T10" fmla="*/ 266 w 293"/>
                    <a:gd name="T11" fmla="*/ 266 h 293"/>
                    <a:gd name="T12" fmla="*/ 266 w 293"/>
                    <a:gd name="T13" fmla="*/ 167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3" h="293">
                      <a:moveTo>
                        <a:pt x="266" y="167"/>
                      </a:moveTo>
                      <a:cubicBezTo>
                        <a:pt x="126" y="28"/>
                        <a:pt x="126" y="28"/>
                        <a:pt x="126" y="28"/>
                      </a:cubicBezTo>
                      <a:cubicBezTo>
                        <a:pt x="99" y="0"/>
                        <a:pt x="55" y="0"/>
                        <a:pt x="28" y="28"/>
                      </a:cubicBezTo>
                      <a:cubicBezTo>
                        <a:pt x="0" y="55"/>
                        <a:pt x="0" y="99"/>
                        <a:pt x="28" y="126"/>
                      </a:cubicBezTo>
                      <a:cubicBezTo>
                        <a:pt x="167" y="266"/>
                        <a:pt x="167" y="266"/>
                        <a:pt x="167" y="266"/>
                      </a:cubicBezTo>
                      <a:cubicBezTo>
                        <a:pt x="194" y="293"/>
                        <a:pt x="239" y="293"/>
                        <a:pt x="266" y="266"/>
                      </a:cubicBezTo>
                      <a:cubicBezTo>
                        <a:pt x="293" y="238"/>
                        <a:pt x="293" y="194"/>
                        <a:pt x="266" y="16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 sz="700"/>
                </a:p>
              </p:txBody>
            </p:sp>
          </p:grpSp>
        </p:grpSp>
        <p:sp>
          <p:nvSpPr>
            <p:cNvPr id="253" name="TextBox 252">
              <a:extLst>
                <a:ext uri="{FF2B5EF4-FFF2-40B4-BE49-F238E27FC236}">
                  <a16:creationId xmlns:a16="http://schemas.microsoft.com/office/drawing/2014/main" id="{24BF5A5A-4D91-C889-FBE5-77C92197E12E}"/>
                </a:ext>
              </a:extLst>
            </p:cNvPr>
            <p:cNvSpPr txBox="1"/>
            <p:nvPr/>
          </p:nvSpPr>
          <p:spPr>
            <a:xfrm>
              <a:off x="6106149" y="5848384"/>
              <a:ext cx="1631382" cy="45933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5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</a:rPr>
                <a:t>Thibakotsi</a:t>
              </a:r>
              <a:r>
                <a:rPr kumimoji="0" lang="en-IN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</a:rPr>
                <a:t> routines</a:t>
              </a:r>
            </a:p>
          </p:txBody>
        </p:sp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56A893B-F81C-7255-F789-177BA080F50C}"/>
                </a:ext>
              </a:extLst>
            </p:cNvPr>
            <p:cNvSpPr txBox="1"/>
            <p:nvPr/>
          </p:nvSpPr>
          <p:spPr>
            <a:xfrm>
              <a:off x="2976505" y="1956669"/>
              <a:ext cx="2034466" cy="45933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500" kern="0" dirty="0">
                  <a:solidFill>
                    <a:srgbClr val="000000">
                      <a:lumMod val="65000"/>
                      <a:lumOff val="35000"/>
                    </a:srgbClr>
                  </a:solidFill>
                </a:rPr>
                <a:t>Face time optimization</a:t>
              </a:r>
              <a:endParaRPr kumimoji="0" lang="en-IN" sz="5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</a:endParaRPr>
            </a:p>
          </p:txBody>
        </p:sp>
        <p:sp>
          <p:nvSpPr>
            <p:cNvPr id="255" name="TextBox 254">
              <a:extLst>
                <a:ext uri="{FF2B5EF4-FFF2-40B4-BE49-F238E27FC236}">
                  <a16:creationId xmlns:a16="http://schemas.microsoft.com/office/drawing/2014/main" id="{1AD13180-FF92-9749-316D-0CB8F132D175}"/>
                </a:ext>
              </a:extLst>
            </p:cNvPr>
            <p:cNvSpPr txBox="1"/>
            <p:nvPr/>
          </p:nvSpPr>
          <p:spPr>
            <a:xfrm>
              <a:off x="2561480" y="2941184"/>
              <a:ext cx="2034466" cy="2296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500" kern="0" dirty="0">
                  <a:solidFill>
                    <a:srgbClr val="000000">
                      <a:lumMod val="65000"/>
                      <a:lumOff val="35000"/>
                    </a:srgbClr>
                  </a:solidFill>
                </a:rPr>
                <a:t>Infrastructure</a:t>
              </a:r>
              <a:endParaRPr kumimoji="0" lang="en-IN" sz="5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</a:endParaRPr>
            </a:p>
          </p:txBody>
        </p:sp>
        <p:sp>
          <p:nvSpPr>
            <p:cNvPr id="256" name="TextBox 255">
              <a:extLst>
                <a:ext uri="{FF2B5EF4-FFF2-40B4-BE49-F238E27FC236}">
                  <a16:creationId xmlns:a16="http://schemas.microsoft.com/office/drawing/2014/main" id="{01E87A5B-6E21-7D45-4C2D-D95C18BD7668}"/>
                </a:ext>
              </a:extLst>
            </p:cNvPr>
            <p:cNvSpPr txBox="1"/>
            <p:nvPr/>
          </p:nvSpPr>
          <p:spPr>
            <a:xfrm>
              <a:off x="2698824" y="4819165"/>
              <a:ext cx="2034466" cy="2296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</a:rPr>
                <a:t>Equipment</a:t>
              </a:r>
            </a:p>
          </p:txBody>
        </p:sp>
        <p:sp>
          <p:nvSpPr>
            <p:cNvPr id="257" name="Oval 21">
              <a:extLst>
                <a:ext uri="{FF2B5EF4-FFF2-40B4-BE49-F238E27FC236}">
                  <a16:creationId xmlns:a16="http://schemas.microsoft.com/office/drawing/2014/main" id="{D93A9CA2-F5EE-0FB4-B8E8-44DF1AE36B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2463" y="3433903"/>
              <a:ext cx="1088642" cy="109029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>
              <a:noFill/>
              <a:round/>
              <a:headEnd/>
              <a:tailEnd/>
            </a:ln>
            <a:effectLst>
              <a:outerShdw blurRad="571500" dist="444500" dir="5400000" algn="t" rotWithShape="0">
                <a:prstClr val="black">
                  <a:alpha val="1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700"/>
            </a:p>
          </p:txBody>
        </p:sp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ED7EAA60-CEAE-42A5-24D0-38B600C2B2A2}"/>
                </a:ext>
              </a:extLst>
            </p:cNvPr>
            <p:cNvGrpSpPr/>
            <p:nvPr/>
          </p:nvGrpSpPr>
          <p:grpSpPr>
            <a:xfrm>
              <a:off x="2325508" y="3688928"/>
              <a:ext cx="551050" cy="551048"/>
              <a:chOff x="-696913" y="2566988"/>
              <a:chExt cx="1276351" cy="1276351"/>
            </a:xfrm>
            <a:solidFill>
              <a:schemeClr val="bg1"/>
            </a:solidFill>
          </p:grpSpPr>
          <p:sp>
            <p:nvSpPr>
              <p:cNvPr id="274" name="Freeform 15">
                <a:extLst>
                  <a:ext uri="{FF2B5EF4-FFF2-40B4-BE49-F238E27FC236}">
                    <a16:creationId xmlns:a16="http://schemas.microsoft.com/office/drawing/2014/main" id="{8148FE36-6123-057D-39AA-2D2DDDC020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71450" y="3336926"/>
                <a:ext cx="225425" cy="506413"/>
              </a:xfrm>
              <a:custGeom>
                <a:avLst/>
                <a:gdLst>
                  <a:gd name="T0" fmla="*/ 181 w 362"/>
                  <a:gd name="T1" fmla="*/ 0 h 813"/>
                  <a:gd name="T2" fmla="*/ 0 w 362"/>
                  <a:gd name="T3" fmla="*/ 181 h 813"/>
                  <a:gd name="T4" fmla="*/ 0 w 362"/>
                  <a:gd name="T5" fmla="*/ 268 h 813"/>
                  <a:gd name="T6" fmla="*/ 121 w 362"/>
                  <a:gd name="T7" fmla="*/ 297 h 813"/>
                  <a:gd name="T8" fmla="*/ 121 w 362"/>
                  <a:gd name="T9" fmla="*/ 462 h 813"/>
                  <a:gd name="T10" fmla="*/ 0 w 362"/>
                  <a:gd name="T11" fmla="*/ 632 h 813"/>
                  <a:gd name="T12" fmla="*/ 181 w 362"/>
                  <a:gd name="T13" fmla="*/ 813 h 813"/>
                  <a:gd name="T14" fmla="*/ 362 w 362"/>
                  <a:gd name="T15" fmla="*/ 632 h 813"/>
                  <a:gd name="T16" fmla="*/ 241 w 362"/>
                  <a:gd name="T17" fmla="*/ 462 h 813"/>
                  <a:gd name="T18" fmla="*/ 241 w 362"/>
                  <a:gd name="T19" fmla="*/ 297 h 813"/>
                  <a:gd name="T20" fmla="*/ 362 w 362"/>
                  <a:gd name="T21" fmla="*/ 268 h 813"/>
                  <a:gd name="T22" fmla="*/ 362 w 362"/>
                  <a:gd name="T23" fmla="*/ 181 h 813"/>
                  <a:gd name="T24" fmla="*/ 181 w 362"/>
                  <a:gd name="T25" fmla="*/ 0 h 8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2" h="813">
                    <a:moveTo>
                      <a:pt x="181" y="0"/>
                    </a:moveTo>
                    <a:cubicBezTo>
                      <a:pt x="81" y="0"/>
                      <a:pt x="0" y="81"/>
                      <a:pt x="0" y="181"/>
                    </a:cubicBezTo>
                    <a:cubicBezTo>
                      <a:pt x="0" y="268"/>
                      <a:pt x="0" y="268"/>
                      <a:pt x="0" y="268"/>
                    </a:cubicBezTo>
                    <a:cubicBezTo>
                      <a:pt x="39" y="282"/>
                      <a:pt x="79" y="293"/>
                      <a:pt x="121" y="297"/>
                    </a:cubicBezTo>
                    <a:cubicBezTo>
                      <a:pt x="121" y="462"/>
                      <a:pt x="121" y="462"/>
                      <a:pt x="121" y="462"/>
                    </a:cubicBezTo>
                    <a:cubicBezTo>
                      <a:pt x="51" y="487"/>
                      <a:pt x="0" y="554"/>
                      <a:pt x="0" y="632"/>
                    </a:cubicBezTo>
                    <a:cubicBezTo>
                      <a:pt x="0" y="732"/>
                      <a:pt x="81" y="813"/>
                      <a:pt x="181" y="813"/>
                    </a:cubicBezTo>
                    <a:cubicBezTo>
                      <a:pt x="281" y="813"/>
                      <a:pt x="362" y="732"/>
                      <a:pt x="362" y="632"/>
                    </a:cubicBezTo>
                    <a:cubicBezTo>
                      <a:pt x="362" y="554"/>
                      <a:pt x="311" y="487"/>
                      <a:pt x="241" y="462"/>
                    </a:cubicBezTo>
                    <a:cubicBezTo>
                      <a:pt x="241" y="297"/>
                      <a:pt x="241" y="297"/>
                      <a:pt x="241" y="297"/>
                    </a:cubicBezTo>
                    <a:cubicBezTo>
                      <a:pt x="283" y="293"/>
                      <a:pt x="324" y="282"/>
                      <a:pt x="362" y="268"/>
                    </a:cubicBezTo>
                    <a:cubicBezTo>
                      <a:pt x="362" y="181"/>
                      <a:pt x="362" y="181"/>
                      <a:pt x="362" y="181"/>
                    </a:cubicBezTo>
                    <a:cubicBezTo>
                      <a:pt x="362" y="81"/>
                      <a:pt x="281" y="0"/>
                      <a:pt x="18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700"/>
              </a:p>
            </p:txBody>
          </p:sp>
          <p:sp>
            <p:nvSpPr>
              <p:cNvPr id="275" name="Oval 16">
                <a:extLst>
                  <a:ext uri="{FF2B5EF4-FFF2-40B4-BE49-F238E27FC236}">
                    <a16:creationId xmlns:a16="http://schemas.microsoft.com/office/drawing/2014/main" id="{878D57DA-0AD2-3610-B409-C7A7B58C57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14300" y="3149601"/>
                <a:ext cx="112713" cy="1111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700"/>
              </a:p>
            </p:txBody>
          </p:sp>
          <p:sp>
            <p:nvSpPr>
              <p:cNvPr id="276" name="Freeform 17">
                <a:extLst>
                  <a:ext uri="{FF2B5EF4-FFF2-40B4-BE49-F238E27FC236}">
                    <a16:creationId xmlns:a16="http://schemas.microsoft.com/office/drawing/2014/main" id="{89CFB64B-089C-6DDC-33C9-D827886AD3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96913" y="2566988"/>
                <a:ext cx="1276351" cy="1254125"/>
              </a:xfrm>
              <a:custGeom>
                <a:avLst/>
                <a:gdLst>
                  <a:gd name="T0" fmla="*/ 1532 w 2048"/>
                  <a:gd name="T1" fmla="*/ 1084 h 2014"/>
                  <a:gd name="T2" fmla="*/ 1697 w 2048"/>
                  <a:gd name="T3" fmla="*/ 1084 h 2014"/>
                  <a:gd name="T4" fmla="*/ 1867 w 2048"/>
                  <a:gd name="T5" fmla="*/ 1205 h 2014"/>
                  <a:gd name="T6" fmla="*/ 2048 w 2048"/>
                  <a:gd name="T7" fmla="*/ 1024 h 2014"/>
                  <a:gd name="T8" fmla="*/ 1867 w 2048"/>
                  <a:gd name="T9" fmla="*/ 843 h 2014"/>
                  <a:gd name="T10" fmla="*/ 1697 w 2048"/>
                  <a:gd name="T11" fmla="*/ 964 h 2014"/>
                  <a:gd name="T12" fmla="*/ 1532 w 2048"/>
                  <a:gd name="T13" fmla="*/ 964 h 2014"/>
                  <a:gd name="T14" fmla="*/ 1426 w 2048"/>
                  <a:gd name="T15" fmla="*/ 707 h 2014"/>
                  <a:gd name="T16" fmla="*/ 1581 w 2048"/>
                  <a:gd name="T17" fmla="*/ 552 h 2014"/>
                  <a:gd name="T18" fmla="*/ 1910 w 2048"/>
                  <a:gd name="T19" fmla="*/ 514 h 2014"/>
                  <a:gd name="T20" fmla="*/ 1910 w 2048"/>
                  <a:gd name="T21" fmla="*/ 138 h 2014"/>
                  <a:gd name="T22" fmla="*/ 1534 w 2048"/>
                  <a:gd name="T23" fmla="*/ 138 h 2014"/>
                  <a:gd name="T24" fmla="*/ 1496 w 2048"/>
                  <a:gd name="T25" fmla="*/ 467 h 2014"/>
                  <a:gd name="T26" fmla="*/ 1341 w 2048"/>
                  <a:gd name="T27" fmla="*/ 622 h 2014"/>
                  <a:gd name="T28" fmla="*/ 1084 w 2048"/>
                  <a:gd name="T29" fmla="*/ 516 h 2014"/>
                  <a:gd name="T30" fmla="*/ 1084 w 2048"/>
                  <a:gd name="T31" fmla="*/ 351 h 2014"/>
                  <a:gd name="T32" fmla="*/ 1205 w 2048"/>
                  <a:gd name="T33" fmla="*/ 181 h 2014"/>
                  <a:gd name="T34" fmla="*/ 1024 w 2048"/>
                  <a:gd name="T35" fmla="*/ 0 h 2014"/>
                  <a:gd name="T36" fmla="*/ 843 w 2048"/>
                  <a:gd name="T37" fmla="*/ 181 h 2014"/>
                  <a:gd name="T38" fmla="*/ 964 w 2048"/>
                  <a:gd name="T39" fmla="*/ 351 h 2014"/>
                  <a:gd name="T40" fmla="*/ 964 w 2048"/>
                  <a:gd name="T41" fmla="*/ 516 h 2014"/>
                  <a:gd name="T42" fmla="*/ 707 w 2048"/>
                  <a:gd name="T43" fmla="*/ 622 h 2014"/>
                  <a:gd name="T44" fmla="*/ 552 w 2048"/>
                  <a:gd name="T45" fmla="*/ 467 h 2014"/>
                  <a:gd name="T46" fmla="*/ 514 w 2048"/>
                  <a:gd name="T47" fmla="*/ 138 h 2014"/>
                  <a:gd name="T48" fmla="*/ 138 w 2048"/>
                  <a:gd name="T49" fmla="*/ 138 h 2014"/>
                  <a:gd name="T50" fmla="*/ 138 w 2048"/>
                  <a:gd name="T51" fmla="*/ 514 h 2014"/>
                  <a:gd name="T52" fmla="*/ 467 w 2048"/>
                  <a:gd name="T53" fmla="*/ 552 h 2014"/>
                  <a:gd name="T54" fmla="*/ 622 w 2048"/>
                  <a:gd name="T55" fmla="*/ 707 h 2014"/>
                  <a:gd name="T56" fmla="*/ 516 w 2048"/>
                  <a:gd name="T57" fmla="*/ 964 h 2014"/>
                  <a:gd name="T58" fmla="*/ 351 w 2048"/>
                  <a:gd name="T59" fmla="*/ 964 h 2014"/>
                  <a:gd name="T60" fmla="*/ 181 w 2048"/>
                  <a:gd name="T61" fmla="*/ 843 h 2014"/>
                  <a:gd name="T62" fmla="*/ 0 w 2048"/>
                  <a:gd name="T63" fmla="*/ 1024 h 2014"/>
                  <a:gd name="T64" fmla="*/ 181 w 2048"/>
                  <a:gd name="T65" fmla="*/ 1205 h 2014"/>
                  <a:gd name="T66" fmla="*/ 351 w 2048"/>
                  <a:gd name="T67" fmla="*/ 1084 h 2014"/>
                  <a:gd name="T68" fmla="*/ 516 w 2048"/>
                  <a:gd name="T69" fmla="*/ 1084 h 2014"/>
                  <a:gd name="T70" fmla="*/ 622 w 2048"/>
                  <a:gd name="T71" fmla="*/ 1341 h 2014"/>
                  <a:gd name="T72" fmla="*/ 467 w 2048"/>
                  <a:gd name="T73" fmla="*/ 1496 h 2014"/>
                  <a:gd name="T74" fmla="*/ 138 w 2048"/>
                  <a:gd name="T75" fmla="*/ 1534 h 2014"/>
                  <a:gd name="T76" fmla="*/ 138 w 2048"/>
                  <a:gd name="T77" fmla="*/ 1910 h 2014"/>
                  <a:gd name="T78" fmla="*/ 514 w 2048"/>
                  <a:gd name="T79" fmla="*/ 1910 h 2014"/>
                  <a:gd name="T80" fmla="*/ 552 w 2048"/>
                  <a:gd name="T81" fmla="*/ 1581 h 2014"/>
                  <a:gd name="T82" fmla="*/ 723 w 2048"/>
                  <a:gd name="T83" fmla="*/ 1410 h 2014"/>
                  <a:gd name="T84" fmla="*/ 864 w 2048"/>
                  <a:gd name="T85" fmla="*/ 1161 h 2014"/>
                  <a:gd name="T86" fmla="*/ 813 w 2048"/>
                  <a:gd name="T87" fmla="*/ 1024 h 2014"/>
                  <a:gd name="T88" fmla="*/ 1024 w 2048"/>
                  <a:gd name="T89" fmla="*/ 813 h 2014"/>
                  <a:gd name="T90" fmla="*/ 1235 w 2048"/>
                  <a:gd name="T91" fmla="*/ 1024 h 2014"/>
                  <a:gd name="T92" fmla="*/ 1184 w 2048"/>
                  <a:gd name="T93" fmla="*/ 1161 h 2014"/>
                  <a:gd name="T94" fmla="*/ 1325 w 2048"/>
                  <a:gd name="T95" fmla="*/ 1410 h 2014"/>
                  <a:gd name="T96" fmla="*/ 1496 w 2048"/>
                  <a:gd name="T97" fmla="*/ 1581 h 2014"/>
                  <a:gd name="T98" fmla="*/ 1534 w 2048"/>
                  <a:gd name="T99" fmla="*/ 1910 h 2014"/>
                  <a:gd name="T100" fmla="*/ 1910 w 2048"/>
                  <a:gd name="T101" fmla="*/ 1910 h 2014"/>
                  <a:gd name="T102" fmla="*/ 1910 w 2048"/>
                  <a:gd name="T103" fmla="*/ 1534 h 2014"/>
                  <a:gd name="T104" fmla="*/ 1581 w 2048"/>
                  <a:gd name="T105" fmla="*/ 1496 h 2014"/>
                  <a:gd name="T106" fmla="*/ 1426 w 2048"/>
                  <a:gd name="T107" fmla="*/ 1341 h 2014"/>
                  <a:gd name="T108" fmla="*/ 1532 w 2048"/>
                  <a:gd name="T109" fmla="*/ 1084 h 20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048" h="2014">
                    <a:moveTo>
                      <a:pt x="1532" y="1084"/>
                    </a:moveTo>
                    <a:cubicBezTo>
                      <a:pt x="1697" y="1084"/>
                      <a:pt x="1697" y="1084"/>
                      <a:pt x="1697" y="1084"/>
                    </a:cubicBezTo>
                    <a:cubicBezTo>
                      <a:pt x="1722" y="1154"/>
                      <a:pt x="1789" y="1205"/>
                      <a:pt x="1867" y="1205"/>
                    </a:cubicBezTo>
                    <a:cubicBezTo>
                      <a:pt x="1967" y="1205"/>
                      <a:pt x="2048" y="1124"/>
                      <a:pt x="2048" y="1024"/>
                    </a:cubicBezTo>
                    <a:cubicBezTo>
                      <a:pt x="2048" y="924"/>
                      <a:pt x="1967" y="843"/>
                      <a:pt x="1867" y="843"/>
                    </a:cubicBezTo>
                    <a:cubicBezTo>
                      <a:pt x="1789" y="843"/>
                      <a:pt x="1722" y="894"/>
                      <a:pt x="1697" y="964"/>
                    </a:cubicBezTo>
                    <a:cubicBezTo>
                      <a:pt x="1532" y="964"/>
                      <a:pt x="1532" y="964"/>
                      <a:pt x="1532" y="964"/>
                    </a:cubicBezTo>
                    <a:cubicBezTo>
                      <a:pt x="1521" y="868"/>
                      <a:pt x="1483" y="780"/>
                      <a:pt x="1426" y="707"/>
                    </a:cubicBezTo>
                    <a:cubicBezTo>
                      <a:pt x="1581" y="552"/>
                      <a:pt x="1581" y="552"/>
                      <a:pt x="1581" y="552"/>
                    </a:cubicBezTo>
                    <a:cubicBezTo>
                      <a:pt x="1685" y="616"/>
                      <a:pt x="1822" y="602"/>
                      <a:pt x="1910" y="514"/>
                    </a:cubicBezTo>
                    <a:cubicBezTo>
                      <a:pt x="2014" y="410"/>
                      <a:pt x="2014" y="242"/>
                      <a:pt x="1910" y="138"/>
                    </a:cubicBezTo>
                    <a:cubicBezTo>
                      <a:pt x="1806" y="34"/>
                      <a:pt x="1638" y="34"/>
                      <a:pt x="1534" y="138"/>
                    </a:cubicBezTo>
                    <a:cubicBezTo>
                      <a:pt x="1445" y="227"/>
                      <a:pt x="1432" y="364"/>
                      <a:pt x="1496" y="467"/>
                    </a:cubicBezTo>
                    <a:cubicBezTo>
                      <a:pt x="1341" y="622"/>
                      <a:pt x="1341" y="622"/>
                      <a:pt x="1341" y="622"/>
                    </a:cubicBezTo>
                    <a:cubicBezTo>
                      <a:pt x="1268" y="565"/>
                      <a:pt x="1180" y="527"/>
                      <a:pt x="1084" y="516"/>
                    </a:cubicBezTo>
                    <a:cubicBezTo>
                      <a:pt x="1084" y="351"/>
                      <a:pt x="1084" y="351"/>
                      <a:pt x="1084" y="351"/>
                    </a:cubicBezTo>
                    <a:cubicBezTo>
                      <a:pt x="1154" y="326"/>
                      <a:pt x="1205" y="259"/>
                      <a:pt x="1205" y="181"/>
                    </a:cubicBezTo>
                    <a:cubicBezTo>
                      <a:pt x="1205" y="81"/>
                      <a:pt x="1124" y="0"/>
                      <a:pt x="1024" y="0"/>
                    </a:cubicBezTo>
                    <a:cubicBezTo>
                      <a:pt x="924" y="0"/>
                      <a:pt x="843" y="81"/>
                      <a:pt x="843" y="181"/>
                    </a:cubicBezTo>
                    <a:cubicBezTo>
                      <a:pt x="843" y="259"/>
                      <a:pt x="894" y="326"/>
                      <a:pt x="964" y="351"/>
                    </a:cubicBezTo>
                    <a:cubicBezTo>
                      <a:pt x="964" y="516"/>
                      <a:pt x="964" y="516"/>
                      <a:pt x="964" y="516"/>
                    </a:cubicBezTo>
                    <a:cubicBezTo>
                      <a:pt x="868" y="527"/>
                      <a:pt x="780" y="565"/>
                      <a:pt x="707" y="622"/>
                    </a:cubicBezTo>
                    <a:cubicBezTo>
                      <a:pt x="552" y="467"/>
                      <a:pt x="552" y="467"/>
                      <a:pt x="552" y="467"/>
                    </a:cubicBezTo>
                    <a:cubicBezTo>
                      <a:pt x="616" y="364"/>
                      <a:pt x="603" y="227"/>
                      <a:pt x="514" y="138"/>
                    </a:cubicBezTo>
                    <a:cubicBezTo>
                      <a:pt x="410" y="34"/>
                      <a:pt x="242" y="34"/>
                      <a:pt x="138" y="138"/>
                    </a:cubicBezTo>
                    <a:cubicBezTo>
                      <a:pt x="34" y="242"/>
                      <a:pt x="34" y="410"/>
                      <a:pt x="138" y="514"/>
                    </a:cubicBezTo>
                    <a:cubicBezTo>
                      <a:pt x="226" y="602"/>
                      <a:pt x="363" y="616"/>
                      <a:pt x="467" y="552"/>
                    </a:cubicBezTo>
                    <a:cubicBezTo>
                      <a:pt x="622" y="707"/>
                      <a:pt x="622" y="707"/>
                      <a:pt x="622" y="707"/>
                    </a:cubicBezTo>
                    <a:cubicBezTo>
                      <a:pt x="565" y="780"/>
                      <a:pt x="527" y="868"/>
                      <a:pt x="516" y="964"/>
                    </a:cubicBezTo>
                    <a:cubicBezTo>
                      <a:pt x="351" y="964"/>
                      <a:pt x="351" y="964"/>
                      <a:pt x="351" y="964"/>
                    </a:cubicBezTo>
                    <a:cubicBezTo>
                      <a:pt x="326" y="894"/>
                      <a:pt x="259" y="843"/>
                      <a:pt x="181" y="843"/>
                    </a:cubicBezTo>
                    <a:cubicBezTo>
                      <a:pt x="81" y="843"/>
                      <a:pt x="0" y="924"/>
                      <a:pt x="0" y="1024"/>
                    </a:cubicBezTo>
                    <a:cubicBezTo>
                      <a:pt x="0" y="1124"/>
                      <a:pt x="81" y="1205"/>
                      <a:pt x="181" y="1205"/>
                    </a:cubicBezTo>
                    <a:cubicBezTo>
                      <a:pt x="259" y="1205"/>
                      <a:pt x="326" y="1154"/>
                      <a:pt x="351" y="1084"/>
                    </a:cubicBezTo>
                    <a:cubicBezTo>
                      <a:pt x="516" y="1084"/>
                      <a:pt x="516" y="1084"/>
                      <a:pt x="516" y="1084"/>
                    </a:cubicBezTo>
                    <a:cubicBezTo>
                      <a:pt x="527" y="1180"/>
                      <a:pt x="565" y="1268"/>
                      <a:pt x="622" y="1341"/>
                    </a:cubicBezTo>
                    <a:cubicBezTo>
                      <a:pt x="467" y="1496"/>
                      <a:pt x="467" y="1496"/>
                      <a:pt x="467" y="1496"/>
                    </a:cubicBezTo>
                    <a:cubicBezTo>
                      <a:pt x="364" y="1432"/>
                      <a:pt x="227" y="1445"/>
                      <a:pt x="138" y="1534"/>
                    </a:cubicBezTo>
                    <a:cubicBezTo>
                      <a:pt x="34" y="1638"/>
                      <a:pt x="34" y="1806"/>
                      <a:pt x="138" y="1910"/>
                    </a:cubicBezTo>
                    <a:cubicBezTo>
                      <a:pt x="242" y="2014"/>
                      <a:pt x="410" y="2014"/>
                      <a:pt x="514" y="1910"/>
                    </a:cubicBezTo>
                    <a:cubicBezTo>
                      <a:pt x="603" y="1821"/>
                      <a:pt x="616" y="1684"/>
                      <a:pt x="552" y="1581"/>
                    </a:cubicBezTo>
                    <a:cubicBezTo>
                      <a:pt x="602" y="1531"/>
                      <a:pt x="644" y="1490"/>
                      <a:pt x="723" y="1410"/>
                    </a:cubicBezTo>
                    <a:cubicBezTo>
                      <a:pt x="725" y="1306"/>
                      <a:pt x="780" y="1213"/>
                      <a:pt x="864" y="1161"/>
                    </a:cubicBezTo>
                    <a:cubicBezTo>
                      <a:pt x="832" y="1124"/>
                      <a:pt x="813" y="1076"/>
                      <a:pt x="813" y="1024"/>
                    </a:cubicBezTo>
                    <a:cubicBezTo>
                      <a:pt x="813" y="908"/>
                      <a:pt x="908" y="813"/>
                      <a:pt x="1024" y="813"/>
                    </a:cubicBezTo>
                    <a:cubicBezTo>
                      <a:pt x="1140" y="813"/>
                      <a:pt x="1235" y="908"/>
                      <a:pt x="1235" y="1024"/>
                    </a:cubicBezTo>
                    <a:cubicBezTo>
                      <a:pt x="1235" y="1076"/>
                      <a:pt x="1216" y="1124"/>
                      <a:pt x="1184" y="1161"/>
                    </a:cubicBezTo>
                    <a:cubicBezTo>
                      <a:pt x="1268" y="1213"/>
                      <a:pt x="1323" y="1306"/>
                      <a:pt x="1325" y="1410"/>
                    </a:cubicBezTo>
                    <a:cubicBezTo>
                      <a:pt x="1382" y="1467"/>
                      <a:pt x="1419" y="1504"/>
                      <a:pt x="1496" y="1581"/>
                    </a:cubicBezTo>
                    <a:cubicBezTo>
                      <a:pt x="1432" y="1684"/>
                      <a:pt x="1445" y="1821"/>
                      <a:pt x="1534" y="1910"/>
                    </a:cubicBezTo>
                    <a:cubicBezTo>
                      <a:pt x="1638" y="2014"/>
                      <a:pt x="1806" y="2014"/>
                      <a:pt x="1910" y="1910"/>
                    </a:cubicBezTo>
                    <a:cubicBezTo>
                      <a:pt x="2014" y="1806"/>
                      <a:pt x="2014" y="1638"/>
                      <a:pt x="1910" y="1534"/>
                    </a:cubicBezTo>
                    <a:cubicBezTo>
                      <a:pt x="1821" y="1445"/>
                      <a:pt x="1684" y="1432"/>
                      <a:pt x="1581" y="1496"/>
                    </a:cubicBezTo>
                    <a:cubicBezTo>
                      <a:pt x="1426" y="1341"/>
                      <a:pt x="1426" y="1341"/>
                      <a:pt x="1426" y="1341"/>
                    </a:cubicBezTo>
                    <a:cubicBezTo>
                      <a:pt x="1483" y="1268"/>
                      <a:pt x="1521" y="1180"/>
                      <a:pt x="1532" y="10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700"/>
              </a:p>
            </p:txBody>
          </p:sp>
        </p:grpSp>
        <p:grpSp>
          <p:nvGrpSpPr>
            <p:cNvPr id="259" name="Group 258">
              <a:extLst>
                <a:ext uri="{FF2B5EF4-FFF2-40B4-BE49-F238E27FC236}">
                  <a16:creationId xmlns:a16="http://schemas.microsoft.com/office/drawing/2014/main" id="{7BF00992-7B5D-5386-D8AB-ECC7FC17675A}"/>
                </a:ext>
              </a:extLst>
            </p:cNvPr>
            <p:cNvGrpSpPr/>
            <p:nvPr/>
          </p:nvGrpSpPr>
          <p:grpSpPr>
            <a:xfrm>
              <a:off x="6227692" y="4688144"/>
              <a:ext cx="571246" cy="515260"/>
              <a:chOff x="6424636" y="4391349"/>
              <a:chExt cx="571246" cy="515260"/>
            </a:xfrm>
          </p:grpSpPr>
          <p:sp>
            <p:nvSpPr>
              <p:cNvPr id="266" name="Oval 265">
                <a:extLst>
                  <a:ext uri="{FF2B5EF4-FFF2-40B4-BE49-F238E27FC236}">
                    <a16:creationId xmlns:a16="http://schemas.microsoft.com/office/drawing/2014/main" id="{E2FD7F60-84FC-E85A-388E-51949270AA04}"/>
                  </a:ext>
                </a:extLst>
              </p:cNvPr>
              <p:cNvSpPr/>
              <p:nvPr/>
            </p:nvSpPr>
            <p:spPr>
              <a:xfrm>
                <a:off x="6424636" y="4391349"/>
                <a:ext cx="571246" cy="515260"/>
              </a:xfrm>
              <a:prstGeom prst="ellipse">
                <a:avLst/>
              </a:prstGeom>
              <a:solidFill>
                <a:srgbClr val="68686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7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grpSp>
            <p:nvGrpSpPr>
              <p:cNvPr id="267" name="Group 266">
                <a:extLst>
                  <a:ext uri="{FF2B5EF4-FFF2-40B4-BE49-F238E27FC236}">
                    <a16:creationId xmlns:a16="http://schemas.microsoft.com/office/drawing/2014/main" id="{5FB54D2A-DCA2-1462-1066-BD20BBE42C51}"/>
                  </a:ext>
                </a:extLst>
              </p:cNvPr>
              <p:cNvGrpSpPr/>
              <p:nvPr/>
            </p:nvGrpSpPr>
            <p:grpSpPr>
              <a:xfrm>
                <a:off x="6574332" y="4477951"/>
                <a:ext cx="296658" cy="296656"/>
                <a:chOff x="-1331913" y="3155950"/>
                <a:chExt cx="1128713" cy="1128713"/>
              </a:xfrm>
              <a:solidFill>
                <a:srgbClr val="FFFFFF"/>
              </a:solidFill>
            </p:grpSpPr>
            <p:sp>
              <p:nvSpPr>
                <p:cNvPr id="268" name="Freeform 25">
                  <a:extLst>
                    <a:ext uri="{FF2B5EF4-FFF2-40B4-BE49-F238E27FC236}">
                      <a16:creationId xmlns:a16="http://schemas.microsoft.com/office/drawing/2014/main" id="{BFF7269D-67A0-F44E-A254-011F36CDBDF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1331913" y="3814763"/>
                  <a:ext cx="403225" cy="469900"/>
                </a:xfrm>
                <a:custGeom>
                  <a:avLst/>
                  <a:gdLst>
                    <a:gd name="T0" fmla="*/ 60 w 732"/>
                    <a:gd name="T1" fmla="*/ 853 h 853"/>
                    <a:gd name="T2" fmla="*/ 672 w 732"/>
                    <a:gd name="T3" fmla="*/ 853 h 853"/>
                    <a:gd name="T4" fmla="*/ 732 w 732"/>
                    <a:gd name="T5" fmla="*/ 793 h 853"/>
                    <a:gd name="T6" fmla="*/ 732 w 732"/>
                    <a:gd name="T7" fmla="*/ 726 h 853"/>
                    <a:gd name="T8" fmla="*/ 541 w 732"/>
                    <a:gd name="T9" fmla="*/ 404 h 853"/>
                    <a:gd name="T10" fmla="*/ 606 w 732"/>
                    <a:gd name="T11" fmla="*/ 240 h 853"/>
                    <a:gd name="T12" fmla="*/ 366 w 732"/>
                    <a:gd name="T13" fmla="*/ 0 h 853"/>
                    <a:gd name="T14" fmla="*/ 126 w 732"/>
                    <a:gd name="T15" fmla="*/ 240 h 853"/>
                    <a:gd name="T16" fmla="*/ 192 w 732"/>
                    <a:gd name="T17" fmla="*/ 404 h 853"/>
                    <a:gd name="T18" fmla="*/ 0 w 732"/>
                    <a:gd name="T19" fmla="*/ 726 h 853"/>
                    <a:gd name="T20" fmla="*/ 0 w 732"/>
                    <a:gd name="T21" fmla="*/ 793 h 853"/>
                    <a:gd name="T22" fmla="*/ 60 w 732"/>
                    <a:gd name="T23" fmla="*/ 853 h 853"/>
                    <a:gd name="T24" fmla="*/ 246 w 732"/>
                    <a:gd name="T25" fmla="*/ 240 h 853"/>
                    <a:gd name="T26" fmla="*/ 366 w 732"/>
                    <a:gd name="T27" fmla="*/ 120 h 853"/>
                    <a:gd name="T28" fmla="*/ 486 w 732"/>
                    <a:gd name="T29" fmla="*/ 240 h 853"/>
                    <a:gd name="T30" fmla="*/ 366 w 732"/>
                    <a:gd name="T31" fmla="*/ 360 h 853"/>
                    <a:gd name="T32" fmla="*/ 246 w 732"/>
                    <a:gd name="T33" fmla="*/ 240 h 853"/>
                    <a:gd name="T34" fmla="*/ 366 w 732"/>
                    <a:gd name="T35" fmla="*/ 480 h 853"/>
                    <a:gd name="T36" fmla="*/ 612 w 732"/>
                    <a:gd name="T37" fmla="*/ 733 h 853"/>
                    <a:gd name="T38" fmla="*/ 120 w 732"/>
                    <a:gd name="T39" fmla="*/ 733 h 853"/>
                    <a:gd name="T40" fmla="*/ 366 w 732"/>
                    <a:gd name="T41" fmla="*/ 480 h 8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32" h="853">
                      <a:moveTo>
                        <a:pt x="60" y="853"/>
                      </a:moveTo>
                      <a:cubicBezTo>
                        <a:pt x="672" y="853"/>
                        <a:pt x="672" y="853"/>
                        <a:pt x="672" y="853"/>
                      </a:cubicBezTo>
                      <a:cubicBezTo>
                        <a:pt x="705" y="853"/>
                        <a:pt x="732" y="826"/>
                        <a:pt x="732" y="793"/>
                      </a:cubicBezTo>
                      <a:cubicBezTo>
                        <a:pt x="732" y="726"/>
                        <a:pt x="732" y="726"/>
                        <a:pt x="732" y="726"/>
                      </a:cubicBezTo>
                      <a:cubicBezTo>
                        <a:pt x="732" y="587"/>
                        <a:pt x="655" y="467"/>
                        <a:pt x="541" y="404"/>
                      </a:cubicBezTo>
                      <a:cubicBezTo>
                        <a:pt x="581" y="361"/>
                        <a:pt x="606" y="304"/>
                        <a:pt x="606" y="240"/>
                      </a:cubicBezTo>
                      <a:cubicBezTo>
                        <a:pt x="606" y="108"/>
                        <a:pt x="498" y="0"/>
                        <a:pt x="366" y="0"/>
                      </a:cubicBezTo>
                      <a:cubicBezTo>
                        <a:pt x="234" y="0"/>
                        <a:pt x="126" y="108"/>
                        <a:pt x="126" y="240"/>
                      </a:cubicBezTo>
                      <a:cubicBezTo>
                        <a:pt x="126" y="304"/>
                        <a:pt x="151" y="361"/>
                        <a:pt x="192" y="404"/>
                      </a:cubicBezTo>
                      <a:cubicBezTo>
                        <a:pt x="78" y="467"/>
                        <a:pt x="0" y="587"/>
                        <a:pt x="0" y="726"/>
                      </a:cubicBezTo>
                      <a:cubicBezTo>
                        <a:pt x="0" y="793"/>
                        <a:pt x="0" y="793"/>
                        <a:pt x="0" y="793"/>
                      </a:cubicBezTo>
                      <a:cubicBezTo>
                        <a:pt x="0" y="826"/>
                        <a:pt x="27" y="853"/>
                        <a:pt x="60" y="853"/>
                      </a:cubicBezTo>
                      <a:close/>
                      <a:moveTo>
                        <a:pt x="246" y="240"/>
                      </a:moveTo>
                      <a:cubicBezTo>
                        <a:pt x="246" y="174"/>
                        <a:pt x="300" y="120"/>
                        <a:pt x="366" y="120"/>
                      </a:cubicBezTo>
                      <a:cubicBezTo>
                        <a:pt x="432" y="120"/>
                        <a:pt x="486" y="174"/>
                        <a:pt x="486" y="240"/>
                      </a:cubicBezTo>
                      <a:cubicBezTo>
                        <a:pt x="486" y="306"/>
                        <a:pt x="432" y="360"/>
                        <a:pt x="366" y="360"/>
                      </a:cubicBezTo>
                      <a:cubicBezTo>
                        <a:pt x="300" y="360"/>
                        <a:pt x="246" y="306"/>
                        <a:pt x="246" y="240"/>
                      </a:cubicBezTo>
                      <a:close/>
                      <a:moveTo>
                        <a:pt x="366" y="480"/>
                      </a:moveTo>
                      <a:cubicBezTo>
                        <a:pt x="495" y="480"/>
                        <a:pt x="612" y="581"/>
                        <a:pt x="612" y="733"/>
                      </a:cubicBezTo>
                      <a:cubicBezTo>
                        <a:pt x="120" y="733"/>
                        <a:pt x="120" y="733"/>
                        <a:pt x="120" y="733"/>
                      </a:cubicBezTo>
                      <a:cubicBezTo>
                        <a:pt x="120" y="582"/>
                        <a:pt x="237" y="480"/>
                        <a:pt x="366" y="48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7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9" name="Freeform 26">
                  <a:extLst>
                    <a:ext uri="{FF2B5EF4-FFF2-40B4-BE49-F238E27FC236}">
                      <a16:creationId xmlns:a16="http://schemas.microsoft.com/office/drawing/2014/main" id="{1B912D09-09C5-A545-9DE6-3921A7CA123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606425" y="3814763"/>
                  <a:ext cx="403225" cy="469900"/>
                </a:xfrm>
                <a:custGeom>
                  <a:avLst/>
                  <a:gdLst>
                    <a:gd name="T0" fmla="*/ 540 w 732"/>
                    <a:gd name="T1" fmla="*/ 404 h 853"/>
                    <a:gd name="T2" fmla="*/ 606 w 732"/>
                    <a:gd name="T3" fmla="*/ 240 h 853"/>
                    <a:gd name="T4" fmla="*/ 366 w 732"/>
                    <a:gd name="T5" fmla="*/ 0 h 853"/>
                    <a:gd name="T6" fmla="*/ 126 w 732"/>
                    <a:gd name="T7" fmla="*/ 240 h 853"/>
                    <a:gd name="T8" fmla="*/ 191 w 732"/>
                    <a:gd name="T9" fmla="*/ 404 h 853"/>
                    <a:gd name="T10" fmla="*/ 0 w 732"/>
                    <a:gd name="T11" fmla="*/ 726 h 853"/>
                    <a:gd name="T12" fmla="*/ 0 w 732"/>
                    <a:gd name="T13" fmla="*/ 793 h 853"/>
                    <a:gd name="T14" fmla="*/ 60 w 732"/>
                    <a:gd name="T15" fmla="*/ 853 h 853"/>
                    <a:gd name="T16" fmla="*/ 672 w 732"/>
                    <a:gd name="T17" fmla="*/ 853 h 853"/>
                    <a:gd name="T18" fmla="*/ 732 w 732"/>
                    <a:gd name="T19" fmla="*/ 793 h 853"/>
                    <a:gd name="T20" fmla="*/ 732 w 732"/>
                    <a:gd name="T21" fmla="*/ 726 h 853"/>
                    <a:gd name="T22" fmla="*/ 540 w 732"/>
                    <a:gd name="T23" fmla="*/ 404 h 853"/>
                    <a:gd name="T24" fmla="*/ 246 w 732"/>
                    <a:gd name="T25" fmla="*/ 240 h 853"/>
                    <a:gd name="T26" fmla="*/ 366 w 732"/>
                    <a:gd name="T27" fmla="*/ 120 h 853"/>
                    <a:gd name="T28" fmla="*/ 486 w 732"/>
                    <a:gd name="T29" fmla="*/ 240 h 853"/>
                    <a:gd name="T30" fmla="*/ 366 w 732"/>
                    <a:gd name="T31" fmla="*/ 360 h 853"/>
                    <a:gd name="T32" fmla="*/ 246 w 732"/>
                    <a:gd name="T33" fmla="*/ 240 h 853"/>
                    <a:gd name="T34" fmla="*/ 612 w 732"/>
                    <a:gd name="T35" fmla="*/ 733 h 853"/>
                    <a:gd name="T36" fmla="*/ 120 w 732"/>
                    <a:gd name="T37" fmla="*/ 733 h 853"/>
                    <a:gd name="T38" fmla="*/ 366 w 732"/>
                    <a:gd name="T39" fmla="*/ 480 h 853"/>
                    <a:gd name="T40" fmla="*/ 612 w 732"/>
                    <a:gd name="T41" fmla="*/ 733 h 8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32" h="853">
                      <a:moveTo>
                        <a:pt x="540" y="404"/>
                      </a:moveTo>
                      <a:cubicBezTo>
                        <a:pt x="581" y="361"/>
                        <a:pt x="606" y="304"/>
                        <a:pt x="606" y="240"/>
                      </a:cubicBezTo>
                      <a:cubicBezTo>
                        <a:pt x="606" y="108"/>
                        <a:pt x="498" y="0"/>
                        <a:pt x="366" y="0"/>
                      </a:cubicBezTo>
                      <a:cubicBezTo>
                        <a:pt x="234" y="0"/>
                        <a:pt x="126" y="108"/>
                        <a:pt x="126" y="240"/>
                      </a:cubicBezTo>
                      <a:cubicBezTo>
                        <a:pt x="126" y="304"/>
                        <a:pt x="151" y="361"/>
                        <a:pt x="191" y="404"/>
                      </a:cubicBezTo>
                      <a:cubicBezTo>
                        <a:pt x="77" y="467"/>
                        <a:pt x="0" y="587"/>
                        <a:pt x="0" y="726"/>
                      </a:cubicBezTo>
                      <a:cubicBezTo>
                        <a:pt x="0" y="793"/>
                        <a:pt x="0" y="793"/>
                        <a:pt x="0" y="793"/>
                      </a:cubicBezTo>
                      <a:cubicBezTo>
                        <a:pt x="0" y="826"/>
                        <a:pt x="27" y="853"/>
                        <a:pt x="60" y="853"/>
                      </a:cubicBezTo>
                      <a:cubicBezTo>
                        <a:pt x="672" y="853"/>
                        <a:pt x="672" y="853"/>
                        <a:pt x="672" y="853"/>
                      </a:cubicBezTo>
                      <a:cubicBezTo>
                        <a:pt x="705" y="853"/>
                        <a:pt x="732" y="826"/>
                        <a:pt x="732" y="793"/>
                      </a:cubicBezTo>
                      <a:cubicBezTo>
                        <a:pt x="732" y="726"/>
                        <a:pt x="732" y="726"/>
                        <a:pt x="732" y="726"/>
                      </a:cubicBezTo>
                      <a:cubicBezTo>
                        <a:pt x="732" y="587"/>
                        <a:pt x="654" y="467"/>
                        <a:pt x="540" y="404"/>
                      </a:cubicBezTo>
                      <a:close/>
                      <a:moveTo>
                        <a:pt x="246" y="240"/>
                      </a:moveTo>
                      <a:cubicBezTo>
                        <a:pt x="246" y="174"/>
                        <a:pt x="300" y="120"/>
                        <a:pt x="366" y="120"/>
                      </a:cubicBezTo>
                      <a:cubicBezTo>
                        <a:pt x="432" y="120"/>
                        <a:pt x="486" y="174"/>
                        <a:pt x="486" y="240"/>
                      </a:cubicBezTo>
                      <a:cubicBezTo>
                        <a:pt x="486" y="306"/>
                        <a:pt x="432" y="360"/>
                        <a:pt x="366" y="360"/>
                      </a:cubicBezTo>
                      <a:cubicBezTo>
                        <a:pt x="300" y="360"/>
                        <a:pt x="246" y="306"/>
                        <a:pt x="246" y="240"/>
                      </a:cubicBezTo>
                      <a:close/>
                      <a:moveTo>
                        <a:pt x="612" y="733"/>
                      </a:moveTo>
                      <a:cubicBezTo>
                        <a:pt x="120" y="733"/>
                        <a:pt x="120" y="733"/>
                        <a:pt x="120" y="733"/>
                      </a:cubicBezTo>
                      <a:cubicBezTo>
                        <a:pt x="120" y="582"/>
                        <a:pt x="237" y="480"/>
                        <a:pt x="366" y="480"/>
                      </a:cubicBezTo>
                      <a:cubicBezTo>
                        <a:pt x="494" y="480"/>
                        <a:pt x="612" y="581"/>
                        <a:pt x="612" y="7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0" name="Freeform 27">
                  <a:extLst>
                    <a:ext uri="{FF2B5EF4-FFF2-40B4-BE49-F238E27FC236}">
                      <a16:creationId xmlns:a16="http://schemas.microsoft.com/office/drawing/2014/main" id="{7D862376-0D91-C10C-7D40-54B310DE518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968375" y="3155950"/>
                  <a:ext cx="403225" cy="469900"/>
                </a:xfrm>
                <a:custGeom>
                  <a:avLst/>
                  <a:gdLst>
                    <a:gd name="T0" fmla="*/ 732 w 732"/>
                    <a:gd name="T1" fmla="*/ 793 h 853"/>
                    <a:gd name="T2" fmla="*/ 732 w 732"/>
                    <a:gd name="T3" fmla="*/ 726 h 853"/>
                    <a:gd name="T4" fmla="*/ 541 w 732"/>
                    <a:gd name="T5" fmla="*/ 404 h 853"/>
                    <a:gd name="T6" fmla="*/ 606 w 732"/>
                    <a:gd name="T7" fmla="*/ 240 h 853"/>
                    <a:gd name="T8" fmla="*/ 366 w 732"/>
                    <a:gd name="T9" fmla="*/ 0 h 853"/>
                    <a:gd name="T10" fmla="*/ 126 w 732"/>
                    <a:gd name="T11" fmla="*/ 240 h 853"/>
                    <a:gd name="T12" fmla="*/ 191 w 732"/>
                    <a:gd name="T13" fmla="*/ 404 h 853"/>
                    <a:gd name="T14" fmla="*/ 0 w 732"/>
                    <a:gd name="T15" fmla="*/ 726 h 853"/>
                    <a:gd name="T16" fmla="*/ 0 w 732"/>
                    <a:gd name="T17" fmla="*/ 793 h 853"/>
                    <a:gd name="T18" fmla="*/ 60 w 732"/>
                    <a:gd name="T19" fmla="*/ 853 h 853"/>
                    <a:gd name="T20" fmla="*/ 672 w 732"/>
                    <a:gd name="T21" fmla="*/ 853 h 853"/>
                    <a:gd name="T22" fmla="*/ 732 w 732"/>
                    <a:gd name="T23" fmla="*/ 793 h 853"/>
                    <a:gd name="T24" fmla="*/ 246 w 732"/>
                    <a:gd name="T25" fmla="*/ 240 h 853"/>
                    <a:gd name="T26" fmla="*/ 366 w 732"/>
                    <a:gd name="T27" fmla="*/ 120 h 853"/>
                    <a:gd name="T28" fmla="*/ 486 w 732"/>
                    <a:gd name="T29" fmla="*/ 240 h 853"/>
                    <a:gd name="T30" fmla="*/ 366 w 732"/>
                    <a:gd name="T31" fmla="*/ 360 h 853"/>
                    <a:gd name="T32" fmla="*/ 246 w 732"/>
                    <a:gd name="T33" fmla="*/ 240 h 853"/>
                    <a:gd name="T34" fmla="*/ 612 w 732"/>
                    <a:gd name="T35" fmla="*/ 733 h 853"/>
                    <a:gd name="T36" fmla="*/ 120 w 732"/>
                    <a:gd name="T37" fmla="*/ 733 h 853"/>
                    <a:gd name="T38" fmla="*/ 366 w 732"/>
                    <a:gd name="T39" fmla="*/ 480 h 853"/>
                    <a:gd name="T40" fmla="*/ 612 w 732"/>
                    <a:gd name="T41" fmla="*/ 733 h 8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32" h="853">
                      <a:moveTo>
                        <a:pt x="732" y="793"/>
                      </a:moveTo>
                      <a:cubicBezTo>
                        <a:pt x="732" y="726"/>
                        <a:pt x="732" y="726"/>
                        <a:pt x="732" y="726"/>
                      </a:cubicBezTo>
                      <a:cubicBezTo>
                        <a:pt x="732" y="587"/>
                        <a:pt x="655" y="467"/>
                        <a:pt x="541" y="404"/>
                      </a:cubicBezTo>
                      <a:cubicBezTo>
                        <a:pt x="581" y="361"/>
                        <a:pt x="606" y="304"/>
                        <a:pt x="606" y="240"/>
                      </a:cubicBezTo>
                      <a:cubicBezTo>
                        <a:pt x="606" y="108"/>
                        <a:pt x="498" y="0"/>
                        <a:pt x="366" y="0"/>
                      </a:cubicBezTo>
                      <a:cubicBezTo>
                        <a:pt x="234" y="0"/>
                        <a:pt x="126" y="108"/>
                        <a:pt x="126" y="240"/>
                      </a:cubicBezTo>
                      <a:cubicBezTo>
                        <a:pt x="126" y="304"/>
                        <a:pt x="151" y="361"/>
                        <a:pt x="191" y="404"/>
                      </a:cubicBezTo>
                      <a:cubicBezTo>
                        <a:pt x="77" y="467"/>
                        <a:pt x="0" y="587"/>
                        <a:pt x="0" y="726"/>
                      </a:cubicBezTo>
                      <a:cubicBezTo>
                        <a:pt x="0" y="793"/>
                        <a:pt x="0" y="793"/>
                        <a:pt x="0" y="793"/>
                      </a:cubicBezTo>
                      <a:cubicBezTo>
                        <a:pt x="0" y="826"/>
                        <a:pt x="27" y="853"/>
                        <a:pt x="60" y="853"/>
                      </a:cubicBezTo>
                      <a:cubicBezTo>
                        <a:pt x="672" y="853"/>
                        <a:pt x="672" y="853"/>
                        <a:pt x="672" y="853"/>
                      </a:cubicBezTo>
                      <a:cubicBezTo>
                        <a:pt x="705" y="853"/>
                        <a:pt x="732" y="826"/>
                        <a:pt x="732" y="793"/>
                      </a:cubicBezTo>
                      <a:close/>
                      <a:moveTo>
                        <a:pt x="246" y="240"/>
                      </a:moveTo>
                      <a:cubicBezTo>
                        <a:pt x="246" y="174"/>
                        <a:pt x="300" y="120"/>
                        <a:pt x="366" y="120"/>
                      </a:cubicBezTo>
                      <a:cubicBezTo>
                        <a:pt x="432" y="120"/>
                        <a:pt x="486" y="174"/>
                        <a:pt x="486" y="240"/>
                      </a:cubicBezTo>
                      <a:cubicBezTo>
                        <a:pt x="486" y="306"/>
                        <a:pt x="432" y="360"/>
                        <a:pt x="366" y="360"/>
                      </a:cubicBezTo>
                      <a:cubicBezTo>
                        <a:pt x="300" y="360"/>
                        <a:pt x="246" y="306"/>
                        <a:pt x="246" y="240"/>
                      </a:cubicBezTo>
                      <a:close/>
                      <a:moveTo>
                        <a:pt x="612" y="733"/>
                      </a:moveTo>
                      <a:cubicBezTo>
                        <a:pt x="120" y="733"/>
                        <a:pt x="120" y="733"/>
                        <a:pt x="120" y="733"/>
                      </a:cubicBezTo>
                      <a:cubicBezTo>
                        <a:pt x="120" y="582"/>
                        <a:pt x="237" y="480"/>
                        <a:pt x="366" y="480"/>
                      </a:cubicBezTo>
                      <a:cubicBezTo>
                        <a:pt x="495" y="480"/>
                        <a:pt x="612" y="581"/>
                        <a:pt x="612" y="7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7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1" name="Freeform 28">
                  <a:extLst>
                    <a:ext uri="{FF2B5EF4-FFF2-40B4-BE49-F238E27FC236}">
                      <a16:creationId xmlns:a16="http://schemas.microsoft.com/office/drawing/2014/main" id="{547C8238-EB5B-88AA-4A2E-DADFE79147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946150" y="3986213"/>
                  <a:ext cx="360363" cy="92075"/>
                </a:xfrm>
                <a:custGeom>
                  <a:avLst/>
                  <a:gdLst>
                    <a:gd name="T0" fmla="*/ 568 w 654"/>
                    <a:gd name="T1" fmla="*/ 10 h 169"/>
                    <a:gd name="T2" fmla="*/ 323 w 654"/>
                    <a:gd name="T3" fmla="*/ 49 h 169"/>
                    <a:gd name="T4" fmla="*/ 85 w 654"/>
                    <a:gd name="T5" fmla="*/ 13 h 169"/>
                    <a:gd name="T6" fmla="*/ 10 w 654"/>
                    <a:gd name="T7" fmla="*/ 52 h 169"/>
                    <a:gd name="T8" fmla="*/ 49 w 654"/>
                    <a:gd name="T9" fmla="*/ 127 h 169"/>
                    <a:gd name="T10" fmla="*/ 323 w 654"/>
                    <a:gd name="T11" fmla="*/ 169 h 169"/>
                    <a:gd name="T12" fmla="*/ 606 w 654"/>
                    <a:gd name="T13" fmla="*/ 124 h 169"/>
                    <a:gd name="T14" fmla="*/ 644 w 654"/>
                    <a:gd name="T15" fmla="*/ 48 h 169"/>
                    <a:gd name="T16" fmla="*/ 568 w 654"/>
                    <a:gd name="T17" fmla="*/ 10 h 1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54" h="169">
                      <a:moveTo>
                        <a:pt x="568" y="10"/>
                      </a:moveTo>
                      <a:cubicBezTo>
                        <a:pt x="490" y="36"/>
                        <a:pt x="407" y="49"/>
                        <a:pt x="323" y="49"/>
                      </a:cubicBezTo>
                      <a:cubicBezTo>
                        <a:pt x="241" y="49"/>
                        <a:pt x="161" y="37"/>
                        <a:pt x="85" y="13"/>
                      </a:cubicBezTo>
                      <a:cubicBezTo>
                        <a:pt x="53" y="3"/>
                        <a:pt x="20" y="20"/>
                        <a:pt x="10" y="52"/>
                      </a:cubicBezTo>
                      <a:cubicBezTo>
                        <a:pt x="0" y="83"/>
                        <a:pt x="17" y="117"/>
                        <a:pt x="49" y="127"/>
                      </a:cubicBezTo>
                      <a:cubicBezTo>
                        <a:pt x="137" y="155"/>
                        <a:pt x="229" y="169"/>
                        <a:pt x="323" y="169"/>
                      </a:cubicBezTo>
                      <a:cubicBezTo>
                        <a:pt x="420" y="169"/>
                        <a:pt x="515" y="154"/>
                        <a:pt x="606" y="124"/>
                      </a:cubicBezTo>
                      <a:cubicBezTo>
                        <a:pt x="637" y="114"/>
                        <a:pt x="654" y="80"/>
                        <a:pt x="644" y="48"/>
                      </a:cubicBezTo>
                      <a:cubicBezTo>
                        <a:pt x="634" y="17"/>
                        <a:pt x="600" y="0"/>
                        <a:pt x="568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7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2" name="Freeform 29">
                  <a:extLst>
                    <a:ext uri="{FF2B5EF4-FFF2-40B4-BE49-F238E27FC236}">
                      <a16:creationId xmlns:a16="http://schemas.microsoft.com/office/drawing/2014/main" id="{5F9C78A9-C89B-D97A-8293-C213D4C5FC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220788" y="3417888"/>
                  <a:ext cx="207963" cy="322263"/>
                </a:xfrm>
                <a:custGeom>
                  <a:avLst/>
                  <a:gdLst>
                    <a:gd name="T0" fmla="*/ 270 w 378"/>
                    <a:gd name="T1" fmla="*/ 23 h 585"/>
                    <a:gd name="T2" fmla="*/ 102 w 378"/>
                    <a:gd name="T3" fmla="*/ 244 h 585"/>
                    <a:gd name="T4" fmla="*/ 7 w 378"/>
                    <a:gd name="T5" fmla="*/ 514 h 585"/>
                    <a:gd name="T6" fmla="*/ 66 w 378"/>
                    <a:gd name="T7" fmla="*/ 585 h 585"/>
                    <a:gd name="T8" fmla="*/ 125 w 378"/>
                    <a:gd name="T9" fmla="*/ 536 h 585"/>
                    <a:gd name="T10" fmla="*/ 208 w 378"/>
                    <a:gd name="T11" fmla="*/ 301 h 585"/>
                    <a:gd name="T12" fmla="*/ 353 w 378"/>
                    <a:gd name="T13" fmla="*/ 110 h 585"/>
                    <a:gd name="T14" fmla="*/ 355 w 378"/>
                    <a:gd name="T15" fmla="*/ 25 h 585"/>
                    <a:gd name="T16" fmla="*/ 270 w 378"/>
                    <a:gd name="T17" fmla="*/ 23 h 5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8" h="585">
                      <a:moveTo>
                        <a:pt x="270" y="23"/>
                      </a:moveTo>
                      <a:cubicBezTo>
                        <a:pt x="204" y="87"/>
                        <a:pt x="147" y="161"/>
                        <a:pt x="102" y="244"/>
                      </a:cubicBezTo>
                      <a:cubicBezTo>
                        <a:pt x="56" y="330"/>
                        <a:pt x="24" y="420"/>
                        <a:pt x="7" y="514"/>
                      </a:cubicBezTo>
                      <a:cubicBezTo>
                        <a:pt x="0" y="551"/>
                        <a:pt x="28" y="585"/>
                        <a:pt x="66" y="585"/>
                      </a:cubicBezTo>
                      <a:cubicBezTo>
                        <a:pt x="94" y="585"/>
                        <a:pt x="120" y="565"/>
                        <a:pt x="125" y="536"/>
                      </a:cubicBezTo>
                      <a:cubicBezTo>
                        <a:pt x="140" y="454"/>
                        <a:pt x="168" y="376"/>
                        <a:pt x="208" y="301"/>
                      </a:cubicBezTo>
                      <a:cubicBezTo>
                        <a:pt x="247" y="229"/>
                        <a:pt x="296" y="165"/>
                        <a:pt x="353" y="110"/>
                      </a:cubicBezTo>
                      <a:cubicBezTo>
                        <a:pt x="377" y="87"/>
                        <a:pt x="378" y="49"/>
                        <a:pt x="355" y="25"/>
                      </a:cubicBezTo>
                      <a:cubicBezTo>
                        <a:pt x="332" y="1"/>
                        <a:pt x="294" y="0"/>
                        <a:pt x="270" y="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7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3" name="Freeform 30">
                  <a:extLst>
                    <a:ext uri="{FF2B5EF4-FFF2-40B4-BE49-F238E27FC236}">
                      <a16:creationId xmlns:a16="http://schemas.microsoft.com/office/drawing/2014/main" id="{CF47A09D-4F98-BE9D-70A5-A89A5EFBAA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522288" y="3417888"/>
                  <a:ext cx="207963" cy="323850"/>
                </a:xfrm>
                <a:custGeom>
                  <a:avLst/>
                  <a:gdLst>
                    <a:gd name="T0" fmla="*/ 108 w 377"/>
                    <a:gd name="T1" fmla="*/ 23 h 590"/>
                    <a:gd name="T2" fmla="*/ 23 w 377"/>
                    <a:gd name="T3" fmla="*/ 25 h 590"/>
                    <a:gd name="T4" fmla="*/ 25 w 377"/>
                    <a:gd name="T5" fmla="*/ 110 h 590"/>
                    <a:gd name="T6" fmla="*/ 170 w 377"/>
                    <a:gd name="T7" fmla="*/ 301 h 590"/>
                    <a:gd name="T8" fmla="*/ 253 w 377"/>
                    <a:gd name="T9" fmla="*/ 536 h 590"/>
                    <a:gd name="T10" fmla="*/ 323 w 377"/>
                    <a:gd name="T11" fmla="*/ 584 h 590"/>
                    <a:gd name="T12" fmla="*/ 371 w 377"/>
                    <a:gd name="T13" fmla="*/ 514 h 590"/>
                    <a:gd name="T14" fmla="*/ 276 w 377"/>
                    <a:gd name="T15" fmla="*/ 244 h 590"/>
                    <a:gd name="T16" fmla="*/ 108 w 377"/>
                    <a:gd name="T17" fmla="*/ 23 h 5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7" h="590">
                      <a:moveTo>
                        <a:pt x="108" y="23"/>
                      </a:moveTo>
                      <a:cubicBezTo>
                        <a:pt x="84" y="0"/>
                        <a:pt x="46" y="1"/>
                        <a:pt x="23" y="25"/>
                      </a:cubicBezTo>
                      <a:cubicBezTo>
                        <a:pt x="0" y="49"/>
                        <a:pt x="1" y="87"/>
                        <a:pt x="25" y="110"/>
                      </a:cubicBezTo>
                      <a:cubicBezTo>
                        <a:pt x="82" y="165"/>
                        <a:pt x="131" y="229"/>
                        <a:pt x="170" y="301"/>
                      </a:cubicBezTo>
                      <a:cubicBezTo>
                        <a:pt x="210" y="376"/>
                        <a:pt x="238" y="454"/>
                        <a:pt x="253" y="536"/>
                      </a:cubicBezTo>
                      <a:cubicBezTo>
                        <a:pt x="259" y="568"/>
                        <a:pt x="290" y="590"/>
                        <a:pt x="323" y="584"/>
                      </a:cubicBezTo>
                      <a:cubicBezTo>
                        <a:pt x="356" y="578"/>
                        <a:pt x="377" y="547"/>
                        <a:pt x="371" y="514"/>
                      </a:cubicBezTo>
                      <a:cubicBezTo>
                        <a:pt x="354" y="420"/>
                        <a:pt x="322" y="330"/>
                        <a:pt x="276" y="244"/>
                      </a:cubicBezTo>
                      <a:cubicBezTo>
                        <a:pt x="231" y="161"/>
                        <a:pt x="174" y="87"/>
                        <a:pt x="108" y="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7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34EDCE84-E5CC-B779-4A07-FB229704DFBE}"/>
                </a:ext>
              </a:extLst>
            </p:cNvPr>
            <p:cNvGrpSpPr/>
            <p:nvPr/>
          </p:nvGrpSpPr>
          <p:grpSpPr>
            <a:xfrm>
              <a:off x="4454246" y="5015242"/>
              <a:ext cx="655228" cy="655228"/>
              <a:chOff x="4186230" y="4987579"/>
              <a:chExt cx="655228" cy="655228"/>
            </a:xfrm>
          </p:grpSpPr>
          <p:sp>
            <p:nvSpPr>
              <p:cNvPr id="262" name="Oval 261">
                <a:extLst>
                  <a:ext uri="{FF2B5EF4-FFF2-40B4-BE49-F238E27FC236}">
                    <a16:creationId xmlns:a16="http://schemas.microsoft.com/office/drawing/2014/main" id="{24C7073B-A3C6-DA94-82B7-C79E64593F05}"/>
                  </a:ext>
                </a:extLst>
              </p:cNvPr>
              <p:cNvSpPr/>
              <p:nvPr/>
            </p:nvSpPr>
            <p:spPr>
              <a:xfrm flipH="1">
                <a:off x="4186230" y="4987579"/>
                <a:ext cx="655228" cy="655228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700"/>
              </a:p>
            </p:txBody>
          </p:sp>
          <p:grpSp>
            <p:nvGrpSpPr>
              <p:cNvPr id="263" name="Group 262">
                <a:extLst>
                  <a:ext uri="{FF2B5EF4-FFF2-40B4-BE49-F238E27FC236}">
                    <a16:creationId xmlns:a16="http://schemas.microsoft.com/office/drawing/2014/main" id="{0ACF9551-3400-1530-F94E-AD69702B0708}"/>
                  </a:ext>
                </a:extLst>
              </p:cNvPr>
              <p:cNvGrpSpPr/>
              <p:nvPr/>
            </p:nvGrpSpPr>
            <p:grpSpPr>
              <a:xfrm>
                <a:off x="4351785" y="5174655"/>
                <a:ext cx="314794" cy="315944"/>
                <a:chOff x="-2239963" y="1011238"/>
                <a:chExt cx="3471863" cy="3484563"/>
              </a:xfrm>
              <a:solidFill>
                <a:schemeClr val="bg1"/>
              </a:solidFill>
            </p:grpSpPr>
            <p:sp>
              <p:nvSpPr>
                <p:cNvPr id="264" name="Freeform 76">
                  <a:extLst>
                    <a:ext uri="{FF2B5EF4-FFF2-40B4-BE49-F238E27FC236}">
                      <a16:creationId xmlns:a16="http://schemas.microsoft.com/office/drawing/2014/main" id="{D06E35BD-F25B-654C-476B-F197E5E196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049337" y="3040063"/>
                  <a:ext cx="1090613" cy="792163"/>
                </a:xfrm>
                <a:custGeom>
                  <a:avLst/>
                  <a:gdLst>
                    <a:gd name="T0" fmla="*/ 532 w 640"/>
                    <a:gd name="T1" fmla="*/ 24 h 466"/>
                    <a:gd name="T2" fmla="*/ 235 w 640"/>
                    <a:gd name="T3" fmla="*/ 321 h 466"/>
                    <a:gd name="T4" fmla="*/ 108 w 640"/>
                    <a:gd name="T5" fmla="*/ 194 h 466"/>
                    <a:gd name="T6" fmla="*/ 23 w 640"/>
                    <a:gd name="T7" fmla="*/ 194 h 466"/>
                    <a:gd name="T8" fmla="*/ 23 w 640"/>
                    <a:gd name="T9" fmla="*/ 278 h 466"/>
                    <a:gd name="T10" fmla="*/ 193 w 640"/>
                    <a:gd name="T11" fmla="*/ 448 h 466"/>
                    <a:gd name="T12" fmla="*/ 235 w 640"/>
                    <a:gd name="T13" fmla="*/ 466 h 466"/>
                    <a:gd name="T14" fmla="*/ 278 w 640"/>
                    <a:gd name="T15" fmla="*/ 448 h 466"/>
                    <a:gd name="T16" fmla="*/ 617 w 640"/>
                    <a:gd name="T17" fmla="*/ 109 h 466"/>
                    <a:gd name="T18" fmla="*/ 617 w 640"/>
                    <a:gd name="T19" fmla="*/ 24 h 466"/>
                    <a:gd name="T20" fmla="*/ 532 w 640"/>
                    <a:gd name="T21" fmla="*/ 24 h 4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40" h="466">
                      <a:moveTo>
                        <a:pt x="532" y="24"/>
                      </a:moveTo>
                      <a:cubicBezTo>
                        <a:pt x="235" y="321"/>
                        <a:pt x="235" y="321"/>
                        <a:pt x="235" y="321"/>
                      </a:cubicBezTo>
                      <a:cubicBezTo>
                        <a:pt x="108" y="194"/>
                        <a:pt x="108" y="194"/>
                        <a:pt x="108" y="194"/>
                      </a:cubicBezTo>
                      <a:cubicBezTo>
                        <a:pt x="84" y="170"/>
                        <a:pt x="46" y="170"/>
                        <a:pt x="23" y="194"/>
                      </a:cubicBezTo>
                      <a:cubicBezTo>
                        <a:pt x="0" y="217"/>
                        <a:pt x="0" y="255"/>
                        <a:pt x="23" y="278"/>
                      </a:cubicBezTo>
                      <a:cubicBezTo>
                        <a:pt x="193" y="448"/>
                        <a:pt x="193" y="448"/>
                        <a:pt x="193" y="448"/>
                      </a:cubicBezTo>
                      <a:cubicBezTo>
                        <a:pt x="204" y="460"/>
                        <a:pt x="220" y="466"/>
                        <a:pt x="235" y="466"/>
                      </a:cubicBezTo>
                      <a:cubicBezTo>
                        <a:pt x="250" y="466"/>
                        <a:pt x="266" y="460"/>
                        <a:pt x="278" y="448"/>
                      </a:cubicBezTo>
                      <a:cubicBezTo>
                        <a:pt x="617" y="109"/>
                        <a:pt x="617" y="109"/>
                        <a:pt x="617" y="109"/>
                      </a:cubicBezTo>
                      <a:cubicBezTo>
                        <a:pt x="640" y="85"/>
                        <a:pt x="640" y="47"/>
                        <a:pt x="617" y="24"/>
                      </a:cubicBezTo>
                      <a:cubicBezTo>
                        <a:pt x="594" y="0"/>
                        <a:pt x="556" y="0"/>
                        <a:pt x="532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 sz="700"/>
                </a:p>
              </p:txBody>
            </p:sp>
            <p:sp>
              <p:nvSpPr>
                <p:cNvPr id="265" name="Freeform 77">
                  <a:extLst>
                    <a:ext uri="{FF2B5EF4-FFF2-40B4-BE49-F238E27FC236}">
                      <a16:creationId xmlns:a16="http://schemas.microsoft.com/office/drawing/2014/main" id="{274E6428-41C3-E910-116B-4D6709E519A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2239963" y="1011238"/>
                  <a:ext cx="3471863" cy="3484563"/>
                </a:xfrm>
                <a:custGeom>
                  <a:avLst/>
                  <a:gdLst>
                    <a:gd name="T0" fmla="*/ 1719 w 2040"/>
                    <a:gd name="T1" fmla="*/ 645 h 2048"/>
                    <a:gd name="T2" fmla="*/ 1720 w 2040"/>
                    <a:gd name="T3" fmla="*/ 620 h 2048"/>
                    <a:gd name="T4" fmla="*/ 1260 w 2040"/>
                    <a:gd name="T5" fmla="*/ 160 h 2048"/>
                    <a:gd name="T6" fmla="*/ 1063 w 2040"/>
                    <a:gd name="T7" fmla="*/ 204 h 2048"/>
                    <a:gd name="T8" fmla="*/ 660 w 2040"/>
                    <a:gd name="T9" fmla="*/ 0 h 2048"/>
                    <a:gd name="T10" fmla="*/ 160 w 2040"/>
                    <a:gd name="T11" fmla="*/ 500 h 2048"/>
                    <a:gd name="T12" fmla="*/ 179 w 2040"/>
                    <a:gd name="T13" fmla="*/ 636 h 2048"/>
                    <a:gd name="T14" fmla="*/ 0 w 2040"/>
                    <a:gd name="T15" fmla="*/ 980 h 2048"/>
                    <a:gd name="T16" fmla="*/ 401 w 2040"/>
                    <a:gd name="T17" fmla="*/ 1400 h 2048"/>
                    <a:gd name="T18" fmla="*/ 400 w 2040"/>
                    <a:gd name="T19" fmla="*/ 1428 h 2048"/>
                    <a:gd name="T20" fmla="*/ 1020 w 2040"/>
                    <a:gd name="T21" fmla="*/ 2048 h 2048"/>
                    <a:gd name="T22" fmla="*/ 1640 w 2040"/>
                    <a:gd name="T23" fmla="*/ 1428 h 2048"/>
                    <a:gd name="T24" fmla="*/ 1639 w 2040"/>
                    <a:gd name="T25" fmla="*/ 1400 h 2048"/>
                    <a:gd name="T26" fmla="*/ 1660 w 2040"/>
                    <a:gd name="T27" fmla="*/ 1400 h 2048"/>
                    <a:gd name="T28" fmla="*/ 2040 w 2040"/>
                    <a:gd name="T29" fmla="*/ 1020 h 2048"/>
                    <a:gd name="T30" fmla="*/ 1719 w 2040"/>
                    <a:gd name="T31" fmla="*/ 645 h 2048"/>
                    <a:gd name="T32" fmla="*/ 1020 w 2040"/>
                    <a:gd name="T33" fmla="*/ 1928 h 2048"/>
                    <a:gd name="T34" fmla="*/ 520 w 2040"/>
                    <a:gd name="T35" fmla="*/ 1428 h 2048"/>
                    <a:gd name="T36" fmla="*/ 1020 w 2040"/>
                    <a:gd name="T37" fmla="*/ 928 h 2048"/>
                    <a:gd name="T38" fmla="*/ 1520 w 2040"/>
                    <a:gd name="T39" fmla="*/ 1428 h 2048"/>
                    <a:gd name="T40" fmla="*/ 1020 w 2040"/>
                    <a:gd name="T41" fmla="*/ 1928 h 2048"/>
                    <a:gd name="T42" fmla="*/ 1660 w 2040"/>
                    <a:gd name="T43" fmla="*/ 1280 h 2048"/>
                    <a:gd name="T44" fmla="*/ 1622 w 2040"/>
                    <a:gd name="T45" fmla="*/ 1280 h 2048"/>
                    <a:gd name="T46" fmla="*/ 1020 w 2040"/>
                    <a:gd name="T47" fmla="*/ 808 h 2048"/>
                    <a:gd name="T48" fmla="*/ 418 w 2040"/>
                    <a:gd name="T49" fmla="*/ 1280 h 2048"/>
                    <a:gd name="T50" fmla="*/ 120 w 2040"/>
                    <a:gd name="T51" fmla="*/ 980 h 2048"/>
                    <a:gd name="T52" fmla="*/ 227 w 2040"/>
                    <a:gd name="T53" fmla="*/ 750 h 2048"/>
                    <a:gd name="T54" fmla="*/ 306 w 2040"/>
                    <a:gd name="T55" fmla="*/ 854 h 2048"/>
                    <a:gd name="T56" fmla="*/ 349 w 2040"/>
                    <a:gd name="T57" fmla="*/ 871 h 2048"/>
                    <a:gd name="T58" fmla="*/ 391 w 2040"/>
                    <a:gd name="T59" fmla="*/ 854 h 2048"/>
                    <a:gd name="T60" fmla="*/ 391 w 2040"/>
                    <a:gd name="T61" fmla="*/ 769 h 2048"/>
                    <a:gd name="T62" fmla="*/ 307 w 2040"/>
                    <a:gd name="T63" fmla="*/ 640 h 2048"/>
                    <a:gd name="T64" fmla="*/ 280 w 2040"/>
                    <a:gd name="T65" fmla="*/ 500 h 2048"/>
                    <a:gd name="T66" fmla="*/ 660 w 2040"/>
                    <a:gd name="T67" fmla="*/ 120 h 2048"/>
                    <a:gd name="T68" fmla="*/ 962 w 2040"/>
                    <a:gd name="T69" fmla="*/ 270 h 2048"/>
                    <a:gd name="T70" fmla="*/ 935 w 2040"/>
                    <a:gd name="T71" fmla="*/ 295 h 2048"/>
                    <a:gd name="T72" fmla="*/ 935 w 2040"/>
                    <a:gd name="T73" fmla="*/ 380 h 2048"/>
                    <a:gd name="T74" fmla="*/ 1020 w 2040"/>
                    <a:gd name="T75" fmla="*/ 380 h 2048"/>
                    <a:gd name="T76" fmla="*/ 1076 w 2040"/>
                    <a:gd name="T77" fmla="*/ 335 h 2048"/>
                    <a:gd name="T78" fmla="*/ 1260 w 2040"/>
                    <a:gd name="T79" fmla="*/ 280 h 2048"/>
                    <a:gd name="T80" fmla="*/ 1600 w 2040"/>
                    <a:gd name="T81" fmla="*/ 620 h 2048"/>
                    <a:gd name="T82" fmla="*/ 1593 w 2040"/>
                    <a:gd name="T83" fmla="*/ 688 h 2048"/>
                    <a:gd name="T84" fmla="*/ 1606 w 2040"/>
                    <a:gd name="T85" fmla="*/ 739 h 2048"/>
                    <a:gd name="T86" fmla="*/ 1653 w 2040"/>
                    <a:gd name="T87" fmla="*/ 760 h 2048"/>
                    <a:gd name="T88" fmla="*/ 1660 w 2040"/>
                    <a:gd name="T89" fmla="*/ 760 h 2048"/>
                    <a:gd name="T90" fmla="*/ 1661 w 2040"/>
                    <a:gd name="T91" fmla="*/ 760 h 2048"/>
                    <a:gd name="T92" fmla="*/ 1920 w 2040"/>
                    <a:gd name="T93" fmla="*/ 1020 h 2048"/>
                    <a:gd name="T94" fmla="*/ 1660 w 2040"/>
                    <a:gd name="T95" fmla="*/ 1280 h 20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040" h="2048">
                      <a:moveTo>
                        <a:pt x="1719" y="645"/>
                      </a:moveTo>
                      <a:cubicBezTo>
                        <a:pt x="1720" y="636"/>
                        <a:pt x="1720" y="628"/>
                        <a:pt x="1720" y="620"/>
                      </a:cubicBezTo>
                      <a:cubicBezTo>
                        <a:pt x="1720" y="366"/>
                        <a:pt x="1514" y="160"/>
                        <a:pt x="1260" y="160"/>
                      </a:cubicBezTo>
                      <a:cubicBezTo>
                        <a:pt x="1192" y="160"/>
                        <a:pt x="1124" y="175"/>
                        <a:pt x="1063" y="204"/>
                      </a:cubicBezTo>
                      <a:cubicBezTo>
                        <a:pt x="969" y="77"/>
                        <a:pt x="820" y="0"/>
                        <a:pt x="660" y="0"/>
                      </a:cubicBezTo>
                      <a:cubicBezTo>
                        <a:pt x="384" y="0"/>
                        <a:pt x="160" y="224"/>
                        <a:pt x="160" y="500"/>
                      </a:cubicBezTo>
                      <a:cubicBezTo>
                        <a:pt x="160" y="546"/>
                        <a:pt x="166" y="592"/>
                        <a:pt x="179" y="636"/>
                      </a:cubicBezTo>
                      <a:cubicBezTo>
                        <a:pt x="67" y="714"/>
                        <a:pt x="0" y="842"/>
                        <a:pt x="0" y="980"/>
                      </a:cubicBezTo>
                      <a:cubicBezTo>
                        <a:pt x="0" y="1205"/>
                        <a:pt x="178" y="1389"/>
                        <a:pt x="401" y="1400"/>
                      </a:cubicBezTo>
                      <a:cubicBezTo>
                        <a:pt x="400" y="1409"/>
                        <a:pt x="400" y="1418"/>
                        <a:pt x="400" y="1428"/>
                      </a:cubicBezTo>
                      <a:cubicBezTo>
                        <a:pt x="400" y="1770"/>
                        <a:pt x="678" y="2048"/>
                        <a:pt x="1020" y="2048"/>
                      </a:cubicBezTo>
                      <a:cubicBezTo>
                        <a:pt x="1362" y="2048"/>
                        <a:pt x="1640" y="1770"/>
                        <a:pt x="1640" y="1428"/>
                      </a:cubicBezTo>
                      <a:cubicBezTo>
                        <a:pt x="1640" y="1419"/>
                        <a:pt x="1640" y="1409"/>
                        <a:pt x="1639" y="1400"/>
                      </a:cubicBezTo>
                      <a:cubicBezTo>
                        <a:pt x="1660" y="1400"/>
                        <a:pt x="1660" y="1400"/>
                        <a:pt x="1660" y="1400"/>
                      </a:cubicBezTo>
                      <a:cubicBezTo>
                        <a:pt x="1870" y="1400"/>
                        <a:pt x="2040" y="1230"/>
                        <a:pt x="2040" y="1020"/>
                      </a:cubicBezTo>
                      <a:cubicBezTo>
                        <a:pt x="2040" y="831"/>
                        <a:pt x="1901" y="673"/>
                        <a:pt x="1719" y="645"/>
                      </a:cubicBezTo>
                      <a:close/>
                      <a:moveTo>
                        <a:pt x="1020" y="1928"/>
                      </a:moveTo>
                      <a:cubicBezTo>
                        <a:pt x="744" y="1928"/>
                        <a:pt x="520" y="1704"/>
                        <a:pt x="520" y="1428"/>
                      </a:cubicBezTo>
                      <a:cubicBezTo>
                        <a:pt x="520" y="1152"/>
                        <a:pt x="744" y="928"/>
                        <a:pt x="1020" y="928"/>
                      </a:cubicBezTo>
                      <a:cubicBezTo>
                        <a:pt x="1296" y="928"/>
                        <a:pt x="1520" y="1152"/>
                        <a:pt x="1520" y="1428"/>
                      </a:cubicBezTo>
                      <a:cubicBezTo>
                        <a:pt x="1520" y="1704"/>
                        <a:pt x="1296" y="1928"/>
                        <a:pt x="1020" y="1928"/>
                      </a:cubicBezTo>
                      <a:close/>
                      <a:moveTo>
                        <a:pt x="1660" y="1280"/>
                      </a:moveTo>
                      <a:cubicBezTo>
                        <a:pt x="1622" y="1280"/>
                        <a:pt x="1622" y="1280"/>
                        <a:pt x="1622" y="1280"/>
                      </a:cubicBezTo>
                      <a:cubicBezTo>
                        <a:pt x="1556" y="1009"/>
                        <a:pt x="1311" y="808"/>
                        <a:pt x="1020" y="808"/>
                      </a:cubicBezTo>
                      <a:cubicBezTo>
                        <a:pt x="729" y="808"/>
                        <a:pt x="484" y="1009"/>
                        <a:pt x="418" y="1280"/>
                      </a:cubicBezTo>
                      <a:cubicBezTo>
                        <a:pt x="253" y="1279"/>
                        <a:pt x="120" y="1145"/>
                        <a:pt x="120" y="980"/>
                      </a:cubicBezTo>
                      <a:cubicBezTo>
                        <a:pt x="120" y="890"/>
                        <a:pt x="160" y="807"/>
                        <a:pt x="227" y="750"/>
                      </a:cubicBezTo>
                      <a:cubicBezTo>
                        <a:pt x="248" y="787"/>
                        <a:pt x="275" y="822"/>
                        <a:pt x="306" y="854"/>
                      </a:cubicBezTo>
                      <a:cubicBezTo>
                        <a:pt x="318" y="865"/>
                        <a:pt x="334" y="871"/>
                        <a:pt x="349" y="871"/>
                      </a:cubicBezTo>
                      <a:cubicBezTo>
                        <a:pt x="364" y="871"/>
                        <a:pt x="380" y="865"/>
                        <a:pt x="391" y="854"/>
                      </a:cubicBezTo>
                      <a:cubicBezTo>
                        <a:pt x="415" y="830"/>
                        <a:pt x="415" y="792"/>
                        <a:pt x="391" y="769"/>
                      </a:cubicBezTo>
                      <a:cubicBezTo>
                        <a:pt x="354" y="732"/>
                        <a:pt x="326" y="686"/>
                        <a:pt x="307" y="640"/>
                      </a:cubicBezTo>
                      <a:cubicBezTo>
                        <a:pt x="289" y="595"/>
                        <a:pt x="280" y="548"/>
                        <a:pt x="280" y="500"/>
                      </a:cubicBezTo>
                      <a:cubicBezTo>
                        <a:pt x="280" y="290"/>
                        <a:pt x="450" y="120"/>
                        <a:pt x="660" y="120"/>
                      </a:cubicBezTo>
                      <a:cubicBezTo>
                        <a:pt x="779" y="120"/>
                        <a:pt x="891" y="176"/>
                        <a:pt x="962" y="270"/>
                      </a:cubicBezTo>
                      <a:cubicBezTo>
                        <a:pt x="953" y="278"/>
                        <a:pt x="943" y="286"/>
                        <a:pt x="935" y="295"/>
                      </a:cubicBezTo>
                      <a:cubicBezTo>
                        <a:pt x="911" y="318"/>
                        <a:pt x="911" y="356"/>
                        <a:pt x="935" y="380"/>
                      </a:cubicBezTo>
                      <a:cubicBezTo>
                        <a:pt x="958" y="403"/>
                        <a:pt x="996" y="403"/>
                        <a:pt x="1020" y="380"/>
                      </a:cubicBezTo>
                      <a:cubicBezTo>
                        <a:pt x="1037" y="362"/>
                        <a:pt x="1056" y="348"/>
                        <a:pt x="1076" y="335"/>
                      </a:cubicBezTo>
                      <a:cubicBezTo>
                        <a:pt x="1131" y="299"/>
                        <a:pt x="1195" y="280"/>
                        <a:pt x="1260" y="280"/>
                      </a:cubicBezTo>
                      <a:cubicBezTo>
                        <a:pt x="1447" y="280"/>
                        <a:pt x="1600" y="433"/>
                        <a:pt x="1600" y="620"/>
                      </a:cubicBezTo>
                      <a:cubicBezTo>
                        <a:pt x="1600" y="643"/>
                        <a:pt x="1598" y="666"/>
                        <a:pt x="1593" y="688"/>
                      </a:cubicBezTo>
                      <a:cubicBezTo>
                        <a:pt x="1589" y="706"/>
                        <a:pt x="1594" y="725"/>
                        <a:pt x="1606" y="739"/>
                      </a:cubicBezTo>
                      <a:cubicBezTo>
                        <a:pt x="1618" y="753"/>
                        <a:pt x="1635" y="761"/>
                        <a:pt x="1653" y="760"/>
                      </a:cubicBezTo>
                      <a:cubicBezTo>
                        <a:pt x="1656" y="760"/>
                        <a:pt x="1658" y="760"/>
                        <a:pt x="1660" y="760"/>
                      </a:cubicBezTo>
                      <a:cubicBezTo>
                        <a:pt x="1661" y="760"/>
                        <a:pt x="1661" y="760"/>
                        <a:pt x="1661" y="760"/>
                      </a:cubicBezTo>
                      <a:cubicBezTo>
                        <a:pt x="1804" y="760"/>
                        <a:pt x="1920" y="877"/>
                        <a:pt x="1920" y="1020"/>
                      </a:cubicBezTo>
                      <a:cubicBezTo>
                        <a:pt x="1920" y="1163"/>
                        <a:pt x="1803" y="1280"/>
                        <a:pt x="1660" y="128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 sz="700"/>
                </a:p>
              </p:txBody>
            </p:sp>
          </p:grpSp>
        </p:grp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F385FDF8-FB97-12CA-5D31-E0F272A8F53F}"/>
                </a:ext>
              </a:extLst>
            </p:cNvPr>
            <p:cNvSpPr txBox="1"/>
            <p:nvPr/>
          </p:nvSpPr>
          <p:spPr>
            <a:xfrm>
              <a:off x="2795080" y="1138611"/>
              <a:ext cx="5732741" cy="408303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STRATEGY - PLAN - EXECUTION</a:t>
              </a:r>
            </a:p>
          </p:txBody>
        </p:sp>
      </p:grpSp>
      <p:sp>
        <p:nvSpPr>
          <p:cNvPr id="323" name="Content Placeholder 6">
            <a:extLst>
              <a:ext uri="{FF2B5EF4-FFF2-40B4-BE49-F238E27FC236}">
                <a16:creationId xmlns:a16="http://schemas.microsoft.com/office/drawing/2014/main" id="{7A3291FC-2D99-C1F8-FC95-B4C8805D60A1}"/>
              </a:ext>
            </a:extLst>
          </p:cNvPr>
          <p:cNvSpPr txBox="1">
            <a:spLocks/>
          </p:cNvSpPr>
          <p:nvPr/>
        </p:nvSpPr>
        <p:spPr>
          <a:xfrm>
            <a:off x="5606494" y="1568233"/>
            <a:ext cx="1625751" cy="48364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Turnkey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infrastructure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and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equipment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projects</a:t>
            </a:r>
            <a:endParaRPr kumimoji="0" lang="en-ZA" sz="1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4" name="TextBox 323">
            <a:extLst>
              <a:ext uri="{FF2B5EF4-FFF2-40B4-BE49-F238E27FC236}">
                <a16:creationId xmlns:a16="http://schemas.microsoft.com/office/drawing/2014/main" id="{B87BD2F0-9DD7-FDFE-9256-803931A1B7A9}"/>
              </a:ext>
            </a:extLst>
          </p:cNvPr>
          <p:cNvSpPr txBox="1"/>
          <p:nvPr/>
        </p:nvSpPr>
        <p:spPr>
          <a:xfrm>
            <a:off x="787244" y="4926178"/>
            <a:ext cx="3633745" cy="1688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ZA" dirty="0"/>
          </a:p>
        </p:txBody>
      </p:sp>
      <p:sp>
        <p:nvSpPr>
          <p:cNvPr id="325" name="Content Placeholder 6">
            <a:extLst>
              <a:ext uri="{FF2B5EF4-FFF2-40B4-BE49-F238E27FC236}">
                <a16:creationId xmlns:a16="http://schemas.microsoft.com/office/drawing/2014/main" id="{B80D1CF6-E188-2D9E-49EB-664808057B43}"/>
              </a:ext>
            </a:extLst>
          </p:cNvPr>
          <p:cNvSpPr txBox="1">
            <a:spLocks/>
          </p:cNvSpPr>
          <p:nvPr/>
        </p:nvSpPr>
        <p:spPr>
          <a:xfrm>
            <a:off x="8040255" y="1695963"/>
            <a:ext cx="1625751" cy="48364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Increased engagement with prioritization of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ownership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and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personalization 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of journey</a:t>
            </a:r>
            <a:endParaRPr kumimoji="0" lang="en-ZA" sz="1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6" name="Content Placeholder 6">
            <a:extLst>
              <a:ext uri="{FF2B5EF4-FFF2-40B4-BE49-F238E27FC236}">
                <a16:creationId xmlns:a16="http://schemas.microsoft.com/office/drawing/2014/main" id="{AF633EA8-7F31-3ACE-7802-157C5BE3C667}"/>
              </a:ext>
            </a:extLst>
          </p:cNvPr>
          <p:cNvSpPr txBox="1">
            <a:spLocks/>
          </p:cNvSpPr>
          <p:nvPr/>
        </p:nvSpPr>
        <p:spPr>
          <a:xfrm>
            <a:off x="10321743" y="1809969"/>
            <a:ext cx="1625751" cy="48364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Empowerment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and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coaching culture 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with MMSEP as key driver</a:t>
            </a:r>
            <a:endParaRPr kumimoji="0" lang="en-ZA" sz="1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7" name="Oval 326">
            <a:extLst>
              <a:ext uri="{FF2B5EF4-FFF2-40B4-BE49-F238E27FC236}">
                <a16:creationId xmlns:a16="http://schemas.microsoft.com/office/drawing/2014/main" id="{2C0508AB-7802-925E-704C-94E0DF613734}"/>
              </a:ext>
            </a:extLst>
          </p:cNvPr>
          <p:cNvSpPr/>
          <p:nvPr/>
        </p:nvSpPr>
        <p:spPr>
          <a:xfrm>
            <a:off x="4332453" y="2856169"/>
            <a:ext cx="571246" cy="515260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28" name="Group 327">
            <a:extLst>
              <a:ext uri="{FF2B5EF4-FFF2-40B4-BE49-F238E27FC236}">
                <a16:creationId xmlns:a16="http://schemas.microsoft.com/office/drawing/2014/main" id="{50BCB367-49C1-2737-5A36-55E19EAD5A5A}"/>
              </a:ext>
            </a:extLst>
          </p:cNvPr>
          <p:cNvGrpSpPr/>
          <p:nvPr/>
        </p:nvGrpSpPr>
        <p:grpSpPr>
          <a:xfrm>
            <a:off x="10862268" y="2439663"/>
            <a:ext cx="571246" cy="515260"/>
            <a:chOff x="6424636" y="4391349"/>
            <a:chExt cx="571246" cy="515260"/>
          </a:xfrm>
          <a:solidFill>
            <a:schemeClr val="accent1"/>
          </a:solidFill>
        </p:grpSpPr>
        <p:sp>
          <p:nvSpPr>
            <p:cNvPr id="329" name="Oval 328">
              <a:extLst>
                <a:ext uri="{FF2B5EF4-FFF2-40B4-BE49-F238E27FC236}">
                  <a16:creationId xmlns:a16="http://schemas.microsoft.com/office/drawing/2014/main" id="{5356BC6A-A67F-D5B6-BDB4-8BCD04A8105B}"/>
                </a:ext>
              </a:extLst>
            </p:cNvPr>
            <p:cNvSpPr/>
            <p:nvPr/>
          </p:nvSpPr>
          <p:spPr>
            <a:xfrm>
              <a:off x="6424636" y="4391349"/>
              <a:ext cx="571246" cy="51526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330" name="Group 329">
              <a:extLst>
                <a:ext uri="{FF2B5EF4-FFF2-40B4-BE49-F238E27FC236}">
                  <a16:creationId xmlns:a16="http://schemas.microsoft.com/office/drawing/2014/main" id="{8E487AB4-4E82-271F-5231-FA696A119153}"/>
                </a:ext>
              </a:extLst>
            </p:cNvPr>
            <p:cNvGrpSpPr/>
            <p:nvPr/>
          </p:nvGrpSpPr>
          <p:grpSpPr>
            <a:xfrm>
              <a:off x="6574332" y="4477951"/>
              <a:ext cx="296658" cy="296656"/>
              <a:chOff x="-1331913" y="3155950"/>
              <a:chExt cx="1128713" cy="1128713"/>
            </a:xfrm>
            <a:grpFill/>
          </p:grpSpPr>
          <p:sp>
            <p:nvSpPr>
              <p:cNvPr id="331" name="Freeform 25">
                <a:extLst>
                  <a:ext uri="{FF2B5EF4-FFF2-40B4-BE49-F238E27FC236}">
                    <a16:creationId xmlns:a16="http://schemas.microsoft.com/office/drawing/2014/main" id="{426D0FC0-C021-85A9-71B7-BCE4B40B2BA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331913" y="3814763"/>
                <a:ext cx="403225" cy="469900"/>
              </a:xfrm>
              <a:custGeom>
                <a:avLst/>
                <a:gdLst>
                  <a:gd name="T0" fmla="*/ 60 w 732"/>
                  <a:gd name="T1" fmla="*/ 853 h 853"/>
                  <a:gd name="T2" fmla="*/ 672 w 732"/>
                  <a:gd name="T3" fmla="*/ 853 h 853"/>
                  <a:gd name="T4" fmla="*/ 732 w 732"/>
                  <a:gd name="T5" fmla="*/ 793 h 853"/>
                  <a:gd name="T6" fmla="*/ 732 w 732"/>
                  <a:gd name="T7" fmla="*/ 726 h 853"/>
                  <a:gd name="T8" fmla="*/ 541 w 732"/>
                  <a:gd name="T9" fmla="*/ 404 h 853"/>
                  <a:gd name="T10" fmla="*/ 606 w 732"/>
                  <a:gd name="T11" fmla="*/ 240 h 853"/>
                  <a:gd name="T12" fmla="*/ 366 w 732"/>
                  <a:gd name="T13" fmla="*/ 0 h 853"/>
                  <a:gd name="T14" fmla="*/ 126 w 732"/>
                  <a:gd name="T15" fmla="*/ 240 h 853"/>
                  <a:gd name="T16" fmla="*/ 192 w 732"/>
                  <a:gd name="T17" fmla="*/ 404 h 853"/>
                  <a:gd name="T18" fmla="*/ 0 w 732"/>
                  <a:gd name="T19" fmla="*/ 726 h 853"/>
                  <a:gd name="T20" fmla="*/ 0 w 732"/>
                  <a:gd name="T21" fmla="*/ 793 h 853"/>
                  <a:gd name="T22" fmla="*/ 60 w 732"/>
                  <a:gd name="T23" fmla="*/ 853 h 853"/>
                  <a:gd name="T24" fmla="*/ 246 w 732"/>
                  <a:gd name="T25" fmla="*/ 240 h 853"/>
                  <a:gd name="T26" fmla="*/ 366 w 732"/>
                  <a:gd name="T27" fmla="*/ 120 h 853"/>
                  <a:gd name="T28" fmla="*/ 486 w 732"/>
                  <a:gd name="T29" fmla="*/ 240 h 853"/>
                  <a:gd name="T30" fmla="*/ 366 w 732"/>
                  <a:gd name="T31" fmla="*/ 360 h 853"/>
                  <a:gd name="T32" fmla="*/ 246 w 732"/>
                  <a:gd name="T33" fmla="*/ 240 h 853"/>
                  <a:gd name="T34" fmla="*/ 366 w 732"/>
                  <a:gd name="T35" fmla="*/ 480 h 853"/>
                  <a:gd name="T36" fmla="*/ 612 w 732"/>
                  <a:gd name="T37" fmla="*/ 733 h 853"/>
                  <a:gd name="T38" fmla="*/ 120 w 732"/>
                  <a:gd name="T39" fmla="*/ 733 h 853"/>
                  <a:gd name="T40" fmla="*/ 366 w 732"/>
                  <a:gd name="T41" fmla="*/ 480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32" h="853">
                    <a:moveTo>
                      <a:pt x="60" y="853"/>
                    </a:moveTo>
                    <a:cubicBezTo>
                      <a:pt x="672" y="853"/>
                      <a:pt x="672" y="853"/>
                      <a:pt x="672" y="853"/>
                    </a:cubicBezTo>
                    <a:cubicBezTo>
                      <a:pt x="705" y="853"/>
                      <a:pt x="732" y="826"/>
                      <a:pt x="732" y="793"/>
                    </a:cubicBezTo>
                    <a:cubicBezTo>
                      <a:pt x="732" y="726"/>
                      <a:pt x="732" y="726"/>
                      <a:pt x="732" y="726"/>
                    </a:cubicBezTo>
                    <a:cubicBezTo>
                      <a:pt x="732" y="587"/>
                      <a:pt x="655" y="467"/>
                      <a:pt x="541" y="404"/>
                    </a:cubicBezTo>
                    <a:cubicBezTo>
                      <a:pt x="581" y="361"/>
                      <a:pt x="606" y="304"/>
                      <a:pt x="606" y="240"/>
                    </a:cubicBezTo>
                    <a:cubicBezTo>
                      <a:pt x="606" y="108"/>
                      <a:pt x="498" y="0"/>
                      <a:pt x="366" y="0"/>
                    </a:cubicBezTo>
                    <a:cubicBezTo>
                      <a:pt x="234" y="0"/>
                      <a:pt x="126" y="108"/>
                      <a:pt x="126" y="240"/>
                    </a:cubicBezTo>
                    <a:cubicBezTo>
                      <a:pt x="126" y="304"/>
                      <a:pt x="151" y="361"/>
                      <a:pt x="192" y="404"/>
                    </a:cubicBezTo>
                    <a:cubicBezTo>
                      <a:pt x="78" y="467"/>
                      <a:pt x="0" y="587"/>
                      <a:pt x="0" y="726"/>
                    </a:cubicBezTo>
                    <a:cubicBezTo>
                      <a:pt x="0" y="793"/>
                      <a:pt x="0" y="793"/>
                      <a:pt x="0" y="793"/>
                    </a:cubicBezTo>
                    <a:cubicBezTo>
                      <a:pt x="0" y="826"/>
                      <a:pt x="27" y="853"/>
                      <a:pt x="60" y="853"/>
                    </a:cubicBezTo>
                    <a:close/>
                    <a:moveTo>
                      <a:pt x="246" y="240"/>
                    </a:moveTo>
                    <a:cubicBezTo>
                      <a:pt x="246" y="174"/>
                      <a:pt x="300" y="120"/>
                      <a:pt x="366" y="120"/>
                    </a:cubicBezTo>
                    <a:cubicBezTo>
                      <a:pt x="432" y="120"/>
                      <a:pt x="486" y="174"/>
                      <a:pt x="486" y="240"/>
                    </a:cubicBezTo>
                    <a:cubicBezTo>
                      <a:pt x="486" y="306"/>
                      <a:pt x="432" y="360"/>
                      <a:pt x="366" y="360"/>
                    </a:cubicBezTo>
                    <a:cubicBezTo>
                      <a:pt x="300" y="360"/>
                      <a:pt x="246" y="306"/>
                      <a:pt x="246" y="240"/>
                    </a:cubicBezTo>
                    <a:close/>
                    <a:moveTo>
                      <a:pt x="366" y="480"/>
                    </a:moveTo>
                    <a:cubicBezTo>
                      <a:pt x="495" y="480"/>
                      <a:pt x="612" y="581"/>
                      <a:pt x="612" y="733"/>
                    </a:cubicBezTo>
                    <a:cubicBezTo>
                      <a:pt x="120" y="733"/>
                      <a:pt x="120" y="733"/>
                      <a:pt x="120" y="733"/>
                    </a:cubicBezTo>
                    <a:cubicBezTo>
                      <a:pt x="120" y="582"/>
                      <a:pt x="237" y="480"/>
                      <a:pt x="366" y="48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2" name="Freeform 26">
                <a:extLst>
                  <a:ext uri="{FF2B5EF4-FFF2-40B4-BE49-F238E27FC236}">
                    <a16:creationId xmlns:a16="http://schemas.microsoft.com/office/drawing/2014/main" id="{3129C563-2B44-206A-0824-ADE895EDB5C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606425" y="3814763"/>
                <a:ext cx="403225" cy="469900"/>
              </a:xfrm>
              <a:custGeom>
                <a:avLst/>
                <a:gdLst>
                  <a:gd name="T0" fmla="*/ 540 w 732"/>
                  <a:gd name="T1" fmla="*/ 404 h 853"/>
                  <a:gd name="T2" fmla="*/ 606 w 732"/>
                  <a:gd name="T3" fmla="*/ 240 h 853"/>
                  <a:gd name="T4" fmla="*/ 366 w 732"/>
                  <a:gd name="T5" fmla="*/ 0 h 853"/>
                  <a:gd name="T6" fmla="*/ 126 w 732"/>
                  <a:gd name="T7" fmla="*/ 240 h 853"/>
                  <a:gd name="T8" fmla="*/ 191 w 732"/>
                  <a:gd name="T9" fmla="*/ 404 h 853"/>
                  <a:gd name="T10" fmla="*/ 0 w 732"/>
                  <a:gd name="T11" fmla="*/ 726 h 853"/>
                  <a:gd name="T12" fmla="*/ 0 w 732"/>
                  <a:gd name="T13" fmla="*/ 793 h 853"/>
                  <a:gd name="T14" fmla="*/ 60 w 732"/>
                  <a:gd name="T15" fmla="*/ 853 h 853"/>
                  <a:gd name="T16" fmla="*/ 672 w 732"/>
                  <a:gd name="T17" fmla="*/ 853 h 853"/>
                  <a:gd name="T18" fmla="*/ 732 w 732"/>
                  <a:gd name="T19" fmla="*/ 793 h 853"/>
                  <a:gd name="T20" fmla="*/ 732 w 732"/>
                  <a:gd name="T21" fmla="*/ 726 h 853"/>
                  <a:gd name="T22" fmla="*/ 540 w 732"/>
                  <a:gd name="T23" fmla="*/ 404 h 853"/>
                  <a:gd name="T24" fmla="*/ 246 w 732"/>
                  <a:gd name="T25" fmla="*/ 240 h 853"/>
                  <a:gd name="T26" fmla="*/ 366 w 732"/>
                  <a:gd name="T27" fmla="*/ 120 h 853"/>
                  <a:gd name="T28" fmla="*/ 486 w 732"/>
                  <a:gd name="T29" fmla="*/ 240 h 853"/>
                  <a:gd name="T30" fmla="*/ 366 w 732"/>
                  <a:gd name="T31" fmla="*/ 360 h 853"/>
                  <a:gd name="T32" fmla="*/ 246 w 732"/>
                  <a:gd name="T33" fmla="*/ 240 h 853"/>
                  <a:gd name="T34" fmla="*/ 612 w 732"/>
                  <a:gd name="T35" fmla="*/ 733 h 853"/>
                  <a:gd name="T36" fmla="*/ 120 w 732"/>
                  <a:gd name="T37" fmla="*/ 733 h 853"/>
                  <a:gd name="T38" fmla="*/ 366 w 732"/>
                  <a:gd name="T39" fmla="*/ 480 h 853"/>
                  <a:gd name="T40" fmla="*/ 612 w 732"/>
                  <a:gd name="T41" fmla="*/ 73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32" h="853">
                    <a:moveTo>
                      <a:pt x="540" y="404"/>
                    </a:moveTo>
                    <a:cubicBezTo>
                      <a:pt x="581" y="361"/>
                      <a:pt x="606" y="304"/>
                      <a:pt x="606" y="240"/>
                    </a:cubicBezTo>
                    <a:cubicBezTo>
                      <a:pt x="606" y="108"/>
                      <a:pt x="498" y="0"/>
                      <a:pt x="366" y="0"/>
                    </a:cubicBezTo>
                    <a:cubicBezTo>
                      <a:pt x="234" y="0"/>
                      <a:pt x="126" y="108"/>
                      <a:pt x="126" y="240"/>
                    </a:cubicBezTo>
                    <a:cubicBezTo>
                      <a:pt x="126" y="304"/>
                      <a:pt x="151" y="361"/>
                      <a:pt x="191" y="404"/>
                    </a:cubicBezTo>
                    <a:cubicBezTo>
                      <a:pt x="77" y="467"/>
                      <a:pt x="0" y="587"/>
                      <a:pt x="0" y="726"/>
                    </a:cubicBezTo>
                    <a:cubicBezTo>
                      <a:pt x="0" y="793"/>
                      <a:pt x="0" y="793"/>
                      <a:pt x="0" y="793"/>
                    </a:cubicBezTo>
                    <a:cubicBezTo>
                      <a:pt x="0" y="826"/>
                      <a:pt x="27" y="853"/>
                      <a:pt x="60" y="853"/>
                    </a:cubicBezTo>
                    <a:cubicBezTo>
                      <a:pt x="672" y="853"/>
                      <a:pt x="672" y="853"/>
                      <a:pt x="672" y="853"/>
                    </a:cubicBezTo>
                    <a:cubicBezTo>
                      <a:pt x="705" y="853"/>
                      <a:pt x="732" y="826"/>
                      <a:pt x="732" y="793"/>
                    </a:cubicBezTo>
                    <a:cubicBezTo>
                      <a:pt x="732" y="726"/>
                      <a:pt x="732" y="726"/>
                      <a:pt x="732" y="726"/>
                    </a:cubicBezTo>
                    <a:cubicBezTo>
                      <a:pt x="732" y="587"/>
                      <a:pt x="654" y="467"/>
                      <a:pt x="540" y="404"/>
                    </a:cubicBezTo>
                    <a:close/>
                    <a:moveTo>
                      <a:pt x="246" y="240"/>
                    </a:moveTo>
                    <a:cubicBezTo>
                      <a:pt x="246" y="174"/>
                      <a:pt x="300" y="120"/>
                      <a:pt x="366" y="120"/>
                    </a:cubicBezTo>
                    <a:cubicBezTo>
                      <a:pt x="432" y="120"/>
                      <a:pt x="486" y="174"/>
                      <a:pt x="486" y="240"/>
                    </a:cubicBezTo>
                    <a:cubicBezTo>
                      <a:pt x="486" y="306"/>
                      <a:pt x="432" y="360"/>
                      <a:pt x="366" y="360"/>
                    </a:cubicBezTo>
                    <a:cubicBezTo>
                      <a:pt x="300" y="360"/>
                      <a:pt x="246" y="306"/>
                      <a:pt x="246" y="240"/>
                    </a:cubicBezTo>
                    <a:close/>
                    <a:moveTo>
                      <a:pt x="612" y="733"/>
                    </a:moveTo>
                    <a:cubicBezTo>
                      <a:pt x="120" y="733"/>
                      <a:pt x="120" y="733"/>
                      <a:pt x="120" y="733"/>
                    </a:cubicBezTo>
                    <a:cubicBezTo>
                      <a:pt x="120" y="582"/>
                      <a:pt x="237" y="480"/>
                      <a:pt x="366" y="480"/>
                    </a:cubicBezTo>
                    <a:cubicBezTo>
                      <a:pt x="494" y="480"/>
                      <a:pt x="612" y="581"/>
                      <a:pt x="612" y="73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3" name="Freeform 27">
                <a:extLst>
                  <a:ext uri="{FF2B5EF4-FFF2-40B4-BE49-F238E27FC236}">
                    <a16:creationId xmlns:a16="http://schemas.microsoft.com/office/drawing/2014/main" id="{1DC6E00A-DBF4-E379-BD7E-E11A0946C92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968375" y="3155950"/>
                <a:ext cx="403225" cy="469900"/>
              </a:xfrm>
              <a:custGeom>
                <a:avLst/>
                <a:gdLst>
                  <a:gd name="T0" fmla="*/ 732 w 732"/>
                  <a:gd name="T1" fmla="*/ 793 h 853"/>
                  <a:gd name="T2" fmla="*/ 732 w 732"/>
                  <a:gd name="T3" fmla="*/ 726 h 853"/>
                  <a:gd name="T4" fmla="*/ 541 w 732"/>
                  <a:gd name="T5" fmla="*/ 404 h 853"/>
                  <a:gd name="T6" fmla="*/ 606 w 732"/>
                  <a:gd name="T7" fmla="*/ 240 h 853"/>
                  <a:gd name="T8" fmla="*/ 366 w 732"/>
                  <a:gd name="T9" fmla="*/ 0 h 853"/>
                  <a:gd name="T10" fmla="*/ 126 w 732"/>
                  <a:gd name="T11" fmla="*/ 240 h 853"/>
                  <a:gd name="T12" fmla="*/ 191 w 732"/>
                  <a:gd name="T13" fmla="*/ 404 h 853"/>
                  <a:gd name="T14" fmla="*/ 0 w 732"/>
                  <a:gd name="T15" fmla="*/ 726 h 853"/>
                  <a:gd name="T16" fmla="*/ 0 w 732"/>
                  <a:gd name="T17" fmla="*/ 793 h 853"/>
                  <a:gd name="T18" fmla="*/ 60 w 732"/>
                  <a:gd name="T19" fmla="*/ 853 h 853"/>
                  <a:gd name="T20" fmla="*/ 672 w 732"/>
                  <a:gd name="T21" fmla="*/ 853 h 853"/>
                  <a:gd name="T22" fmla="*/ 732 w 732"/>
                  <a:gd name="T23" fmla="*/ 793 h 853"/>
                  <a:gd name="T24" fmla="*/ 246 w 732"/>
                  <a:gd name="T25" fmla="*/ 240 h 853"/>
                  <a:gd name="T26" fmla="*/ 366 w 732"/>
                  <a:gd name="T27" fmla="*/ 120 h 853"/>
                  <a:gd name="T28" fmla="*/ 486 w 732"/>
                  <a:gd name="T29" fmla="*/ 240 h 853"/>
                  <a:gd name="T30" fmla="*/ 366 w 732"/>
                  <a:gd name="T31" fmla="*/ 360 h 853"/>
                  <a:gd name="T32" fmla="*/ 246 w 732"/>
                  <a:gd name="T33" fmla="*/ 240 h 853"/>
                  <a:gd name="T34" fmla="*/ 612 w 732"/>
                  <a:gd name="T35" fmla="*/ 733 h 853"/>
                  <a:gd name="T36" fmla="*/ 120 w 732"/>
                  <a:gd name="T37" fmla="*/ 733 h 853"/>
                  <a:gd name="T38" fmla="*/ 366 w 732"/>
                  <a:gd name="T39" fmla="*/ 480 h 853"/>
                  <a:gd name="T40" fmla="*/ 612 w 732"/>
                  <a:gd name="T41" fmla="*/ 73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32" h="853">
                    <a:moveTo>
                      <a:pt x="732" y="793"/>
                    </a:moveTo>
                    <a:cubicBezTo>
                      <a:pt x="732" y="726"/>
                      <a:pt x="732" y="726"/>
                      <a:pt x="732" y="726"/>
                    </a:cubicBezTo>
                    <a:cubicBezTo>
                      <a:pt x="732" y="587"/>
                      <a:pt x="655" y="467"/>
                      <a:pt x="541" y="404"/>
                    </a:cubicBezTo>
                    <a:cubicBezTo>
                      <a:pt x="581" y="361"/>
                      <a:pt x="606" y="304"/>
                      <a:pt x="606" y="240"/>
                    </a:cubicBezTo>
                    <a:cubicBezTo>
                      <a:pt x="606" y="108"/>
                      <a:pt x="498" y="0"/>
                      <a:pt x="366" y="0"/>
                    </a:cubicBezTo>
                    <a:cubicBezTo>
                      <a:pt x="234" y="0"/>
                      <a:pt x="126" y="108"/>
                      <a:pt x="126" y="240"/>
                    </a:cubicBezTo>
                    <a:cubicBezTo>
                      <a:pt x="126" y="304"/>
                      <a:pt x="151" y="361"/>
                      <a:pt x="191" y="404"/>
                    </a:cubicBezTo>
                    <a:cubicBezTo>
                      <a:pt x="77" y="467"/>
                      <a:pt x="0" y="587"/>
                      <a:pt x="0" y="726"/>
                    </a:cubicBezTo>
                    <a:cubicBezTo>
                      <a:pt x="0" y="793"/>
                      <a:pt x="0" y="793"/>
                      <a:pt x="0" y="793"/>
                    </a:cubicBezTo>
                    <a:cubicBezTo>
                      <a:pt x="0" y="826"/>
                      <a:pt x="27" y="853"/>
                      <a:pt x="60" y="853"/>
                    </a:cubicBezTo>
                    <a:cubicBezTo>
                      <a:pt x="672" y="853"/>
                      <a:pt x="672" y="853"/>
                      <a:pt x="672" y="853"/>
                    </a:cubicBezTo>
                    <a:cubicBezTo>
                      <a:pt x="705" y="853"/>
                      <a:pt x="732" y="826"/>
                      <a:pt x="732" y="793"/>
                    </a:cubicBezTo>
                    <a:close/>
                    <a:moveTo>
                      <a:pt x="246" y="240"/>
                    </a:moveTo>
                    <a:cubicBezTo>
                      <a:pt x="246" y="174"/>
                      <a:pt x="300" y="120"/>
                      <a:pt x="366" y="120"/>
                    </a:cubicBezTo>
                    <a:cubicBezTo>
                      <a:pt x="432" y="120"/>
                      <a:pt x="486" y="174"/>
                      <a:pt x="486" y="240"/>
                    </a:cubicBezTo>
                    <a:cubicBezTo>
                      <a:pt x="486" y="306"/>
                      <a:pt x="432" y="360"/>
                      <a:pt x="366" y="360"/>
                    </a:cubicBezTo>
                    <a:cubicBezTo>
                      <a:pt x="300" y="360"/>
                      <a:pt x="246" y="306"/>
                      <a:pt x="246" y="240"/>
                    </a:cubicBezTo>
                    <a:close/>
                    <a:moveTo>
                      <a:pt x="612" y="733"/>
                    </a:moveTo>
                    <a:cubicBezTo>
                      <a:pt x="120" y="733"/>
                      <a:pt x="120" y="733"/>
                      <a:pt x="120" y="733"/>
                    </a:cubicBezTo>
                    <a:cubicBezTo>
                      <a:pt x="120" y="582"/>
                      <a:pt x="237" y="480"/>
                      <a:pt x="366" y="480"/>
                    </a:cubicBezTo>
                    <a:cubicBezTo>
                      <a:pt x="495" y="480"/>
                      <a:pt x="612" y="581"/>
                      <a:pt x="612" y="73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4" name="Freeform 28">
                <a:extLst>
                  <a:ext uri="{FF2B5EF4-FFF2-40B4-BE49-F238E27FC236}">
                    <a16:creationId xmlns:a16="http://schemas.microsoft.com/office/drawing/2014/main" id="{54D32C56-B086-095D-C7F5-8AC75D5F52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946150" y="3986213"/>
                <a:ext cx="360363" cy="92075"/>
              </a:xfrm>
              <a:custGeom>
                <a:avLst/>
                <a:gdLst>
                  <a:gd name="T0" fmla="*/ 568 w 654"/>
                  <a:gd name="T1" fmla="*/ 10 h 169"/>
                  <a:gd name="T2" fmla="*/ 323 w 654"/>
                  <a:gd name="T3" fmla="*/ 49 h 169"/>
                  <a:gd name="T4" fmla="*/ 85 w 654"/>
                  <a:gd name="T5" fmla="*/ 13 h 169"/>
                  <a:gd name="T6" fmla="*/ 10 w 654"/>
                  <a:gd name="T7" fmla="*/ 52 h 169"/>
                  <a:gd name="T8" fmla="*/ 49 w 654"/>
                  <a:gd name="T9" fmla="*/ 127 h 169"/>
                  <a:gd name="T10" fmla="*/ 323 w 654"/>
                  <a:gd name="T11" fmla="*/ 169 h 169"/>
                  <a:gd name="T12" fmla="*/ 606 w 654"/>
                  <a:gd name="T13" fmla="*/ 124 h 169"/>
                  <a:gd name="T14" fmla="*/ 644 w 654"/>
                  <a:gd name="T15" fmla="*/ 48 h 169"/>
                  <a:gd name="T16" fmla="*/ 568 w 654"/>
                  <a:gd name="T17" fmla="*/ 1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54" h="169">
                    <a:moveTo>
                      <a:pt x="568" y="10"/>
                    </a:moveTo>
                    <a:cubicBezTo>
                      <a:pt x="490" y="36"/>
                      <a:pt x="407" y="49"/>
                      <a:pt x="323" y="49"/>
                    </a:cubicBezTo>
                    <a:cubicBezTo>
                      <a:pt x="241" y="49"/>
                      <a:pt x="161" y="37"/>
                      <a:pt x="85" y="13"/>
                    </a:cubicBezTo>
                    <a:cubicBezTo>
                      <a:pt x="53" y="3"/>
                      <a:pt x="20" y="20"/>
                      <a:pt x="10" y="52"/>
                    </a:cubicBezTo>
                    <a:cubicBezTo>
                      <a:pt x="0" y="83"/>
                      <a:pt x="17" y="117"/>
                      <a:pt x="49" y="127"/>
                    </a:cubicBezTo>
                    <a:cubicBezTo>
                      <a:pt x="137" y="155"/>
                      <a:pt x="229" y="169"/>
                      <a:pt x="323" y="169"/>
                    </a:cubicBezTo>
                    <a:cubicBezTo>
                      <a:pt x="420" y="169"/>
                      <a:pt x="515" y="154"/>
                      <a:pt x="606" y="124"/>
                    </a:cubicBezTo>
                    <a:cubicBezTo>
                      <a:pt x="637" y="114"/>
                      <a:pt x="654" y="80"/>
                      <a:pt x="644" y="48"/>
                    </a:cubicBezTo>
                    <a:cubicBezTo>
                      <a:pt x="634" y="17"/>
                      <a:pt x="600" y="0"/>
                      <a:pt x="568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5" name="Freeform 29">
                <a:extLst>
                  <a:ext uri="{FF2B5EF4-FFF2-40B4-BE49-F238E27FC236}">
                    <a16:creationId xmlns:a16="http://schemas.microsoft.com/office/drawing/2014/main" id="{16B60886-8B2B-9883-B140-B8DA6EFDAF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220788" y="3417888"/>
                <a:ext cx="207963" cy="322263"/>
              </a:xfrm>
              <a:custGeom>
                <a:avLst/>
                <a:gdLst>
                  <a:gd name="T0" fmla="*/ 270 w 378"/>
                  <a:gd name="T1" fmla="*/ 23 h 585"/>
                  <a:gd name="T2" fmla="*/ 102 w 378"/>
                  <a:gd name="T3" fmla="*/ 244 h 585"/>
                  <a:gd name="T4" fmla="*/ 7 w 378"/>
                  <a:gd name="T5" fmla="*/ 514 h 585"/>
                  <a:gd name="T6" fmla="*/ 66 w 378"/>
                  <a:gd name="T7" fmla="*/ 585 h 585"/>
                  <a:gd name="T8" fmla="*/ 125 w 378"/>
                  <a:gd name="T9" fmla="*/ 536 h 585"/>
                  <a:gd name="T10" fmla="*/ 208 w 378"/>
                  <a:gd name="T11" fmla="*/ 301 h 585"/>
                  <a:gd name="T12" fmla="*/ 353 w 378"/>
                  <a:gd name="T13" fmla="*/ 110 h 585"/>
                  <a:gd name="T14" fmla="*/ 355 w 378"/>
                  <a:gd name="T15" fmla="*/ 25 h 585"/>
                  <a:gd name="T16" fmla="*/ 270 w 378"/>
                  <a:gd name="T17" fmla="*/ 23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8" h="585">
                    <a:moveTo>
                      <a:pt x="270" y="23"/>
                    </a:moveTo>
                    <a:cubicBezTo>
                      <a:pt x="204" y="87"/>
                      <a:pt x="147" y="161"/>
                      <a:pt x="102" y="244"/>
                    </a:cubicBezTo>
                    <a:cubicBezTo>
                      <a:pt x="56" y="330"/>
                      <a:pt x="24" y="420"/>
                      <a:pt x="7" y="514"/>
                    </a:cubicBezTo>
                    <a:cubicBezTo>
                      <a:pt x="0" y="551"/>
                      <a:pt x="28" y="585"/>
                      <a:pt x="66" y="585"/>
                    </a:cubicBezTo>
                    <a:cubicBezTo>
                      <a:pt x="94" y="585"/>
                      <a:pt x="120" y="565"/>
                      <a:pt x="125" y="536"/>
                    </a:cubicBezTo>
                    <a:cubicBezTo>
                      <a:pt x="140" y="454"/>
                      <a:pt x="168" y="376"/>
                      <a:pt x="208" y="301"/>
                    </a:cubicBezTo>
                    <a:cubicBezTo>
                      <a:pt x="247" y="229"/>
                      <a:pt x="296" y="165"/>
                      <a:pt x="353" y="110"/>
                    </a:cubicBezTo>
                    <a:cubicBezTo>
                      <a:pt x="377" y="87"/>
                      <a:pt x="378" y="49"/>
                      <a:pt x="355" y="25"/>
                    </a:cubicBezTo>
                    <a:cubicBezTo>
                      <a:pt x="332" y="1"/>
                      <a:pt x="294" y="0"/>
                      <a:pt x="270" y="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6" name="Freeform 30">
                <a:extLst>
                  <a:ext uri="{FF2B5EF4-FFF2-40B4-BE49-F238E27FC236}">
                    <a16:creationId xmlns:a16="http://schemas.microsoft.com/office/drawing/2014/main" id="{E807A1D9-50E5-FA2A-9629-E12B576D4E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22288" y="3417888"/>
                <a:ext cx="207963" cy="323850"/>
              </a:xfrm>
              <a:custGeom>
                <a:avLst/>
                <a:gdLst>
                  <a:gd name="T0" fmla="*/ 108 w 377"/>
                  <a:gd name="T1" fmla="*/ 23 h 590"/>
                  <a:gd name="T2" fmla="*/ 23 w 377"/>
                  <a:gd name="T3" fmla="*/ 25 h 590"/>
                  <a:gd name="T4" fmla="*/ 25 w 377"/>
                  <a:gd name="T5" fmla="*/ 110 h 590"/>
                  <a:gd name="T6" fmla="*/ 170 w 377"/>
                  <a:gd name="T7" fmla="*/ 301 h 590"/>
                  <a:gd name="T8" fmla="*/ 253 w 377"/>
                  <a:gd name="T9" fmla="*/ 536 h 590"/>
                  <a:gd name="T10" fmla="*/ 323 w 377"/>
                  <a:gd name="T11" fmla="*/ 584 h 590"/>
                  <a:gd name="T12" fmla="*/ 371 w 377"/>
                  <a:gd name="T13" fmla="*/ 514 h 590"/>
                  <a:gd name="T14" fmla="*/ 276 w 377"/>
                  <a:gd name="T15" fmla="*/ 244 h 590"/>
                  <a:gd name="T16" fmla="*/ 108 w 377"/>
                  <a:gd name="T17" fmla="*/ 23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7" h="590">
                    <a:moveTo>
                      <a:pt x="108" y="23"/>
                    </a:moveTo>
                    <a:cubicBezTo>
                      <a:pt x="84" y="0"/>
                      <a:pt x="46" y="1"/>
                      <a:pt x="23" y="25"/>
                    </a:cubicBezTo>
                    <a:cubicBezTo>
                      <a:pt x="0" y="49"/>
                      <a:pt x="1" y="87"/>
                      <a:pt x="25" y="110"/>
                    </a:cubicBezTo>
                    <a:cubicBezTo>
                      <a:pt x="82" y="165"/>
                      <a:pt x="131" y="229"/>
                      <a:pt x="170" y="301"/>
                    </a:cubicBezTo>
                    <a:cubicBezTo>
                      <a:pt x="210" y="376"/>
                      <a:pt x="238" y="454"/>
                      <a:pt x="253" y="536"/>
                    </a:cubicBezTo>
                    <a:cubicBezTo>
                      <a:pt x="259" y="568"/>
                      <a:pt x="290" y="590"/>
                      <a:pt x="323" y="584"/>
                    </a:cubicBezTo>
                    <a:cubicBezTo>
                      <a:pt x="356" y="578"/>
                      <a:pt x="377" y="547"/>
                      <a:pt x="371" y="514"/>
                    </a:cubicBezTo>
                    <a:cubicBezTo>
                      <a:pt x="354" y="420"/>
                      <a:pt x="322" y="330"/>
                      <a:pt x="276" y="244"/>
                    </a:cubicBezTo>
                    <a:cubicBezTo>
                      <a:pt x="231" y="161"/>
                      <a:pt x="174" y="87"/>
                      <a:pt x="108" y="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337" name="Group 336">
            <a:extLst>
              <a:ext uri="{FF2B5EF4-FFF2-40B4-BE49-F238E27FC236}">
                <a16:creationId xmlns:a16="http://schemas.microsoft.com/office/drawing/2014/main" id="{2E852165-37C6-ECC4-7D0C-5DCD6F71DB8F}"/>
              </a:ext>
            </a:extLst>
          </p:cNvPr>
          <p:cNvGrpSpPr/>
          <p:nvPr/>
        </p:nvGrpSpPr>
        <p:grpSpPr>
          <a:xfrm>
            <a:off x="8527871" y="2726012"/>
            <a:ext cx="571246" cy="515260"/>
            <a:chOff x="5924274" y="4886989"/>
            <a:chExt cx="571246" cy="515260"/>
          </a:xfrm>
          <a:solidFill>
            <a:schemeClr val="accent1"/>
          </a:solidFill>
        </p:grpSpPr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7D0F4A72-11E3-3D5A-5C9E-34C00B90468F}"/>
                </a:ext>
              </a:extLst>
            </p:cNvPr>
            <p:cNvSpPr/>
            <p:nvPr/>
          </p:nvSpPr>
          <p:spPr>
            <a:xfrm>
              <a:off x="5924274" y="4886989"/>
              <a:ext cx="571246" cy="51526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339" name="Group 338">
              <a:extLst>
                <a:ext uri="{FF2B5EF4-FFF2-40B4-BE49-F238E27FC236}">
                  <a16:creationId xmlns:a16="http://schemas.microsoft.com/office/drawing/2014/main" id="{AB2CFB47-75A3-FCA4-6035-B6404F991EB8}"/>
                </a:ext>
              </a:extLst>
            </p:cNvPr>
            <p:cNvGrpSpPr/>
            <p:nvPr/>
          </p:nvGrpSpPr>
          <p:grpSpPr>
            <a:xfrm>
              <a:off x="6055778" y="4956484"/>
              <a:ext cx="314000" cy="259873"/>
              <a:chOff x="-3675075" y="1395413"/>
              <a:chExt cx="3851275" cy="3187394"/>
            </a:xfrm>
            <a:grpFill/>
          </p:grpSpPr>
          <p:sp>
            <p:nvSpPr>
              <p:cNvPr id="340" name="Freeform 81">
                <a:extLst>
                  <a:ext uri="{FF2B5EF4-FFF2-40B4-BE49-F238E27FC236}">
                    <a16:creationId xmlns:a16="http://schemas.microsoft.com/office/drawing/2014/main" id="{32842B99-6575-F9A6-8581-35A9671D00C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675075" y="2101545"/>
                <a:ext cx="3851275" cy="2481262"/>
              </a:xfrm>
              <a:custGeom>
                <a:avLst/>
                <a:gdLst>
                  <a:gd name="T0" fmla="*/ 1475 w 2382"/>
                  <a:gd name="T1" fmla="*/ 0 h 1534"/>
                  <a:gd name="T2" fmla="*/ 1277 w 2382"/>
                  <a:gd name="T3" fmla="*/ 279 h 1534"/>
                  <a:gd name="T4" fmla="*/ 1121 w 2382"/>
                  <a:gd name="T5" fmla="*/ 209 h 1534"/>
                  <a:gd name="T6" fmla="*/ 633 w 2382"/>
                  <a:gd name="T7" fmla="*/ 0 h 1534"/>
                  <a:gd name="T8" fmla="*/ 0 w 2382"/>
                  <a:gd name="T9" fmla="*/ 907 h 1534"/>
                  <a:gd name="T10" fmla="*/ 1754 w 2382"/>
                  <a:gd name="T11" fmla="*/ 1534 h 1534"/>
                  <a:gd name="T12" fmla="*/ 2382 w 2382"/>
                  <a:gd name="T13" fmla="*/ 628 h 1534"/>
                  <a:gd name="T14" fmla="*/ 1331 w 2382"/>
                  <a:gd name="T15" fmla="*/ 1116 h 1534"/>
                  <a:gd name="T16" fmla="*/ 842 w 2382"/>
                  <a:gd name="T17" fmla="*/ 1186 h 1534"/>
                  <a:gd name="T18" fmla="*/ 1191 w 2382"/>
                  <a:gd name="T19" fmla="*/ 1255 h 1534"/>
                  <a:gd name="T20" fmla="*/ 1191 w 2382"/>
                  <a:gd name="T21" fmla="*/ 1395 h 1534"/>
                  <a:gd name="T22" fmla="*/ 140 w 2382"/>
                  <a:gd name="T23" fmla="*/ 907 h 1534"/>
                  <a:gd name="T24" fmla="*/ 633 w 2382"/>
                  <a:gd name="T25" fmla="*/ 139 h 1534"/>
                  <a:gd name="T26" fmla="*/ 982 w 2382"/>
                  <a:gd name="T27" fmla="*/ 209 h 1534"/>
                  <a:gd name="T28" fmla="*/ 633 w 2382"/>
                  <a:gd name="T29" fmla="*/ 279 h 1534"/>
                  <a:gd name="T30" fmla="*/ 633 w 2382"/>
                  <a:gd name="T31" fmla="*/ 418 h 1534"/>
                  <a:gd name="T32" fmla="*/ 1400 w 2382"/>
                  <a:gd name="T33" fmla="*/ 488 h 1534"/>
                  <a:gd name="T34" fmla="*/ 912 w 2382"/>
                  <a:gd name="T35" fmla="*/ 558 h 1534"/>
                  <a:gd name="T36" fmla="*/ 912 w 2382"/>
                  <a:gd name="T37" fmla="*/ 697 h 1534"/>
                  <a:gd name="T38" fmla="*/ 1400 w 2382"/>
                  <a:gd name="T39" fmla="*/ 767 h 1534"/>
                  <a:gd name="T40" fmla="*/ 912 w 2382"/>
                  <a:gd name="T41" fmla="*/ 837 h 1534"/>
                  <a:gd name="T42" fmla="*/ 912 w 2382"/>
                  <a:gd name="T43" fmla="*/ 976 h 1534"/>
                  <a:gd name="T44" fmla="*/ 1400 w 2382"/>
                  <a:gd name="T45" fmla="*/ 1046 h 1534"/>
                  <a:gd name="T46" fmla="*/ 2242 w 2382"/>
                  <a:gd name="T47" fmla="*/ 907 h 1534"/>
                  <a:gd name="T48" fmla="*/ 1388 w 2382"/>
                  <a:gd name="T49" fmla="*/ 1395 h 1534"/>
                  <a:gd name="T50" fmla="*/ 1385 w 2382"/>
                  <a:gd name="T51" fmla="*/ 1248 h 1534"/>
                  <a:gd name="T52" fmla="*/ 1486 w 2382"/>
                  <a:gd name="T53" fmla="*/ 907 h 1534"/>
                  <a:gd name="T54" fmla="*/ 1486 w 2382"/>
                  <a:gd name="T55" fmla="*/ 628 h 1534"/>
                  <a:gd name="T56" fmla="*/ 1528 w 2382"/>
                  <a:gd name="T57" fmla="*/ 418 h 1534"/>
                  <a:gd name="T58" fmla="*/ 1684 w 2382"/>
                  <a:gd name="T59" fmla="*/ 488 h 1534"/>
                  <a:gd name="T60" fmla="*/ 1926 w 2382"/>
                  <a:gd name="T61" fmla="*/ 833 h 1534"/>
                  <a:gd name="T62" fmla="*/ 1823 w 2382"/>
                  <a:gd name="T63" fmla="*/ 488 h 1534"/>
                  <a:gd name="T64" fmla="*/ 1754 w 2382"/>
                  <a:gd name="T65" fmla="*/ 279 h 1534"/>
                  <a:gd name="T66" fmla="*/ 1405 w 2382"/>
                  <a:gd name="T67" fmla="*/ 209 h 1534"/>
                  <a:gd name="T68" fmla="*/ 1754 w 2382"/>
                  <a:gd name="T69" fmla="*/ 139 h 1534"/>
                  <a:gd name="T70" fmla="*/ 2242 w 2382"/>
                  <a:gd name="T71" fmla="*/ 907 h 1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382" h="1534">
                    <a:moveTo>
                      <a:pt x="1754" y="0"/>
                    </a:moveTo>
                    <a:cubicBezTo>
                      <a:pt x="1475" y="0"/>
                      <a:pt x="1475" y="0"/>
                      <a:pt x="1475" y="0"/>
                    </a:cubicBezTo>
                    <a:cubicBezTo>
                      <a:pt x="1359" y="0"/>
                      <a:pt x="1265" y="94"/>
                      <a:pt x="1265" y="209"/>
                    </a:cubicBezTo>
                    <a:cubicBezTo>
                      <a:pt x="1265" y="233"/>
                      <a:pt x="1270" y="257"/>
                      <a:pt x="1277" y="279"/>
                    </a:cubicBezTo>
                    <a:cubicBezTo>
                      <a:pt x="1109" y="279"/>
                      <a:pt x="1109" y="279"/>
                      <a:pt x="1109" y="279"/>
                    </a:cubicBezTo>
                    <a:cubicBezTo>
                      <a:pt x="1117" y="257"/>
                      <a:pt x="1121" y="233"/>
                      <a:pt x="1121" y="209"/>
                    </a:cubicBezTo>
                    <a:cubicBezTo>
                      <a:pt x="1121" y="94"/>
                      <a:pt x="1027" y="0"/>
                      <a:pt x="912" y="0"/>
                    </a:cubicBezTo>
                    <a:cubicBezTo>
                      <a:pt x="633" y="0"/>
                      <a:pt x="633" y="0"/>
                      <a:pt x="633" y="0"/>
                    </a:cubicBezTo>
                    <a:cubicBezTo>
                      <a:pt x="284" y="0"/>
                      <a:pt x="0" y="281"/>
                      <a:pt x="0" y="628"/>
                    </a:cubicBezTo>
                    <a:cubicBezTo>
                      <a:pt x="0" y="907"/>
                      <a:pt x="0" y="907"/>
                      <a:pt x="0" y="907"/>
                    </a:cubicBezTo>
                    <a:cubicBezTo>
                      <a:pt x="0" y="1253"/>
                      <a:pt x="284" y="1534"/>
                      <a:pt x="633" y="1534"/>
                    </a:cubicBezTo>
                    <a:cubicBezTo>
                      <a:pt x="1754" y="1534"/>
                      <a:pt x="1754" y="1534"/>
                      <a:pt x="1754" y="1534"/>
                    </a:cubicBezTo>
                    <a:cubicBezTo>
                      <a:pt x="2100" y="1534"/>
                      <a:pt x="2382" y="1253"/>
                      <a:pt x="2382" y="907"/>
                    </a:cubicBezTo>
                    <a:cubicBezTo>
                      <a:pt x="2382" y="628"/>
                      <a:pt x="2382" y="628"/>
                      <a:pt x="2382" y="628"/>
                    </a:cubicBezTo>
                    <a:cubicBezTo>
                      <a:pt x="2382" y="281"/>
                      <a:pt x="2100" y="0"/>
                      <a:pt x="1754" y="0"/>
                    </a:cubicBezTo>
                    <a:close/>
                    <a:moveTo>
                      <a:pt x="1331" y="1116"/>
                    </a:moveTo>
                    <a:cubicBezTo>
                      <a:pt x="912" y="1116"/>
                      <a:pt x="912" y="1116"/>
                      <a:pt x="912" y="1116"/>
                    </a:cubicBezTo>
                    <a:cubicBezTo>
                      <a:pt x="873" y="1116"/>
                      <a:pt x="842" y="1147"/>
                      <a:pt x="842" y="1186"/>
                    </a:cubicBezTo>
                    <a:cubicBezTo>
                      <a:pt x="842" y="1224"/>
                      <a:pt x="873" y="1255"/>
                      <a:pt x="912" y="1255"/>
                    </a:cubicBezTo>
                    <a:cubicBezTo>
                      <a:pt x="1191" y="1255"/>
                      <a:pt x="1191" y="1255"/>
                      <a:pt x="1191" y="1255"/>
                    </a:cubicBezTo>
                    <a:cubicBezTo>
                      <a:pt x="1229" y="1255"/>
                      <a:pt x="1261" y="1287"/>
                      <a:pt x="1261" y="1325"/>
                    </a:cubicBezTo>
                    <a:cubicBezTo>
                      <a:pt x="1261" y="1364"/>
                      <a:pt x="1229" y="1395"/>
                      <a:pt x="1191" y="1395"/>
                    </a:cubicBezTo>
                    <a:cubicBezTo>
                      <a:pt x="633" y="1395"/>
                      <a:pt x="633" y="1395"/>
                      <a:pt x="633" y="1395"/>
                    </a:cubicBezTo>
                    <a:cubicBezTo>
                      <a:pt x="361" y="1395"/>
                      <a:pt x="140" y="1176"/>
                      <a:pt x="140" y="907"/>
                    </a:cubicBezTo>
                    <a:cubicBezTo>
                      <a:pt x="140" y="628"/>
                      <a:pt x="140" y="628"/>
                      <a:pt x="140" y="628"/>
                    </a:cubicBezTo>
                    <a:cubicBezTo>
                      <a:pt x="140" y="358"/>
                      <a:pt x="361" y="139"/>
                      <a:pt x="633" y="139"/>
                    </a:cubicBezTo>
                    <a:cubicBezTo>
                      <a:pt x="912" y="139"/>
                      <a:pt x="912" y="139"/>
                      <a:pt x="912" y="139"/>
                    </a:cubicBezTo>
                    <a:cubicBezTo>
                      <a:pt x="950" y="139"/>
                      <a:pt x="982" y="170"/>
                      <a:pt x="982" y="209"/>
                    </a:cubicBezTo>
                    <a:cubicBezTo>
                      <a:pt x="982" y="247"/>
                      <a:pt x="950" y="279"/>
                      <a:pt x="912" y="279"/>
                    </a:cubicBezTo>
                    <a:cubicBezTo>
                      <a:pt x="633" y="279"/>
                      <a:pt x="633" y="279"/>
                      <a:pt x="633" y="279"/>
                    </a:cubicBezTo>
                    <a:cubicBezTo>
                      <a:pt x="594" y="279"/>
                      <a:pt x="563" y="310"/>
                      <a:pt x="563" y="348"/>
                    </a:cubicBezTo>
                    <a:cubicBezTo>
                      <a:pt x="563" y="387"/>
                      <a:pt x="594" y="418"/>
                      <a:pt x="633" y="418"/>
                    </a:cubicBezTo>
                    <a:cubicBezTo>
                      <a:pt x="1331" y="418"/>
                      <a:pt x="1331" y="418"/>
                      <a:pt x="1331" y="418"/>
                    </a:cubicBezTo>
                    <a:cubicBezTo>
                      <a:pt x="1369" y="418"/>
                      <a:pt x="1400" y="450"/>
                      <a:pt x="1400" y="488"/>
                    </a:cubicBezTo>
                    <a:cubicBezTo>
                      <a:pt x="1400" y="526"/>
                      <a:pt x="1369" y="558"/>
                      <a:pt x="1331" y="558"/>
                    </a:cubicBezTo>
                    <a:cubicBezTo>
                      <a:pt x="912" y="558"/>
                      <a:pt x="912" y="558"/>
                      <a:pt x="912" y="558"/>
                    </a:cubicBezTo>
                    <a:cubicBezTo>
                      <a:pt x="873" y="558"/>
                      <a:pt x="842" y="589"/>
                      <a:pt x="842" y="628"/>
                    </a:cubicBezTo>
                    <a:cubicBezTo>
                      <a:pt x="842" y="666"/>
                      <a:pt x="873" y="697"/>
                      <a:pt x="912" y="697"/>
                    </a:cubicBezTo>
                    <a:cubicBezTo>
                      <a:pt x="1331" y="697"/>
                      <a:pt x="1331" y="697"/>
                      <a:pt x="1331" y="697"/>
                    </a:cubicBezTo>
                    <a:cubicBezTo>
                      <a:pt x="1369" y="697"/>
                      <a:pt x="1400" y="729"/>
                      <a:pt x="1400" y="767"/>
                    </a:cubicBezTo>
                    <a:cubicBezTo>
                      <a:pt x="1400" y="805"/>
                      <a:pt x="1369" y="837"/>
                      <a:pt x="1331" y="837"/>
                    </a:cubicBezTo>
                    <a:cubicBezTo>
                      <a:pt x="912" y="837"/>
                      <a:pt x="912" y="837"/>
                      <a:pt x="912" y="837"/>
                    </a:cubicBezTo>
                    <a:cubicBezTo>
                      <a:pt x="873" y="837"/>
                      <a:pt x="842" y="868"/>
                      <a:pt x="842" y="907"/>
                    </a:cubicBezTo>
                    <a:cubicBezTo>
                      <a:pt x="842" y="945"/>
                      <a:pt x="873" y="976"/>
                      <a:pt x="912" y="976"/>
                    </a:cubicBezTo>
                    <a:cubicBezTo>
                      <a:pt x="1331" y="976"/>
                      <a:pt x="1331" y="976"/>
                      <a:pt x="1331" y="976"/>
                    </a:cubicBezTo>
                    <a:cubicBezTo>
                      <a:pt x="1369" y="976"/>
                      <a:pt x="1400" y="1008"/>
                      <a:pt x="1400" y="1046"/>
                    </a:cubicBezTo>
                    <a:cubicBezTo>
                      <a:pt x="1400" y="1085"/>
                      <a:pt x="1369" y="1116"/>
                      <a:pt x="1331" y="1116"/>
                    </a:cubicBezTo>
                    <a:close/>
                    <a:moveTo>
                      <a:pt x="2242" y="907"/>
                    </a:moveTo>
                    <a:cubicBezTo>
                      <a:pt x="2242" y="1176"/>
                      <a:pt x="2023" y="1395"/>
                      <a:pt x="1754" y="1395"/>
                    </a:cubicBezTo>
                    <a:cubicBezTo>
                      <a:pt x="1388" y="1395"/>
                      <a:pt x="1388" y="1395"/>
                      <a:pt x="1388" y="1395"/>
                    </a:cubicBezTo>
                    <a:cubicBezTo>
                      <a:pt x="1396" y="1373"/>
                      <a:pt x="1400" y="1350"/>
                      <a:pt x="1400" y="1325"/>
                    </a:cubicBezTo>
                    <a:cubicBezTo>
                      <a:pt x="1400" y="1298"/>
                      <a:pt x="1395" y="1272"/>
                      <a:pt x="1385" y="1248"/>
                    </a:cubicBezTo>
                    <a:cubicBezTo>
                      <a:pt x="1474" y="1224"/>
                      <a:pt x="1540" y="1142"/>
                      <a:pt x="1540" y="1046"/>
                    </a:cubicBezTo>
                    <a:cubicBezTo>
                      <a:pt x="1540" y="992"/>
                      <a:pt x="1520" y="944"/>
                      <a:pt x="1486" y="907"/>
                    </a:cubicBezTo>
                    <a:cubicBezTo>
                      <a:pt x="1520" y="869"/>
                      <a:pt x="1540" y="821"/>
                      <a:pt x="1540" y="767"/>
                    </a:cubicBezTo>
                    <a:cubicBezTo>
                      <a:pt x="1540" y="713"/>
                      <a:pt x="1520" y="665"/>
                      <a:pt x="1486" y="628"/>
                    </a:cubicBezTo>
                    <a:cubicBezTo>
                      <a:pt x="1520" y="590"/>
                      <a:pt x="1540" y="542"/>
                      <a:pt x="1540" y="488"/>
                    </a:cubicBezTo>
                    <a:cubicBezTo>
                      <a:pt x="1540" y="464"/>
                      <a:pt x="1536" y="440"/>
                      <a:pt x="1528" y="418"/>
                    </a:cubicBezTo>
                    <a:cubicBezTo>
                      <a:pt x="1684" y="418"/>
                      <a:pt x="1684" y="418"/>
                      <a:pt x="1684" y="418"/>
                    </a:cubicBezTo>
                    <a:cubicBezTo>
                      <a:pt x="1684" y="488"/>
                      <a:pt x="1684" y="488"/>
                      <a:pt x="1684" y="488"/>
                    </a:cubicBezTo>
                    <a:cubicBezTo>
                      <a:pt x="1684" y="618"/>
                      <a:pt x="1735" y="741"/>
                      <a:pt x="1827" y="833"/>
                    </a:cubicBezTo>
                    <a:cubicBezTo>
                      <a:pt x="1854" y="861"/>
                      <a:pt x="1898" y="861"/>
                      <a:pt x="1926" y="833"/>
                    </a:cubicBezTo>
                    <a:cubicBezTo>
                      <a:pt x="1953" y="806"/>
                      <a:pt x="1953" y="762"/>
                      <a:pt x="1926" y="735"/>
                    </a:cubicBezTo>
                    <a:cubicBezTo>
                      <a:pt x="1860" y="669"/>
                      <a:pt x="1823" y="581"/>
                      <a:pt x="1823" y="488"/>
                    </a:cubicBezTo>
                    <a:cubicBezTo>
                      <a:pt x="1823" y="348"/>
                      <a:pt x="1823" y="348"/>
                      <a:pt x="1823" y="348"/>
                    </a:cubicBezTo>
                    <a:cubicBezTo>
                      <a:pt x="1823" y="310"/>
                      <a:pt x="1792" y="279"/>
                      <a:pt x="1754" y="279"/>
                    </a:cubicBezTo>
                    <a:cubicBezTo>
                      <a:pt x="1475" y="279"/>
                      <a:pt x="1475" y="279"/>
                      <a:pt x="1475" y="279"/>
                    </a:cubicBezTo>
                    <a:cubicBezTo>
                      <a:pt x="1436" y="279"/>
                      <a:pt x="1405" y="247"/>
                      <a:pt x="1405" y="209"/>
                    </a:cubicBezTo>
                    <a:cubicBezTo>
                      <a:pt x="1405" y="170"/>
                      <a:pt x="1436" y="139"/>
                      <a:pt x="1475" y="139"/>
                    </a:cubicBezTo>
                    <a:cubicBezTo>
                      <a:pt x="1754" y="139"/>
                      <a:pt x="1754" y="139"/>
                      <a:pt x="1754" y="139"/>
                    </a:cubicBezTo>
                    <a:cubicBezTo>
                      <a:pt x="2023" y="139"/>
                      <a:pt x="2242" y="358"/>
                      <a:pt x="2242" y="628"/>
                    </a:cubicBezTo>
                    <a:lnTo>
                      <a:pt x="2242" y="90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341" name="Freeform 82">
                <a:extLst>
                  <a:ext uri="{FF2B5EF4-FFF2-40B4-BE49-F238E27FC236}">
                    <a16:creationId xmlns:a16="http://schemas.microsoft.com/office/drawing/2014/main" id="{1197EC2E-9D12-5E89-6221-D7AE3019D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862138" y="1395413"/>
                <a:ext cx="225425" cy="561975"/>
              </a:xfrm>
              <a:custGeom>
                <a:avLst/>
                <a:gdLst>
                  <a:gd name="T0" fmla="*/ 70 w 140"/>
                  <a:gd name="T1" fmla="*/ 0 h 348"/>
                  <a:gd name="T2" fmla="*/ 0 w 140"/>
                  <a:gd name="T3" fmla="*/ 69 h 348"/>
                  <a:gd name="T4" fmla="*/ 0 w 140"/>
                  <a:gd name="T5" fmla="*/ 279 h 348"/>
                  <a:gd name="T6" fmla="*/ 70 w 140"/>
                  <a:gd name="T7" fmla="*/ 348 h 348"/>
                  <a:gd name="T8" fmla="*/ 140 w 140"/>
                  <a:gd name="T9" fmla="*/ 279 h 348"/>
                  <a:gd name="T10" fmla="*/ 140 w 140"/>
                  <a:gd name="T11" fmla="*/ 69 h 348"/>
                  <a:gd name="T12" fmla="*/ 70 w 140"/>
                  <a:gd name="T13" fmla="*/ 0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0" h="348">
                    <a:moveTo>
                      <a:pt x="70" y="0"/>
                    </a:moveTo>
                    <a:cubicBezTo>
                      <a:pt x="31" y="0"/>
                      <a:pt x="0" y="31"/>
                      <a:pt x="0" y="69"/>
                    </a:cubicBezTo>
                    <a:cubicBezTo>
                      <a:pt x="0" y="279"/>
                      <a:pt x="0" y="279"/>
                      <a:pt x="0" y="279"/>
                    </a:cubicBezTo>
                    <a:cubicBezTo>
                      <a:pt x="0" y="317"/>
                      <a:pt x="31" y="348"/>
                      <a:pt x="70" y="348"/>
                    </a:cubicBezTo>
                    <a:cubicBezTo>
                      <a:pt x="109" y="348"/>
                      <a:pt x="140" y="317"/>
                      <a:pt x="140" y="279"/>
                    </a:cubicBezTo>
                    <a:cubicBezTo>
                      <a:pt x="140" y="69"/>
                      <a:pt x="140" y="69"/>
                      <a:pt x="140" y="69"/>
                    </a:cubicBezTo>
                    <a:cubicBezTo>
                      <a:pt x="140" y="31"/>
                      <a:pt x="109" y="0"/>
                      <a:pt x="7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342" name="Freeform 83">
                <a:extLst>
                  <a:ext uri="{FF2B5EF4-FFF2-40B4-BE49-F238E27FC236}">
                    <a16:creationId xmlns:a16="http://schemas.microsoft.com/office/drawing/2014/main" id="{E8E64179-CA25-00C4-D4C6-D79F4FBA80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189038" y="1608138"/>
                <a:ext cx="473075" cy="474663"/>
              </a:xfrm>
              <a:custGeom>
                <a:avLst/>
                <a:gdLst>
                  <a:gd name="T0" fmla="*/ 265 w 292"/>
                  <a:gd name="T1" fmla="*/ 28 h 293"/>
                  <a:gd name="T2" fmla="*/ 166 w 292"/>
                  <a:gd name="T3" fmla="*/ 28 h 293"/>
                  <a:gd name="T4" fmla="*/ 27 w 292"/>
                  <a:gd name="T5" fmla="*/ 167 h 293"/>
                  <a:gd name="T6" fmla="*/ 27 w 292"/>
                  <a:gd name="T7" fmla="*/ 266 h 293"/>
                  <a:gd name="T8" fmla="*/ 126 w 292"/>
                  <a:gd name="T9" fmla="*/ 266 h 293"/>
                  <a:gd name="T10" fmla="*/ 265 w 292"/>
                  <a:gd name="T11" fmla="*/ 126 h 293"/>
                  <a:gd name="T12" fmla="*/ 265 w 292"/>
                  <a:gd name="T13" fmla="*/ 28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2" h="293">
                    <a:moveTo>
                      <a:pt x="265" y="28"/>
                    </a:moveTo>
                    <a:cubicBezTo>
                      <a:pt x="238" y="0"/>
                      <a:pt x="194" y="0"/>
                      <a:pt x="166" y="28"/>
                    </a:cubicBezTo>
                    <a:cubicBezTo>
                      <a:pt x="27" y="167"/>
                      <a:pt x="27" y="167"/>
                      <a:pt x="27" y="167"/>
                    </a:cubicBezTo>
                    <a:cubicBezTo>
                      <a:pt x="0" y="194"/>
                      <a:pt x="0" y="238"/>
                      <a:pt x="27" y="266"/>
                    </a:cubicBezTo>
                    <a:cubicBezTo>
                      <a:pt x="54" y="293"/>
                      <a:pt x="98" y="293"/>
                      <a:pt x="126" y="266"/>
                    </a:cubicBezTo>
                    <a:cubicBezTo>
                      <a:pt x="265" y="126"/>
                      <a:pt x="265" y="126"/>
                      <a:pt x="265" y="126"/>
                    </a:cubicBezTo>
                    <a:cubicBezTo>
                      <a:pt x="292" y="99"/>
                      <a:pt x="292" y="55"/>
                      <a:pt x="265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343" name="Freeform 84">
                <a:extLst>
                  <a:ext uri="{FF2B5EF4-FFF2-40B4-BE49-F238E27FC236}">
                    <a16:creationId xmlns:a16="http://schemas.microsoft.com/office/drawing/2014/main" id="{66F30257-EC47-0899-7BB8-13198E06A4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776538" y="1608138"/>
                <a:ext cx="474663" cy="474663"/>
              </a:xfrm>
              <a:custGeom>
                <a:avLst/>
                <a:gdLst>
                  <a:gd name="T0" fmla="*/ 266 w 293"/>
                  <a:gd name="T1" fmla="*/ 167 h 293"/>
                  <a:gd name="T2" fmla="*/ 126 w 293"/>
                  <a:gd name="T3" fmla="*/ 28 h 293"/>
                  <a:gd name="T4" fmla="*/ 28 w 293"/>
                  <a:gd name="T5" fmla="*/ 28 h 293"/>
                  <a:gd name="T6" fmla="*/ 28 w 293"/>
                  <a:gd name="T7" fmla="*/ 126 h 293"/>
                  <a:gd name="T8" fmla="*/ 167 w 293"/>
                  <a:gd name="T9" fmla="*/ 266 h 293"/>
                  <a:gd name="T10" fmla="*/ 266 w 293"/>
                  <a:gd name="T11" fmla="*/ 266 h 293"/>
                  <a:gd name="T12" fmla="*/ 266 w 293"/>
                  <a:gd name="T13" fmla="*/ 167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3" h="293">
                    <a:moveTo>
                      <a:pt x="266" y="167"/>
                    </a:moveTo>
                    <a:cubicBezTo>
                      <a:pt x="126" y="28"/>
                      <a:pt x="126" y="28"/>
                      <a:pt x="126" y="28"/>
                    </a:cubicBezTo>
                    <a:cubicBezTo>
                      <a:pt x="99" y="0"/>
                      <a:pt x="55" y="0"/>
                      <a:pt x="28" y="28"/>
                    </a:cubicBezTo>
                    <a:cubicBezTo>
                      <a:pt x="0" y="55"/>
                      <a:pt x="0" y="99"/>
                      <a:pt x="28" y="126"/>
                    </a:cubicBezTo>
                    <a:cubicBezTo>
                      <a:pt x="167" y="266"/>
                      <a:pt x="167" y="266"/>
                      <a:pt x="167" y="266"/>
                    </a:cubicBezTo>
                    <a:cubicBezTo>
                      <a:pt x="194" y="293"/>
                      <a:pt x="239" y="293"/>
                      <a:pt x="266" y="266"/>
                    </a:cubicBezTo>
                    <a:cubicBezTo>
                      <a:pt x="293" y="238"/>
                      <a:pt x="293" y="194"/>
                      <a:pt x="266" y="16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</p:grpSp>
      </p:grpSp>
      <p:sp>
        <p:nvSpPr>
          <p:cNvPr id="344" name="Oval 343">
            <a:extLst>
              <a:ext uri="{FF2B5EF4-FFF2-40B4-BE49-F238E27FC236}">
                <a16:creationId xmlns:a16="http://schemas.microsoft.com/office/drawing/2014/main" id="{30B12D18-B700-3A2D-A0E1-8CD276B7BB73}"/>
              </a:ext>
            </a:extLst>
          </p:cNvPr>
          <p:cNvSpPr/>
          <p:nvPr/>
        </p:nvSpPr>
        <p:spPr>
          <a:xfrm flipH="1">
            <a:off x="6043297" y="2198651"/>
            <a:ext cx="655228" cy="655228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45" name="Group 344">
            <a:extLst>
              <a:ext uri="{FF2B5EF4-FFF2-40B4-BE49-F238E27FC236}">
                <a16:creationId xmlns:a16="http://schemas.microsoft.com/office/drawing/2014/main" id="{A099F6B2-2A32-4488-49E5-05F4C3025418}"/>
              </a:ext>
            </a:extLst>
          </p:cNvPr>
          <p:cNvGrpSpPr/>
          <p:nvPr/>
        </p:nvGrpSpPr>
        <p:grpSpPr>
          <a:xfrm>
            <a:off x="6228842" y="2363655"/>
            <a:ext cx="284137" cy="283675"/>
            <a:chOff x="-1168400" y="3355975"/>
            <a:chExt cx="976312" cy="974725"/>
          </a:xfrm>
          <a:solidFill>
            <a:srgbClr val="FFFFFF"/>
          </a:solidFill>
        </p:grpSpPr>
        <p:sp>
          <p:nvSpPr>
            <p:cNvPr id="346" name="Freeform 52">
              <a:extLst>
                <a:ext uri="{FF2B5EF4-FFF2-40B4-BE49-F238E27FC236}">
                  <a16:creationId xmlns:a16="http://schemas.microsoft.com/office/drawing/2014/main" id="{B843AE37-4E50-E45F-39D5-D1E96385C6B6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1975" y="4159250"/>
              <a:ext cx="193675" cy="157163"/>
            </a:xfrm>
            <a:custGeom>
              <a:avLst/>
              <a:gdLst>
                <a:gd name="T0" fmla="*/ 0 w 354"/>
                <a:gd name="T1" fmla="*/ 289 h 289"/>
                <a:gd name="T2" fmla="*/ 0 w 354"/>
                <a:gd name="T3" fmla="*/ 289 h 289"/>
                <a:gd name="T4" fmla="*/ 95 w 354"/>
                <a:gd name="T5" fmla="*/ 260 h 289"/>
                <a:gd name="T6" fmla="*/ 96 w 354"/>
                <a:gd name="T7" fmla="*/ 259 h 289"/>
                <a:gd name="T8" fmla="*/ 140 w 354"/>
                <a:gd name="T9" fmla="*/ 241 h 289"/>
                <a:gd name="T10" fmla="*/ 144 w 354"/>
                <a:gd name="T11" fmla="*/ 239 h 289"/>
                <a:gd name="T12" fmla="*/ 185 w 354"/>
                <a:gd name="T13" fmla="*/ 220 h 289"/>
                <a:gd name="T14" fmla="*/ 189 w 354"/>
                <a:gd name="T15" fmla="*/ 218 h 289"/>
                <a:gd name="T16" fmla="*/ 230 w 354"/>
                <a:gd name="T17" fmla="*/ 196 h 289"/>
                <a:gd name="T18" fmla="*/ 231 w 354"/>
                <a:gd name="T19" fmla="*/ 195 h 289"/>
                <a:gd name="T20" fmla="*/ 354 w 354"/>
                <a:gd name="T21" fmla="*/ 109 h 289"/>
                <a:gd name="T22" fmla="*/ 190 w 354"/>
                <a:gd name="T23" fmla="*/ 0 h 289"/>
                <a:gd name="T24" fmla="*/ 0 w 354"/>
                <a:gd name="T25" fmla="*/ 289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4" h="289">
                  <a:moveTo>
                    <a:pt x="0" y="289"/>
                  </a:moveTo>
                  <a:cubicBezTo>
                    <a:pt x="0" y="289"/>
                    <a:pt x="0" y="289"/>
                    <a:pt x="0" y="289"/>
                  </a:cubicBezTo>
                  <a:cubicBezTo>
                    <a:pt x="32" y="281"/>
                    <a:pt x="64" y="271"/>
                    <a:pt x="95" y="260"/>
                  </a:cubicBezTo>
                  <a:cubicBezTo>
                    <a:pt x="96" y="259"/>
                    <a:pt x="96" y="259"/>
                    <a:pt x="96" y="259"/>
                  </a:cubicBezTo>
                  <a:cubicBezTo>
                    <a:pt x="111" y="254"/>
                    <a:pt x="125" y="248"/>
                    <a:pt x="140" y="241"/>
                  </a:cubicBezTo>
                  <a:cubicBezTo>
                    <a:pt x="144" y="239"/>
                    <a:pt x="144" y="239"/>
                    <a:pt x="144" y="239"/>
                  </a:cubicBezTo>
                  <a:cubicBezTo>
                    <a:pt x="158" y="233"/>
                    <a:pt x="171" y="227"/>
                    <a:pt x="185" y="220"/>
                  </a:cubicBezTo>
                  <a:cubicBezTo>
                    <a:pt x="189" y="218"/>
                    <a:pt x="189" y="218"/>
                    <a:pt x="189" y="218"/>
                  </a:cubicBezTo>
                  <a:cubicBezTo>
                    <a:pt x="202" y="211"/>
                    <a:pt x="216" y="204"/>
                    <a:pt x="230" y="196"/>
                  </a:cubicBezTo>
                  <a:cubicBezTo>
                    <a:pt x="231" y="195"/>
                    <a:pt x="231" y="195"/>
                    <a:pt x="231" y="195"/>
                  </a:cubicBezTo>
                  <a:cubicBezTo>
                    <a:pt x="274" y="170"/>
                    <a:pt x="316" y="141"/>
                    <a:pt x="354" y="109"/>
                  </a:cubicBezTo>
                  <a:cubicBezTo>
                    <a:pt x="304" y="67"/>
                    <a:pt x="248" y="30"/>
                    <a:pt x="190" y="0"/>
                  </a:cubicBezTo>
                  <a:cubicBezTo>
                    <a:pt x="150" y="110"/>
                    <a:pt x="85" y="209"/>
                    <a:pt x="0" y="2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7" name="Freeform 53">
              <a:extLst>
                <a:ext uri="{FF2B5EF4-FFF2-40B4-BE49-F238E27FC236}">
                  <a16:creationId xmlns:a16="http://schemas.microsoft.com/office/drawing/2014/main" id="{50FAB9FE-0621-E344-744C-654D6F1B3D66}"/>
                </a:ext>
              </a:extLst>
            </p:cNvPr>
            <p:cNvSpPr>
              <a:spLocks/>
            </p:cNvSpPr>
            <p:nvPr/>
          </p:nvSpPr>
          <p:spPr bwMode="auto">
            <a:xfrm>
              <a:off x="-663575" y="4105275"/>
              <a:ext cx="174625" cy="225425"/>
            </a:xfrm>
            <a:custGeom>
              <a:avLst/>
              <a:gdLst>
                <a:gd name="T0" fmla="*/ 0 w 319"/>
                <a:gd name="T1" fmla="*/ 412 h 412"/>
                <a:gd name="T2" fmla="*/ 319 w 319"/>
                <a:gd name="T3" fmla="*/ 71 h 412"/>
                <a:gd name="T4" fmla="*/ 0 w 319"/>
                <a:gd name="T5" fmla="*/ 0 h 412"/>
                <a:gd name="T6" fmla="*/ 0 w 319"/>
                <a:gd name="T7" fmla="*/ 412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9" h="412">
                  <a:moveTo>
                    <a:pt x="0" y="412"/>
                  </a:moveTo>
                  <a:cubicBezTo>
                    <a:pt x="124" y="393"/>
                    <a:pt x="240" y="269"/>
                    <a:pt x="319" y="71"/>
                  </a:cubicBezTo>
                  <a:cubicBezTo>
                    <a:pt x="218" y="28"/>
                    <a:pt x="110" y="4"/>
                    <a:pt x="0" y="0"/>
                  </a:cubicBezTo>
                  <a:lnTo>
                    <a:pt x="0" y="4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8" name="Freeform 54">
              <a:extLst>
                <a:ext uri="{FF2B5EF4-FFF2-40B4-BE49-F238E27FC236}">
                  <a16:creationId xmlns:a16="http://schemas.microsoft.com/office/drawing/2014/main" id="{228B601F-C1B8-7822-4560-83F46205D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-314325" y="3551238"/>
              <a:ext cx="69850" cy="73025"/>
            </a:xfrm>
            <a:custGeom>
              <a:avLst/>
              <a:gdLst>
                <a:gd name="T0" fmla="*/ 0 w 129"/>
                <a:gd name="T1" fmla="*/ 54 h 134"/>
                <a:gd name="T2" fmla="*/ 0 w 129"/>
                <a:gd name="T3" fmla="*/ 95 h 134"/>
                <a:gd name="T4" fmla="*/ 108 w 129"/>
                <a:gd name="T5" fmla="*/ 126 h 134"/>
                <a:gd name="T6" fmla="*/ 129 w 129"/>
                <a:gd name="T7" fmla="*/ 134 h 134"/>
                <a:gd name="T8" fmla="*/ 46 w 129"/>
                <a:gd name="T9" fmla="*/ 0 h 134"/>
                <a:gd name="T10" fmla="*/ 0 w 129"/>
                <a:gd name="T11" fmla="*/ 5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9" h="134">
                  <a:moveTo>
                    <a:pt x="0" y="54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08" y="126"/>
                    <a:pt x="108" y="126"/>
                    <a:pt x="108" y="126"/>
                  </a:cubicBezTo>
                  <a:cubicBezTo>
                    <a:pt x="115" y="128"/>
                    <a:pt x="122" y="131"/>
                    <a:pt x="129" y="134"/>
                  </a:cubicBezTo>
                  <a:cubicBezTo>
                    <a:pt x="105" y="87"/>
                    <a:pt x="78" y="42"/>
                    <a:pt x="46" y="0"/>
                  </a:cubicBezTo>
                  <a:cubicBezTo>
                    <a:pt x="35" y="21"/>
                    <a:pt x="19" y="40"/>
                    <a:pt x="0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9" name="Freeform 55">
              <a:extLst>
                <a:ext uri="{FF2B5EF4-FFF2-40B4-BE49-F238E27FC236}">
                  <a16:creationId xmlns:a16="http://schemas.microsoft.com/office/drawing/2014/main" id="{4C4E14CF-F3F3-EAC1-EB06-8E78E75B7D08}"/>
                </a:ext>
              </a:extLst>
            </p:cNvPr>
            <p:cNvSpPr>
              <a:spLocks/>
            </p:cNvSpPr>
            <p:nvPr/>
          </p:nvSpPr>
          <p:spPr bwMode="auto">
            <a:xfrm>
              <a:off x="-390525" y="3597275"/>
              <a:ext cx="47625" cy="49213"/>
            </a:xfrm>
            <a:custGeom>
              <a:avLst/>
              <a:gdLst>
                <a:gd name="T0" fmla="*/ 43 w 86"/>
                <a:gd name="T1" fmla="*/ 3 h 91"/>
                <a:gd name="T2" fmla="*/ 11 w 86"/>
                <a:gd name="T3" fmla="*/ 0 h 91"/>
                <a:gd name="T4" fmla="*/ 11 w 86"/>
                <a:gd name="T5" fmla="*/ 35 h 91"/>
                <a:gd name="T6" fmla="*/ 0 w 86"/>
                <a:gd name="T7" fmla="*/ 59 h 91"/>
                <a:gd name="T8" fmla="*/ 43 w 86"/>
                <a:gd name="T9" fmla="*/ 91 h 91"/>
                <a:gd name="T10" fmla="*/ 86 w 86"/>
                <a:gd name="T11" fmla="*/ 59 h 91"/>
                <a:gd name="T12" fmla="*/ 75 w 86"/>
                <a:gd name="T13" fmla="*/ 35 h 91"/>
                <a:gd name="T14" fmla="*/ 75 w 86"/>
                <a:gd name="T15" fmla="*/ 0 h 91"/>
                <a:gd name="T16" fmla="*/ 43 w 86"/>
                <a:gd name="T17" fmla="*/ 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6" h="91">
                  <a:moveTo>
                    <a:pt x="43" y="3"/>
                  </a:moveTo>
                  <a:cubicBezTo>
                    <a:pt x="32" y="3"/>
                    <a:pt x="22" y="2"/>
                    <a:pt x="11" y="0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44"/>
                    <a:pt x="7" y="53"/>
                    <a:pt x="0" y="59"/>
                  </a:cubicBezTo>
                  <a:cubicBezTo>
                    <a:pt x="43" y="91"/>
                    <a:pt x="43" y="91"/>
                    <a:pt x="43" y="91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79" y="53"/>
                    <a:pt x="75" y="44"/>
                    <a:pt x="75" y="35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65" y="2"/>
                    <a:pt x="54" y="3"/>
                    <a:pt x="4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0" name="Freeform 56">
              <a:extLst>
                <a:ext uri="{FF2B5EF4-FFF2-40B4-BE49-F238E27FC236}">
                  <a16:creationId xmlns:a16="http://schemas.microsoft.com/office/drawing/2014/main" id="{D0936C59-69CF-3BB1-CD69-CF706A9DD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-663575" y="3860800"/>
              <a:ext cx="227012" cy="250825"/>
            </a:xfrm>
            <a:custGeom>
              <a:avLst/>
              <a:gdLst>
                <a:gd name="T0" fmla="*/ 410 w 415"/>
                <a:gd name="T1" fmla="*/ 96 h 458"/>
                <a:gd name="T2" fmla="*/ 415 w 415"/>
                <a:gd name="T3" fmla="*/ 0 h 458"/>
                <a:gd name="T4" fmla="*/ 0 w 415"/>
                <a:gd name="T5" fmla="*/ 0 h 458"/>
                <a:gd name="T6" fmla="*/ 0 w 415"/>
                <a:gd name="T7" fmla="*/ 384 h 458"/>
                <a:gd name="T8" fmla="*/ 340 w 415"/>
                <a:gd name="T9" fmla="*/ 458 h 458"/>
                <a:gd name="T10" fmla="*/ 373 w 415"/>
                <a:gd name="T11" fmla="*/ 343 h 458"/>
                <a:gd name="T12" fmla="*/ 289 w 415"/>
                <a:gd name="T13" fmla="*/ 204 h 458"/>
                <a:gd name="T14" fmla="*/ 410 w 415"/>
                <a:gd name="T15" fmla="*/ 96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5" h="458">
                  <a:moveTo>
                    <a:pt x="410" y="96"/>
                  </a:moveTo>
                  <a:cubicBezTo>
                    <a:pt x="413" y="64"/>
                    <a:pt x="414" y="32"/>
                    <a:pt x="4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84"/>
                    <a:pt x="0" y="384"/>
                    <a:pt x="0" y="384"/>
                  </a:cubicBezTo>
                  <a:cubicBezTo>
                    <a:pt x="117" y="388"/>
                    <a:pt x="232" y="413"/>
                    <a:pt x="340" y="458"/>
                  </a:cubicBezTo>
                  <a:cubicBezTo>
                    <a:pt x="353" y="421"/>
                    <a:pt x="363" y="383"/>
                    <a:pt x="373" y="343"/>
                  </a:cubicBezTo>
                  <a:cubicBezTo>
                    <a:pt x="315" y="323"/>
                    <a:pt x="280" y="264"/>
                    <a:pt x="289" y="204"/>
                  </a:cubicBezTo>
                  <a:cubicBezTo>
                    <a:pt x="298" y="143"/>
                    <a:pt x="349" y="98"/>
                    <a:pt x="410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1" name="Freeform 57">
              <a:extLst>
                <a:ext uri="{FF2B5EF4-FFF2-40B4-BE49-F238E27FC236}">
                  <a16:creationId xmlns:a16="http://schemas.microsoft.com/office/drawing/2014/main" id="{9240BCB9-57EE-8DA6-560A-155DDA3CECC4}"/>
                </a:ext>
              </a:extLst>
            </p:cNvPr>
            <p:cNvSpPr>
              <a:spLocks/>
            </p:cNvSpPr>
            <p:nvPr/>
          </p:nvSpPr>
          <p:spPr bwMode="auto">
            <a:xfrm>
              <a:off x="-663575" y="3355975"/>
              <a:ext cx="471487" cy="469900"/>
            </a:xfrm>
            <a:custGeom>
              <a:avLst/>
              <a:gdLst>
                <a:gd name="T0" fmla="*/ 308 w 862"/>
                <a:gd name="T1" fmla="*/ 172 h 860"/>
                <a:gd name="T2" fmla="*/ 253 w 862"/>
                <a:gd name="T3" fmla="*/ 205 h 860"/>
                <a:gd name="T4" fmla="*/ 0 w 862"/>
                <a:gd name="T5" fmla="*/ 0 h 860"/>
                <a:gd name="T6" fmla="*/ 0 w 862"/>
                <a:gd name="T7" fmla="*/ 411 h 860"/>
                <a:gd name="T8" fmla="*/ 307 w 862"/>
                <a:gd name="T9" fmla="*/ 346 h 860"/>
                <a:gd name="T10" fmla="*/ 332 w 862"/>
                <a:gd name="T11" fmla="*/ 405 h 860"/>
                <a:gd name="T12" fmla="*/ 0 w 862"/>
                <a:gd name="T13" fmla="*/ 475 h 860"/>
                <a:gd name="T14" fmla="*/ 0 w 862"/>
                <a:gd name="T15" fmla="*/ 860 h 860"/>
                <a:gd name="T16" fmla="*/ 862 w 862"/>
                <a:gd name="T17" fmla="*/ 860 h 860"/>
                <a:gd name="T18" fmla="*/ 856 w 862"/>
                <a:gd name="T19" fmla="*/ 783 h 860"/>
                <a:gd name="T20" fmla="*/ 831 w 862"/>
                <a:gd name="T21" fmla="*/ 796 h 860"/>
                <a:gd name="T22" fmla="*/ 256 w 862"/>
                <a:gd name="T23" fmla="*/ 796 h 860"/>
                <a:gd name="T24" fmla="*/ 224 w 862"/>
                <a:gd name="T25" fmla="*/ 764 h 860"/>
                <a:gd name="T26" fmla="*/ 224 w 862"/>
                <a:gd name="T27" fmla="*/ 637 h 860"/>
                <a:gd name="T28" fmla="*/ 340 w 862"/>
                <a:gd name="T29" fmla="*/ 483 h 860"/>
                <a:gd name="T30" fmla="*/ 447 w 862"/>
                <a:gd name="T31" fmla="*/ 452 h 860"/>
                <a:gd name="T32" fmla="*/ 447 w 862"/>
                <a:gd name="T33" fmla="*/ 411 h 860"/>
                <a:gd name="T34" fmla="*/ 383 w 862"/>
                <a:gd name="T35" fmla="*/ 284 h 860"/>
                <a:gd name="T36" fmla="*/ 383 w 862"/>
                <a:gd name="T37" fmla="*/ 252 h 860"/>
                <a:gd name="T38" fmla="*/ 351 w 862"/>
                <a:gd name="T39" fmla="*/ 220 h 860"/>
                <a:gd name="T40" fmla="*/ 351 w 862"/>
                <a:gd name="T41" fmla="*/ 189 h 860"/>
                <a:gd name="T42" fmla="*/ 376 w 862"/>
                <a:gd name="T43" fmla="*/ 96 h 860"/>
                <a:gd name="T44" fmla="*/ 223 w 862"/>
                <a:gd name="T45" fmla="*/ 34 h 860"/>
                <a:gd name="T46" fmla="*/ 193 w 862"/>
                <a:gd name="T47" fmla="*/ 25 h 860"/>
                <a:gd name="T48" fmla="*/ 188 w 862"/>
                <a:gd name="T49" fmla="*/ 24 h 860"/>
                <a:gd name="T50" fmla="*/ 308 w 862"/>
                <a:gd name="T51" fmla="*/ 172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62" h="860">
                  <a:moveTo>
                    <a:pt x="308" y="172"/>
                  </a:moveTo>
                  <a:cubicBezTo>
                    <a:pt x="253" y="205"/>
                    <a:pt x="253" y="205"/>
                    <a:pt x="253" y="205"/>
                  </a:cubicBezTo>
                  <a:cubicBezTo>
                    <a:pt x="181" y="85"/>
                    <a:pt x="92" y="13"/>
                    <a:pt x="0" y="0"/>
                  </a:cubicBezTo>
                  <a:cubicBezTo>
                    <a:pt x="0" y="411"/>
                    <a:pt x="0" y="411"/>
                    <a:pt x="0" y="411"/>
                  </a:cubicBezTo>
                  <a:cubicBezTo>
                    <a:pt x="106" y="408"/>
                    <a:pt x="210" y="386"/>
                    <a:pt x="307" y="346"/>
                  </a:cubicBezTo>
                  <a:cubicBezTo>
                    <a:pt x="332" y="405"/>
                    <a:pt x="332" y="405"/>
                    <a:pt x="332" y="405"/>
                  </a:cubicBezTo>
                  <a:cubicBezTo>
                    <a:pt x="226" y="448"/>
                    <a:pt x="114" y="472"/>
                    <a:pt x="0" y="475"/>
                  </a:cubicBezTo>
                  <a:cubicBezTo>
                    <a:pt x="0" y="860"/>
                    <a:pt x="0" y="860"/>
                    <a:pt x="0" y="860"/>
                  </a:cubicBezTo>
                  <a:cubicBezTo>
                    <a:pt x="862" y="860"/>
                    <a:pt x="862" y="860"/>
                    <a:pt x="862" y="860"/>
                  </a:cubicBezTo>
                  <a:cubicBezTo>
                    <a:pt x="861" y="834"/>
                    <a:pt x="859" y="808"/>
                    <a:pt x="856" y="783"/>
                  </a:cubicBezTo>
                  <a:cubicBezTo>
                    <a:pt x="850" y="791"/>
                    <a:pt x="841" y="796"/>
                    <a:pt x="831" y="796"/>
                  </a:cubicBezTo>
                  <a:cubicBezTo>
                    <a:pt x="256" y="796"/>
                    <a:pt x="256" y="796"/>
                    <a:pt x="256" y="796"/>
                  </a:cubicBezTo>
                  <a:cubicBezTo>
                    <a:pt x="238" y="796"/>
                    <a:pt x="224" y="781"/>
                    <a:pt x="224" y="764"/>
                  </a:cubicBezTo>
                  <a:cubicBezTo>
                    <a:pt x="224" y="637"/>
                    <a:pt x="224" y="637"/>
                    <a:pt x="224" y="637"/>
                  </a:cubicBezTo>
                  <a:cubicBezTo>
                    <a:pt x="224" y="565"/>
                    <a:pt x="271" y="503"/>
                    <a:pt x="340" y="483"/>
                  </a:cubicBezTo>
                  <a:cubicBezTo>
                    <a:pt x="447" y="452"/>
                    <a:pt x="447" y="452"/>
                    <a:pt x="447" y="452"/>
                  </a:cubicBezTo>
                  <a:cubicBezTo>
                    <a:pt x="447" y="411"/>
                    <a:pt x="447" y="411"/>
                    <a:pt x="447" y="411"/>
                  </a:cubicBezTo>
                  <a:cubicBezTo>
                    <a:pt x="407" y="381"/>
                    <a:pt x="384" y="334"/>
                    <a:pt x="383" y="284"/>
                  </a:cubicBezTo>
                  <a:cubicBezTo>
                    <a:pt x="383" y="252"/>
                    <a:pt x="383" y="252"/>
                    <a:pt x="383" y="252"/>
                  </a:cubicBezTo>
                  <a:cubicBezTo>
                    <a:pt x="366" y="252"/>
                    <a:pt x="351" y="238"/>
                    <a:pt x="351" y="220"/>
                  </a:cubicBezTo>
                  <a:cubicBezTo>
                    <a:pt x="351" y="189"/>
                    <a:pt x="351" y="189"/>
                    <a:pt x="351" y="189"/>
                  </a:cubicBezTo>
                  <a:cubicBezTo>
                    <a:pt x="351" y="156"/>
                    <a:pt x="360" y="124"/>
                    <a:pt x="376" y="96"/>
                  </a:cubicBezTo>
                  <a:cubicBezTo>
                    <a:pt x="327" y="70"/>
                    <a:pt x="276" y="50"/>
                    <a:pt x="223" y="34"/>
                  </a:cubicBezTo>
                  <a:cubicBezTo>
                    <a:pt x="213" y="31"/>
                    <a:pt x="203" y="28"/>
                    <a:pt x="193" y="25"/>
                  </a:cubicBezTo>
                  <a:cubicBezTo>
                    <a:pt x="191" y="25"/>
                    <a:pt x="189" y="25"/>
                    <a:pt x="188" y="24"/>
                  </a:cubicBezTo>
                  <a:cubicBezTo>
                    <a:pt x="235" y="67"/>
                    <a:pt x="275" y="117"/>
                    <a:pt x="308" y="1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2" name="Freeform 58">
              <a:extLst>
                <a:ext uri="{FF2B5EF4-FFF2-40B4-BE49-F238E27FC236}">
                  <a16:creationId xmlns:a16="http://schemas.microsoft.com/office/drawing/2014/main" id="{C4BA2F73-F75D-88DB-C8F6-75170C41BCFA}"/>
                </a:ext>
              </a:extLst>
            </p:cNvPr>
            <p:cNvSpPr>
              <a:spLocks/>
            </p:cNvSpPr>
            <p:nvPr/>
          </p:nvSpPr>
          <p:spPr bwMode="auto">
            <a:xfrm>
              <a:off x="-446088" y="3860800"/>
              <a:ext cx="254000" cy="333375"/>
            </a:xfrm>
            <a:custGeom>
              <a:avLst/>
              <a:gdLst>
                <a:gd name="T0" fmla="*/ 80 w 463"/>
                <a:gd name="T1" fmla="*/ 0 h 611"/>
                <a:gd name="T2" fmla="*/ 74 w 463"/>
                <a:gd name="T3" fmla="*/ 110 h 611"/>
                <a:gd name="T4" fmla="*/ 143 w 463"/>
                <a:gd name="T5" fmla="*/ 243 h 611"/>
                <a:gd name="T6" fmla="*/ 38 w 463"/>
                <a:gd name="T7" fmla="*/ 349 h 611"/>
                <a:gd name="T8" fmla="*/ 0 w 463"/>
                <a:gd name="T9" fmla="*/ 485 h 611"/>
                <a:gd name="T10" fmla="*/ 190 w 463"/>
                <a:gd name="T11" fmla="*/ 611 h 611"/>
                <a:gd name="T12" fmla="*/ 193 w 463"/>
                <a:gd name="T13" fmla="*/ 608 h 611"/>
                <a:gd name="T14" fmla="*/ 217 w 463"/>
                <a:gd name="T15" fmla="*/ 584 h 611"/>
                <a:gd name="T16" fmla="*/ 222 w 463"/>
                <a:gd name="T17" fmla="*/ 579 h 611"/>
                <a:gd name="T18" fmla="*/ 249 w 463"/>
                <a:gd name="T19" fmla="*/ 549 h 611"/>
                <a:gd name="T20" fmla="*/ 250 w 463"/>
                <a:gd name="T21" fmla="*/ 548 h 611"/>
                <a:gd name="T22" fmla="*/ 449 w 463"/>
                <a:gd name="T23" fmla="*/ 129 h 611"/>
                <a:gd name="T24" fmla="*/ 450 w 463"/>
                <a:gd name="T25" fmla="*/ 127 h 611"/>
                <a:gd name="T26" fmla="*/ 455 w 463"/>
                <a:gd name="T27" fmla="*/ 89 h 611"/>
                <a:gd name="T28" fmla="*/ 457 w 463"/>
                <a:gd name="T29" fmla="*/ 79 h 611"/>
                <a:gd name="T30" fmla="*/ 460 w 463"/>
                <a:gd name="T31" fmla="*/ 48 h 611"/>
                <a:gd name="T32" fmla="*/ 461 w 463"/>
                <a:gd name="T33" fmla="*/ 31 h 611"/>
                <a:gd name="T34" fmla="*/ 463 w 463"/>
                <a:gd name="T35" fmla="*/ 6 h 611"/>
                <a:gd name="T36" fmla="*/ 463 w 463"/>
                <a:gd name="T37" fmla="*/ 0 h 611"/>
                <a:gd name="T38" fmla="*/ 80 w 463"/>
                <a:gd name="T39" fmla="*/ 0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3" h="611">
                  <a:moveTo>
                    <a:pt x="80" y="0"/>
                  </a:moveTo>
                  <a:cubicBezTo>
                    <a:pt x="79" y="36"/>
                    <a:pt x="77" y="73"/>
                    <a:pt x="74" y="110"/>
                  </a:cubicBezTo>
                  <a:cubicBezTo>
                    <a:pt x="123" y="135"/>
                    <a:pt x="151" y="188"/>
                    <a:pt x="143" y="243"/>
                  </a:cubicBezTo>
                  <a:cubicBezTo>
                    <a:pt x="135" y="297"/>
                    <a:pt x="92" y="340"/>
                    <a:pt x="38" y="349"/>
                  </a:cubicBezTo>
                  <a:cubicBezTo>
                    <a:pt x="28" y="395"/>
                    <a:pt x="15" y="440"/>
                    <a:pt x="0" y="485"/>
                  </a:cubicBezTo>
                  <a:cubicBezTo>
                    <a:pt x="68" y="519"/>
                    <a:pt x="132" y="562"/>
                    <a:pt x="190" y="611"/>
                  </a:cubicBezTo>
                  <a:cubicBezTo>
                    <a:pt x="193" y="608"/>
                    <a:pt x="193" y="608"/>
                    <a:pt x="193" y="608"/>
                  </a:cubicBezTo>
                  <a:cubicBezTo>
                    <a:pt x="202" y="600"/>
                    <a:pt x="210" y="592"/>
                    <a:pt x="217" y="584"/>
                  </a:cubicBezTo>
                  <a:cubicBezTo>
                    <a:pt x="222" y="579"/>
                    <a:pt x="222" y="579"/>
                    <a:pt x="222" y="579"/>
                  </a:cubicBezTo>
                  <a:cubicBezTo>
                    <a:pt x="231" y="569"/>
                    <a:pt x="240" y="559"/>
                    <a:pt x="249" y="549"/>
                  </a:cubicBezTo>
                  <a:cubicBezTo>
                    <a:pt x="250" y="548"/>
                    <a:pt x="250" y="548"/>
                    <a:pt x="250" y="548"/>
                  </a:cubicBezTo>
                  <a:cubicBezTo>
                    <a:pt x="352" y="428"/>
                    <a:pt x="421" y="284"/>
                    <a:pt x="449" y="129"/>
                  </a:cubicBezTo>
                  <a:cubicBezTo>
                    <a:pt x="450" y="127"/>
                    <a:pt x="450" y="127"/>
                    <a:pt x="450" y="127"/>
                  </a:cubicBezTo>
                  <a:cubicBezTo>
                    <a:pt x="452" y="114"/>
                    <a:pt x="454" y="102"/>
                    <a:pt x="455" y="89"/>
                  </a:cubicBezTo>
                  <a:cubicBezTo>
                    <a:pt x="456" y="86"/>
                    <a:pt x="456" y="82"/>
                    <a:pt x="457" y="79"/>
                  </a:cubicBezTo>
                  <a:cubicBezTo>
                    <a:pt x="458" y="69"/>
                    <a:pt x="459" y="59"/>
                    <a:pt x="460" y="48"/>
                  </a:cubicBezTo>
                  <a:cubicBezTo>
                    <a:pt x="461" y="42"/>
                    <a:pt x="461" y="36"/>
                    <a:pt x="461" y="31"/>
                  </a:cubicBezTo>
                  <a:cubicBezTo>
                    <a:pt x="462" y="22"/>
                    <a:pt x="462" y="14"/>
                    <a:pt x="463" y="6"/>
                  </a:cubicBezTo>
                  <a:cubicBezTo>
                    <a:pt x="463" y="4"/>
                    <a:pt x="463" y="2"/>
                    <a:pt x="463" y="0"/>
                  </a:cubicBezTo>
                  <a:lnTo>
                    <a:pt x="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3" name="Freeform 59">
              <a:extLst>
                <a:ext uri="{FF2B5EF4-FFF2-40B4-BE49-F238E27FC236}">
                  <a16:creationId xmlns:a16="http://schemas.microsoft.com/office/drawing/2014/main" id="{129B9A9A-1122-6362-34F6-79A558FA7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-419100" y="3467100"/>
              <a:ext cx="104775" cy="96838"/>
            </a:xfrm>
            <a:custGeom>
              <a:avLst/>
              <a:gdLst>
                <a:gd name="T0" fmla="*/ 96 w 192"/>
                <a:gd name="T1" fmla="*/ 177 h 177"/>
                <a:gd name="T2" fmla="*/ 192 w 192"/>
                <a:gd name="T3" fmla="*/ 81 h 177"/>
                <a:gd name="T4" fmla="*/ 192 w 192"/>
                <a:gd name="T5" fmla="*/ 40 h 177"/>
                <a:gd name="T6" fmla="*/ 148 w 192"/>
                <a:gd name="T7" fmla="*/ 0 h 177"/>
                <a:gd name="T8" fmla="*/ 130 w 192"/>
                <a:gd name="T9" fmla="*/ 12 h 177"/>
                <a:gd name="T10" fmla="*/ 6 w 192"/>
                <a:gd name="T11" fmla="*/ 49 h 177"/>
                <a:gd name="T12" fmla="*/ 0 w 192"/>
                <a:gd name="T13" fmla="*/ 49 h 177"/>
                <a:gd name="T14" fmla="*/ 0 w 192"/>
                <a:gd name="T15" fmla="*/ 81 h 177"/>
                <a:gd name="T16" fmla="*/ 96 w 192"/>
                <a:gd name="T17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2" h="177">
                  <a:moveTo>
                    <a:pt x="96" y="177"/>
                  </a:moveTo>
                  <a:cubicBezTo>
                    <a:pt x="149" y="177"/>
                    <a:pt x="192" y="134"/>
                    <a:pt x="192" y="81"/>
                  </a:cubicBezTo>
                  <a:cubicBezTo>
                    <a:pt x="192" y="40"/>
                    <a:pt x="192" y="40"/>
                    <a:pt x="192" y="40"/>
                  </a:cubicBezTo>
                  <a:cubicBezTo>
                    <a:pt x="173" y="32"/>
                    <a:pt x="158" y="18"/>
                    <a:pt x="148" y="0"/>
                  </a:cubicBezTo>
                  <a:cubicBezTo>
                    <a:pt x="130" y="12"/>
                    <a:pt x="130" y="12"/>
                    <a:pt x="130" y="12"/>
                  </a:cubicBezTo>
                  <a:cubicBezTo>
                    <a:pt x="94" y="36"/>
                    <a:pt x="50" y="49"/>
                    <a:pt x="6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134"/>
                    <a:pt x="43" y="177"/>
                    <a:pt x="96" y="1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4" name="Freeform 60">
              <a:extLst>
                <a:ext uri="{FF2B5EF4-FFF2-40B4-BE49-F238E27FC236}">
                  <a16:creationId xmlns:a16="http://schemas.microsoft.com/office/drawing/2014/main" id="{0164BC4D-F6C7-BE10-1535-47D9A8A4ECB8}"/>
                </a:ext>
              </a:extLst>
            </p:cNvPr>
            <p:cNvSpPr>
              <a:spLocks/>
            </p:cNvSpPr>
            <p:nvPr/>
          </p:nvSpPr>
          <p:spPr bwMode="auto">
            <a:xfrm>
              <a:off x="-506413" y="3643313"/>
              <a:ext cx="279400" cy="112713"/>
            </a:xfrm>
            <a:custGeom>
              <a:avLst/>
              <a:gdLst>
                <a:gd name="T0" fmla="*/ 511 w 511"/>
                <a:gd name="T1" fmla="*/ 208 h 208"/>
                <a:gd name="T2" fmla="*/ 511 w 511"/>
                <a:gd name="T3" fmla="*/ 113 h 208"/>
                <a:gd name="T4" fmla="*/ 441 w 511"/>
                <a:gd name="T5" fmla="*/ 20 h 208"/>
                <a:gd name="T6" fmla="*/ 372 w 511"/>
                <a:gd name="T7" fmla="*/ 0 h 208"/>
                <a:gd name="T8" fmla="*/ 274 w 511"/>
                <a:gd name="T9" fmla="*/ 74 h 208"/>
                <a:gd name="T10" fmla="*/ 236 w 511"/>
                <a:gd name="T11" fmla="*/ 74 h 208"/>
                <a:gd name="T12" fmla="*/ 139 w 511"/>
                <a:gd name="T13" fmla="*/ 0 h 208"/>
                <a:gd name="T14" fmla="*/ 69 w 511"/>
                <a:gd name="T15" fmla="*/ 20 h 208"/>
                <a:gd name="T16" fmla="*/ 0 w 511"/>
                <a:gd name="T17" fmla="*/ 113 h 208"/>
                <a:gd name="T18" fmla="*/ 0 w 511"/>
                <a:gd name="T19" fmla="*/ 208 h 208"/>
                <a:gd name="T20" fmla="*/ 63 w 511"/>
                <a:gd name="T21" fmla="*/ 208 h 208"/>
                <a:gd name="T22" fmla="*/ 63 w 511"/>
                <a:gd name="T23" fmla="*/ 112 h 208"/>
                <a:gd name="T24" fmla="*/ 127 w 511"/>
                <a:gd name="T25" fmla="*/ 112 h 208"/>
                <a:gd name="T26" fmla="*/ 127 w 511"/>
                <a:gd name="T27" fmla="*/ 208 h 208"/>
                <a:gd name="T28" fmla="*/ 383 w 511"/>
                <a:gd name="T29" fmla="*/ 208 h 208"/>
                <a:gd name="T30" fmla="*/ 383 w 511"/>
                <a:gd name="T31" fmla="*/ 112 h 208"/>
                <a:gd name="T32" fmla="*/ 447 w 511"/>
                <a:gd name="T33" fmla="*/ 112 h 208"/>
                <a:gd name="T34" fmla="*/ 447 w 511"/>
                <a:gd name="T35" fmla="*/ 208 h 208"/>
                <a:gd name="T36" fmla="*/ 511 w 511"/>
                <a:gd name="T37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11" h="208">
                  <a:moveTo>
                    <a:pt x="511" y="208"/>
                  </a:moveTo>
                  <a:cubicBezTo>
                    <a:pt x="511" y="113"/>
                    <a:pt x="511" y="113"/>
                    <a:pt x="511" y="113"/>
                  </a:cubicBezTo>
                  <a:cubicBezTo>
                    <a:pt x="511" y="70"/>
                    <a:pt x="483" y="32"/>
                    <a:pt x="441" y="20"/>
                  </a:cubicBezTo>
                  <a:cubicBezTo>
                    <a:pt x="372" y="0"/>
                    <a:pt x="372" y="0"/>
                    <a:pt x="372" y="0"/>
                  </a:cubicBezTo>
                  <a:cubicBezTo>
                    <a:pt x="274" y="74"/>
                    <a:pt x="274" y="74"/>
                    <a:pt x="274" y="74"/>
                  </a:cubicBezTo>
                  <a:cubicBezTo>
                    <a:pt x="263" y="82"/>
                    <a:pt x="247" y="82"/>
                    <a:pt x="236" y="74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28" y="32"/>
                    <a:pt x="0" y="70"/>
                    <a:pt x="0" y="113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63" y="208"/>
                    <a:pt x="63" y="208"/>
                    <a:pt x="63" y="208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127" y="112"/>
                    <a:pt x="127" y="112"/>
                    <a:pt x="127" y="112"/>
                  </a:cubicBezTo>
                  <a:cubicBezTo>
                    <a:pt x="127" y="208"/>
                    <a:pt x="127" y="208"/>
                    <a:pt x="127" y="208"/>
                  </a:cubicBezTo>
                  <a:cubicBezTo>
                    <a:pt x="383" y="208"/>
                    <a:pt x="383" y="208"/>
                    <a:pt x="383" y="208"/>
                  </a:cubicBezTo>
                  <a:cubicBezTo>
                    <a:pt x="383" y="112"/>
                    <a:pt x="383" y="112"/>
                    <a:pt x="383" y="112"/>
                  </a:cubicBezTo>
                  <a:cubicBezTo>
                    <a:pt x="447" y="112"/>
                    <a:pt x="447" y="112"/>
                    <a:pt x="447" y="112"/>
                  </a:cubicBezTo>
                  <a:cubicBezTo>
                    <a:pt x="447" y="208"/>
                    <a:pt x="447" y="208"/>
                    <a:pt x="447" y="208"/>
                  </a:cubicBezTo>
                  <a:lnTo>
                    <a:pt x="511" y="2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5" name="Freeform 61">
              <a:extLst>
                <a:ext uri="{FF2B5EF4-FFF2-40B4-BE49-F238E27FC236}">
                  <a16:creationId xmlns:a16="http://schemas.microsoft.com/office/drawing/2014/main" id="{CDCA9351-1B3F-6FD2-3663-D60BDCC03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-436563" y="3389313"/>
              <a:ext cx="139700" cy="69850"/>
            </a:xfrm>
            <a:custGeom>
              <a:avLst/>
              <a:gdLst>
                <a:gd name="T0" fmla="*/ 38 w 256"/>
                <a:gd name="T1" fmla="*/ 129 h 129"/>
                <a:gd name="T2" fmla="*/ 127 w 256"/>
                <a:gd name="T3" fmla="*/ 102 h 129"/>
                <a:gd name="T4" fmla="*/ 174 w 256"/>
                <a:gd name="T5" fmla="*/ 70 h 129"/>
                <a:gd name="T6" fmla="*/ 200 w 256"/>
                <a:gd name="T7" fmla="*/ 66 h 129"/>
                <a:gd name="T8" fmla="*/ 221 w 256"/>
                <a:gd name="T9" fmla="*/ 82 h 129"/>
                <a:gd name="T10" fmla="*/ 235 w 256"/>
                <a:gd name="T11" fmla="*/ 111 h 129"/>
                <a:gd name="T12" fmla="*/ 256 w 256"/>
                <a:gd name="T13" fmla="*/ 128 h 129"/>
                <a:gd name="T14" fmla="*/ 128 w 256"/>
                <a:gd name="T15" fmla="*/ 0 h 129"/>
                <a:gd name="T16" fmla="*/ 0 w 256"/>
                <a:gd name="T17" fmla="*/ 129 h 129"/>
                <a:gd name="T18" fmla="*/ 38 w 256"/>
                <a:gd name="T19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6" h="129">
                  <a:moveTo>
                    <a:pt x="38" y="129"/>
                  </a:moveTo>
                  <a:cubicBezTo>
                    <a:pt x="70" y="129"/>
                    <a:pt x="101" y="119"/>
                    <a:pt x="127" y="102"/>
                  </a:cubicBezTo>
                  <a:cubicBezTo>
                    <a:pt x="174" y="70"/>
                    <a:pt x="174" y="70"/>
                    <a:pt x="174" y="70"/>
                  </a:cubicBezTo>
                  <a:cubicBezTo>
                    <a:pt x="182" y="65"/>
                    <a:pt x="191" y="63"/>
                    <a:pt x="200" y="66"/>
                  </a:cubicBezTo>
                  <a:cubicBezTo>
                    <a:pt x="209" y="68"/>
                    <a:pt x="217" y="74"/>
                    <a:pt x="221" y="82"/>
                  </a:cubicBezTo>
                  <a:cubicBezTo>
                    <a:pt x="235" y="111"/>
                    <a:pt x="235" y="111"/>
                    <a:pt x="235" y="111"/>
                  </a:cubicBezTo>
                  <a:cubicBezTo>
                    <a:pt x="239" y="119"/>
                    <a:pt x="247" y="125"/>
                    <a:pt x="256" y="128"/>
                  </a:cubicBezTo>
                  <a:cubicBezTo>
                    <a:pt x="256" y="57"/>
                    <a:pt x="198" y="0"/>
                    <a:pt x="128" y="0"/>
                  </a:cubicBezTo>
                  <a:cubicBezTo>
                    <a:pt x="57" y="0"/>
                    <a:pt x="0" y="58"/>
                    <a:pt x="0" y="129"/>
                  </a:cubicBezTo>
                  <a:lnTo>
                    <a:pt x="38" y="1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6" name="Freeform 62">
              <a:extLst>
                <a:ext uri="{FF2B5EF4-FFF2-40B4-BE49-F238E27FC236}">
                  <a16:creationId xmlns:a16="http://schemas.microsoft.com/office/drawing/2014/main" id="{17D44207-E598-A532-9B1D-5F9B010161BC}"/>
                </a:ext>
              </a:extLst>
            </p:cNvPr>
            <p:cNvSpPr>
              <a:spLocks/>
            </p:cNvSpPr>
            <p:nvPr/>
          </p:nvSpPr>
          <p:spPr bwMode="auto">
            <a:xfrm>
              <a:off x="-993775" y="3370263"/>
              <a:ext cx="193675" cy="157163"/>
            </a:xfrm>
            <a:custGeom>
              <a:avLst/>
              <a:gdLst>
                <a:gd name="T0" fmla="*/ 355 w 355"/>
                <a:gd name="T1" fmla="*/ 0 h 289"/>
                <a:gd name="T2" fmla="*/ 0 w 355"/>
                <a:gd name="T3" fmla="*/ 181 h 289"/>
                <a:gd name="T4" fmla="*/ 164 w 355"/>
                <a:gd name="T5" fmla="*/ 289 h 289"/>
                <a:gd name="T6" fmla="*/ 355 w 355"/>
                <a:gd name="T7" fmla="*/ 0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5" h="289">
                  <a:moveTo>
                    <a:pt x="355" y="0"/>
                  </a:moveTo>
                  <a:cubicBezTo>
                    <a:pt x="224" y="33"/>
                    <a:pt x="103" y="95"/>
                    <a:pt x="0" y="181"/>
                  </a:cubicBezTo>
                  <a:cubicBezTo>
                    <a:pt x="51" y="223"/>
                    <a:pt x="106" y="259"/>
                    <a:pt x="164" y="289"/>
                  </a:cubicBezTo>
                  <a:cubicBezTo>
                    <a:pt x="204" y="179"/>
                    <a:pt x="270" y="80"/>
                    <a:pt x="35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7" name="Freeform 63">
              <a:extLst>
                <a:ext uri="{FF2B5EF4-FFF2-40B4-BE49-F238E27FC236}">
                  <a16:creationId xmlns:a16="http://schemas.microsoft.com/office/drawing/2014/main" id="{63477110-A039-E8F2-1820-4BDA2BD75BF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17588" y="4138613"/>
              <a:ext cx="46037" cy="49213"/>
            </a:xfrm>
            <a:custGeom>
              <a:avLst/>
              <a:gdLst>
                <a:gd name="T0" fmla="*/ 43 w 86"/>
                <a:gd name="T1" fmla="*/ 3 h 91"/>
                <a:gd name="T2" fmla="*/ 11 w 86"/>
                <a:gd name="T3" fmla="*/ 0 h 91"/>
                <a:gd name="T4" fmla="*/ 11 w 86"/>
                <a:gd name="T5" fmla="*/ 35 h 91"/>
                <a:gd name="T6" fmla="*/ 0 w 86"/>
                <a:gd name="T7" fmla="*/ 58 h 91"/>
                <a:gd name="T8" fmla="*/ 43 w 86"/>
                <a:gd name="T9" fmla="*/ 91 h 91"/>
                <a:gd name="T10" fmla="*/ 86 w 86"/>
                <a:gd name="T11" fmla="*/ 58 h 91"/>
                <a:gd name="T12" fmla="*/ 75 w 86"/>
                <a:gd name="T13" fmla="*/ 35 h 91"/>
                <a:gd name="T14" fmla="*/ 75 w 86"/>
                <a:gd name="T15" fmla="*/ 0 h 91"/>
                <a:gd name="T16" fmla="*/ 43 w 86"/>
                <a:gd name="T17" fmla="*/ 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6" h="91">
                  <a:moveTo>
                    <a:pt x="43" y="3"/>
                  </a:moveTo>
                  <a:cubicBezTo>
                    <a:pt x="32" y="3"/>
                    <a:pt x="21" y="2"/>
                    <a:pt x="11" y="0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44"/>
                    <a:pt x="7" y="53"/>
                    <a:pt x="0" y="58"/>
                  </a:cubicBezTo>
                  <a:cubicBezTo>
                    <a:pt x="43" y="91"/>
                    <a:pt x="43" y="91"/>
                    <a:pt x="43" y="91"/>
                  </a:cubicBezTo>
                  <a:cubicBezTo>
                    <a:pt x="86" y="58"/>
                    <a:pt x="86" y="58"/>
                    <a:pt x="86" y="58"/>
                  </a:cubicBezTo>
                  <a:cubicBezTo>
                    <a:pt x="79" y="53"/>
                    <a:pt x="75" y="44"/>
                    <a:pt x="75" y="35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64" y="2"/>
                    <a:pt x="54" y="3"/>
                    <a:pt x="4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8" name="Freeform 64">
              <a:extLst>
                <a:ext uri="{FF2B5EF4-FFF2-40B4-BE49-F238E27FC236}">
                  <a16:creationId xmlns:a16="http://schemas.microsoft.com/office/drawing/2014/main" id="{25F7A63D-1349-B61A-FE13-5912B68BC65B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47750" y="4008438"/>
              <a:ext cx="104775" cy="96838"/>
            </a:xfrm>
            <a:custGeom>
              <a:avLst/>
              <a:gdLst>
                <a:gd name="T0" fmla="*/ 96 w 192"/>
                <a:gd name="T1" fmla="*/ 177 h 177"/>
                <a:gd name="T2" fmla="*/ 192 w 192"/>
                <a:gd name="T3" fmla="*/ 81 h 177"/>
                <a:gd name="T4" fmla="*/ 192 w 192"/>
                <a:gd name="T5" fmla="*/ 40 h 177"/>
                <a:gd name="T6" fmla="*/ 147 w 192"/>
                <a:gd name="T7" fmla="*/ 0 h 177"/>
                <a:gd name="T8" fmla="*/ 130 w 192"/>
                <a:gd name="T9" fmla="*/ 12 h 177"/>
                <a:gd name="T10" fmla="*/ 6 w 192"/>
                <a:gd name="T11" fmla="*/ 49 h 177"/>
                <a:gd name="T12" fmla="*/ 0 w 192"/>
                <a:gd name="T13" fmla="*/ 49 h 177"/>
                <a:gd name="T14" fmla="*/ 0 w 192"/>
                <a:gd name="T15" fmla="*/ 81 h 177"/>
                <a:gd name="T16" fmla="*/ 96 w 192"/>
                <a:gd name="T17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2" h="177">
                  <a:moveTo>
                    <a:pt x="96" y="177"/>
                  </a:moveTo>
                  <a:cubicBezTo>
                    <a:pt x="149" y="177"/>
                    <a:pt x="192" y="134"/>
                    <a:pt x="192" y="81"/>
                  </a:cubicBezTo>
                  <a:cubicBezTo>
                    <a:pt x="192" y="40"/>
                    <a:pt x="192" y="40"/>
                    <a:pt x="192" y="40"/>
                  </a:cubicBezTo>
                  <a:cubicBezTo>
                    <a:pt x="173" y="32"/>
                    <a:pt x="157" y="18"/>
                    <a:pt x="147" y="0"/>
                  </a:cubicBezTo>
                  <a:cubicBezTo>
                    <a:pt x="130" y="12"/>
                    <a:pt x="130" y="12"/>
                    <a:pt x="130" y="12"/>
                  </a:cubicBezTo>
                  <a:cubicBezTo>
                    <a:pt x="93" y="36"/>
                    <a:pt x="50" y="49"/>
                    <a:pt x="6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134"/>
                    <a:pt x="43" y="177"/>
                    <a:pt x="96" y="1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9" name="Freeform 65">
              <a:extLst>
                <a:ext uri="{FF2B5EF4-FFF2-40B4-BE49-F238E27FC236}">
                  <a16:creationId xmlns:a16="http://schemas.microsoft.com/office/drawing/2014/main" id="{C45D4359-34A8-D4C9-B8F6-339985C8F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65213" y="3930650"/>
              <a:ext cx="139700" cy="69850"/>
            </a:xfrm>
            <a:custGeom>
              <a:avLst/>
              <a:gdLst>
                <a:gd name="T0" fmla="*/ 126 w 256"/>
                <a:gd name="T1" fmla="*/ 101 h 128"/>
                <a:gd name="T2" fmla="*/ 174 w 256"/>
                <a:gd name="T3" fmla="*/ 70 h 128"/>
                <a:gd name="T4" fmla="*/ 200 w 256"/>
                <a:gd name="T5" fmla="*/ 65 h 128"/>
                <a:gd name="T6" fmla="*/ 220 w 256"/>
                <a:gd name="T7" fmla="*/ 82 h 128"/>
                <a:gd name="T8" fmla="*/ 235 w 256"/>
                <a:gd name="T9" fmla="*/ 110 h 128"/>
                <a:gd name="T10" fmla="*/ 256 w 256"/>
                <a:gd name="T11" fmla="*/ 127 h 128"/>
                <a:gd name="T12" fmla="*/ 127 w 256"/>
                <a:gd name="T13" fmla="*/ 0 h 128"/>
                <a:gd name="T14" fmla="*/ 0 w 256"/>
                <a:gd name="T15" fmla="*/ 128 h 128"/>
                <a:gd name="T16" fmla="*/ 38 w 256"/>
                <a:gd name="T17" fmla="*/ 128 h 128"/>
                <a:gd name="T18" fmla="*/ 126 w 256"/>
                <a:gd name="T19" fmla="*/ 10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6" h="128">
                  <a:moveTo>
                    <a:pt x="126" y="101"/>
                  </a:moveTo>
                  <a:cubicBezTo>
                    <a:pt x="174" y="70"/>
                    <a:pt x="174" y="70"/>
                    <a:pt x="174" y="70"/>
                  </a:cubicBezTo>
                  <a:cubicBezTo>
                    <a:pt x="182" y="65"/>
                    <a:pt x="191" y="63"/>
                    <a:pt x="200" y="65"/>
                  </a:cubicBezTo>
                  <a:cubicBezTo>
                    <a:pt x="209" y="68"/>
                    <a:pt x="216" y="74"/>
                    <a:pt x="220" y="82"/>
                  </a:cubicBezTo>
                  <a:cubicBezTo>
                    <a:pt x="235" y="110"/>
                    <a:pt x="235" y="110"/>
                    <a:pt x="235" y="110"/>
                  </a:cubicBezTo>
                  <a:cubicBezTo>
                    <a:pt x="239" y="119"/>
                    <a:pt x="246" y="125"/>
                    <a:pt x="256" y="127"/>
                  </a:cubicBezTo>
                  <a:cubicBezTo>
                    <a:pt x="255" y="57"/>
                    <a:pt x="198" y="0"/>
                    <a:pt x="127" y="0"/>
                  </a:cubicBezTo>
                  <a:cubicBezTo>
                    <a:pt x="57" y="0"/>
                    <a:pt x="0" y="58"/>
                    <a:pt x="0" y="128"/>
                  </a:cubicBezTo>
                  <a:cubicBezTo>
                    <a:pt x="38" y="128"/>
                    <a:pt x="38" y="128"/>
                    <a:pt x="38" y="128"/>
                  </a:cubicBezTo>
                  <a:cubicBezTo>
                    <a:pt x="69" y="128"/>
                    <a:pt x="100" y="119"/>
                    <a:pt x="126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0" name="Freeform 66">
              <a:extLst>
                <a:ext uri="{FF2B5EF4-FFF2-40B4-BE49-F238E27FC236}">
                  <a16:creationId xmlns:a16="http://schemas.microsoft.com/office/drawing/2014/main" id="{4151625A-CDE3-D5C5-336A-7B989CFD670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68400" y="3860800"/>
              <a:ext cx="469900" cy="469900"/>
            </a:xfrm>
            <a:custGeom>
              <a:avLst/>
              <a:gdLst>
                <a:gd name="T0" fmla="*/ 862 w 862"/>
                <a:gd name="T1" fmla="*/ 861 h 861"/>
                <a:gd name="T2" fmla="*/ 862 w 862"/>
                <a:gd name="T3" fmla="*/ 448 h 861"/>
                <a:gd name="T4" fmla="*/ 555 w 862"/>
                <a:gd name="T5" fmla="*/ 513 h 861"/>
                <a:gd name="T6" fmla="*/ 530 w 862"/>
                <a:gd name="T7" fmla="*/ 454 h 861"/>
                <a:gd name="T8" fmla="*/ 862 w 862"/>
                <a:gd name="T9" fmla="*/ 384 h 861"/>
                <a:gd name="T10" fmla="*/ 862 w 862"/>
                <a:gd name="T11" fmla="*/ 0 h 861"/>
                <a:gd name="T12" fmla="*/ 0 w 862"/>
                <a:gd name="T13" fmla="*/ 0 h 861"/>
                <a:gd name="T14" fmla="*/ 61 w 862"/>
                <a:gd name="T15" fmla="*/ 295 h 861"/>
                <a:gd name="T16" fmla="*/ 65 w 862"/>
                <a:gd name="T17" fmla="*/ 304 h 861"/>
                <a:gd name="T18" fmla="*/ 83 w 862"/>
                <a:gd name="T19" fmla="*/ 346 h 861"/>
                <a:gd name="T20" fmla="*/ 88 w 862"/>
                <a:gd name="T21" fmla="*/ 357 h 861"/>
                <a:gd name="T22" fmla="*/ 111 w 862"/>
                <a:gd name="T23" fmla="*/ 399 h 861"/>
                <a:gd name="T24" fmla="*/ 122 w 862"/>
                <a:gd name="T25" fmla="*/ 419 h 861"/>
                <a:gd name="T26" fmla="*/ 139 w 862"/>
                <a:gd name="T27" fmla="*/ 447 h 861"/>
                <a:gd name="T28" fmla="*/ 196 w 862"/>
                <a:gd name="T29" fmla="*/ 526 h 861"/>
                <a:gd name="T30" fmla="*/ 223 w 862"/>
                <a:gd name="T31" fmla="*/ 519 h 861"/>
                <a:gd name="T32" fmla="*/ 223 w 862"/>
                <a:gd name="T33" fmla="*/ 478 h 861"/>
                <a:gd name="T34" fmla="*/ 159 w 862"/>
                <a:gd name="T35" fmla="*/ 351 h 861"/>
                <a:gd name="T36" fmla="*/ 159 w 862"/>
                <a:gd name="T37" fmla="*/ 319 h 861"/>
                <a:gd name="T38" fmla="*/ 127 w 862"/>
                <a:gd name="T39" fmla="*/ 287 h 861"/>
                <a:gd name="T40" fmla="*/ 127 w 862"/>
                <a:gd name="T41" fmla="*/ 255 h 861"/>
                <a:gd name="T42" fmla="*/ 319 w 862"/>
                <a:gd name="T43" fmla="*/ 63 h 861"/>
                <a:gd name="T44" fmla="*/ 511 w 862"/>
                <a:gd name="T45" fmla="*/ 255 h 861"/>
                <a:gd name="T46" fmla="*/ 511 w 862"/>
                <a:gd name="T47" fmla="*/ 287 h 861"/>
                <a:gd name="T48" fmla="*/ 479 w 862"/>
                <a:gd name="T49" fmla="*/ 319 h 861"/>
                <a:gd name="T50" fmla="*/ 479 w 862"/>
                <a:gd name="T51" fmla="*/ 351 h 861"/>
                <a:gd name="T52" fmla="*/ 415 w 862"/>
                <a:gd name="T53" fmla="*/ 478 h 861"/>
                <a:gd name="T54" fmla="*/ 415 w 862"/>
                <a:gd name="T55" fmla="*/ 519 h 861"/>
                <a:gd name="T56" fmla="*/ 523 w 862"/>
                <a:gd name="T57" fmla="*/ 549 h 861"/>
                <a:gd name="T58" fmla="*/ 638 w 862"/>
                <a:gd name="T59" fmla="*/ 703 h 861"/>
                <a:gd name="T60" fmla="*/ 638 w 862"/>
                <a:gd name="T61" fmla="*/ 824 h 861"/>
                <a:gd name="T62" fmla="*/ 862 w 862"/>
                <a:gd name="T63" fmla="*/ 861 h 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62" h="861">
                  <a:moveTo>
                    <a:pt x="862" y="861"/>
                  </a:moveTo>
                  <a:cubicBezTo>
                    <a:pt x="862" y="448"/>
                    <a:pt x="862" y="448"/>
                    <a:pt x="862" y="448"/>
                  </a:cubicBezTo>
                  <a:cubicBezTo>
                    <a:pt x="756" y="451"/>
                    <a:pt x="652" y="473"/>
                    <a:pt x="555" y="513"/>
                  </a:cubicBezTo>
                  <a:cubicBezTo>
                    <a:pt x="530" y="454"/>
                    <a:pt x="530" y="454"/>
                    <a:pt x="530" y="454"/>
                  </a:cubicBezTo>
                  <a:cubicBezTo>
                    <a:pt x="636" y="411"/>
                    <a:pt x="748" y="387"/>
                    <a:pt x="862" y="384"/>
                  </a:cubicBezTo>
                  <a:cubicBezTo>
                    <a:pt x="862" y="0"/>
                    <a:pt x="862" y="0"/>
                    <a:pt x="86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01"/>
                    <a:pt x="24" y="201"/>
                    <a:pt x="61" y="295"/>
                  </a:cubicBezTo>
                  <a:cubicBezTo>
                    <a:pt x="62" y="298"/>
                    <a:pt x="64" y="301"/>
                    <a:pt x="65" y="304"/>
                  </a:cubicBezTo>
                  <a:cubicBezTo>
                    <a:pt x="71" y="318"/>
                    <a:pt x="77" y="332"/>
                    <a:pt x="83" y="346"/>
                  </a:cubicBezTo>
                  <a:cubicBezTo>
                    <a:pt x="85" y="350"/>
                    <a:pt x="87" y="354"/>
                    <a:pt x="88" y="357"/>
                  </a:cubicBezTo>
                  <a:cubicBezTo>
                    <a:pt x="95" y="372"/>
                    <a:pt x="103" y="386"/>
                    <a:pt x="111" y="399"/>
                  </a:cubicBezTo>
                  <a:cubicBezTo>
                    <a:pt x="114" y="406"/>
                    <a:pt x="118" y="413"/>
                    <a:pt x="122" y="419"/>
                  </a:cubicBezTo>
                  <a:cubicBezTo>
                    <a:pt x="127" y="429"/>
                    <a:pt x="133" y="438"/>
                    <a:pt x="139" y="447"/>
                  </a:cubicBezTo>
                  <a:cubicBezTo>
                    <a:pt x="156" y="475"/>
                    <a:pt x="175" y="501"/>
                    <a:pt x="196" y="526"/>
                  </a:cubicBezTo>
                  <a:cubicBezTo>
                    <a:pt x="223" y="519"/>
                    <a:pt x="223" y="519"/>
                    <a:pt x="223" y="519"/>
                  </a:cubicBezTo>
                  <a:cubicBezTo>
                    <a:pt x="223" y="478"/>
                    <a:pt x="223" y="478"/>
                    <a:pt x="223" y="478"/>
                  </a:cubicBezTo>
                  <a:cubicBezTo>
                    <a:pt x="183" y="448"/>
                    <a:pt x="159" y="401"/>
                    <a:pt x="159" y="351"/>
                  </a:cubicBezTo>
                  <a:cubicBezTo>
                    <a:pt x="159" y="319"/>
                    <a:pt x="159" y="319"/>
                    <a:pt x="159" y="319"/>
                  </a:cubicBezTo>
                  <a:cubicBezTo>
                    <a:pt x="141" y="319"/>
                    <a:pt x="127" y="305"/>
                    <a:pt x="127" y="287"/>
                  </a:cubicBezTo>
                  <a:cubicBezTo>
                    <a:pt x="127" y="255"/>
                    <a:pt x="127" y="255"/>
                    <a:pt x="127" y="255"/>
                  </a:cubicBezTo>
                  <a:cubicBezTo>
                    <a:pt x="127" y="149"/>
                    <a:pt x="213" y="63"/>
                    <a:pt x="319" y="63"/>
                  </a:cubicBezTo>
                  <a:cubicBezTo>
                    <a:pt x="425" y="63"/>
                    <a:pt x="511" y="149"/>
                    <a:pt x="511" y="255"/>
                  </a:cubicBezTo>
                  <a:cubicBezTo>
                    <a:pt x="511" y="287"/>
                    <a:pt x="511" y="287"/>
                    <a:pt x="511" y="287"/>
                  </a:cubicBezTo>
                  <a:cubicBezTo>
                    <a:pt x="511" y="305"/>
                    <a:pt x="496" y="319"/>
                    <a:pt x="479" y="319"/>
                  </a:cubicBezTo>
                  <a:cubicBezTo>
                    <a:pt x="479" y="351"/>
                    <a:pt x="479" y="351"/>
                    <a:pt x="479" y="351"/>
                  </a:cubicBezTo>
                  <a:cubicBezTo>
                    <a:pt x="478" y="401"/>
                    <a:pt x="455" y="448"/>
                    <a:pt x="415" y="478"/>
                  </a:cubicBezTo>
                  <a:cubicBezTo>
                    <a:pt x="415" y="519"/>
                    <a:pt x="415" y="519"/>
                    <a:pt x="415" y="519"/>
                  </a:cubicBezTo>
                  <a:cubicBezTo>
                    <a:pt x="523" y="549"/>
                    <a:pt x="523" y="549"/>
                    <a:pt x="523" y="549"/>
                  </a:cubicBezTo>
                  <a:cubicBezTo>
                    <a:pt x="591" y="569"/>
                    <a:pt x="638" y="632"/>
                    <a:pt x="638" y="703"/>
                  </a:cubicBezTo>
                  <a:cubicBezTo>
                    <a:pt x="638" y="824"/>
                    <a:pt x="638" y="824"/>
                    <a:pt x="638" y="824"/>
                  </a:cubicBezTo>
                  <a:cubicBezTo>
                    <a:pt x="711" y="846"/>
                    <a:pt x="786" y="858"/>
                    <a:pt x="862" y="8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1" name="Freeform 67">
              <a:extLst>
                <a:ext uri="{FF2B5EF4-FFF2-40B4-BE49-F238E27FC236}">
                  <a16:creationId xmlns:a16="http://schemas.microsoft.com/office/drawing/2014/main" id="{481B397C-1B5D-BE9E-3EB1-237C00B0523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35063" y="4183063"/>
              <a:ext cx="279400" cy="114300"/>
            </a:xfrm>
            <a:custGeom>
              <a:avLst/>
              <a:gdLst>
                <a:gd name="T0" fmla="*/ 70 w 511"/>
                <a:gd name="T1" fmla="*/ 20 h 207"/>
                <a:gd name="T2" fmla="*/ 0 w 511"/>
                <a:gd name="T3" fmla="*/ 112 h 207"/>
                <a:gd name="T4" fmla="*/ 0 w 511"/>
                <a:gd name="T5" fmla="*/ 207 h 207"/>
                <a:gd name="T6" fmla="*/ 64 w 511"/>
                <a:gd name="T7" fmla="*/ 207 h 207"/>
                <a:gd name="T8" fmla="*/ 64 w 511"/>
                <a:gd name="T9" fmla="*/ 112 h 207"/>
                <a:gd name="T10" fmla="*/ 128 w 511"/>
                <a:gd name="T11" fmla="*/ 112 h 207"/>
                <a:gd name="T12" fmla="*/ 128 w 511"/>
                <a:gd name="T13" fmla="*/ 207 h 207"/>
                <a:gd name="T14" fmla="*/ 384 w 511"/>
                <a:gd name="T15" fmla="*/ 207 h 207"/>
                <a:gd name="T16" fmla="*/ 384 w 511"/>
                <a:gd name="T17" fmla="*/ 112 h 207"/>
                <a:gd name="T18" fmla="*/ 448 w 511"/>
                <a:gd name="T19" fmla="*/ 112 h 207"/>
                <a:gd name="T20" fmla="*/ 448 w 511"/>
                <a:gd name="T21" fmla="*/ 207 h 207"/>
                <a:gd name="T22" fmla="*/ 511 w 511"/>
                <a:gd name="T23" fmla="*/ 207 h 207"/>
                <a:gd name="T24" fmla="*/ 511 w 511"/>
                <a:gd name="T25" fmla="*/ 112 h 207"/>
                <a:gd name="T26" fmla="*/ 442 w 511"/>
                <a:gd name="T27" fmla="*/ 20 h 207"/>
                <a:gd name="T28" fmla="*/ 372 w 511"/>
                <a:gd name="T29" fmla="*/ 0 h 207"/>
                <a:gd name="T30" fmla="*/ 275 w 511"/>
                <a:gd name="T31" fmla="*/ 73 h 207"/>
                <a:gd name="T32" fmla="*/ 237 w 511"/>
                <a:gd name="T33" fmla="*/ 73 h 207"/>
                <a:gd name="T34" fmla="*/ 139 w 511"/>
                <a:gd name="T35" fmla="*/ 0 h 207"/>
                <a:gd name="T36" fmla="*/ 70 w 511"/>
                <a:gd name="T37" fmla="*/ 2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11" h="207">
                  <a:moveTo>
                    <a:pt x="70" y="20"/>
                  </a:moveTo>
                  <a:cubicBezTo>
                    <a:pt x="29" y="32"/>
                    <a:pt x="0" y="69"/>
                    <a:pt x="0" y="112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64" y="207"/>
                    <a:pt x="64" y="207"/>
                    <a:pt x="64" y="207"/>
                  </a:cubicBezTo>
                  <a:cubicBezTo>
                    <a:pt x="64" y="112"/>
                    <a:pt x="64" y="112"/>
                    <a:pt x="64" y="112"/>
                  </a:cubicBezTo>
                  <a:cubicBezTo>
                    <a:pt x="128" y="112"/>
                    <a:pt x="128" y="112"/>
                    <a:pt x="128" y="112"/>
                  </a:cubicBezTo>
                  <a:cubicBezTo>
                    <a:pt x="128" y="207"/>
                    <a:pt x="128" y="207"/>
                    <a:pt x="128" y="207"/>
                  </a:cubicBezTo>
                  <a:cubicBezTo>
                    <a:pt x="384" y="207"/>
                    <a:pt x="384" y="207"/>
                    <a:pt x="384" y="207"/>
                  </a:cubicBezTo>
                  <a:cubicBezTo>
                    <a:pt x="384" y="112"/>
                    <a:pt x="384" y="112"/>
                    <a:pt x="384" y="112"/>
                  </a:cubicBezTo>
                  <a:cubicBezTo>
                    <a:pt x="448" y="112"/>
                    <a:pt x="448" y="112"/>
                    <a:pt x="448" y="112"/>
                  </a:cubicBezTo>
                  <a:cubicBezTo>
                    <a:pt x="448" y="207"/>
                    <a:pt x="448" y="207"/>
                    <a:pt x="448" y="207"/>
                  </a:cubicBezTo>
                  <a:cubicBezTo>
                    <a:pt x="511" y="207"/>
                    <a:pt x="511" y="207"/>
                    <a:pt x="511" y="207"/>
                  </a:cubicBezTo>
                  <a:cubicBezTo>
                    <a:pt x="511" y="112"/>
                    <a:pt x="511" y="112"/>
                    <a:pt x="511" y="112"/>
                  </a:cubicBezTo>
                  <a:cubicBezTo>
                    <a:pt x="511" y="69"/>
                    <a:pt x="483" y="32"/>
                    <a:pt x="442" y="20"/>
                  </a:cubicBezTo>
                  <a:cubicBezTo>
                    <a:pt x="372" y="0"/>
                    <a:pt x="372" y="0"/>
                    <a:pt x="372" y="0"/>
                  </a:cubicBezTo>
                  <a:cubicBezTo>
                    <a:pt x="275" y="73"/>
                    <a:pt x="275" y="73"/>
                    <a:pt x="275" y="73"/>
                  </a:cubicBezTo>
                  <a:cubicBezTo>
                    <a:pt x="264" y="82"/>
                    <a:pt x="248" y="82"/>
                    <a:pt x="237" y="73"/>
                  </a:cubicBezTo>
                  <a:cubicBezTo>
                    <a:pt x="139" y="0"/>
                    <a:pt x="139" y="0"/>
                    <a:pt x="139" y="0"/>
                  </a:cubicBezTo>
                  <a:lnTo>
                    <a:pt x="70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2" name="Freeform 68">
              <a:extLst>
                <a:ext uri="{FF2B5EF4-FFF2-40B4-BE49-F238E27FC236}">
                  <a16:creationId xmlns:a16="http://schemas.microsoft.com/office/drawing/2014/main" id="{9FC45AE5-F068-3004-A7DA-8119BA5BD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-873125" y="3355975"/>
              <a:ext cx="174625" cy="225425"/>
            </a:xfrm>
            <a:custGeom>
              <a:avLst/>
              <a:gdLst>
                <a:gd name="T0" fmla="*/ 319 w 319"/>
                <a:gd name="T1" fmla="*/ 0 h 412"/>
                <a:gd name="T2" fmla="*/ 0 w 319"/>
                <a:gd name="T3" fmla="*/ 342 h 412"/>
                <a:gd name="T4" fmla="*/ 319 w 319"/>
                <a:gd name="T5" fmla="*/ 412 h 412"/>
                <a:gd name="T6" fmla="*/ 319 w 319"/>
                <a:gd name="T7" fmla="*/ 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9" h="412">
                  <a:moveTo>
                    <a:pt x="319" y="0"/>
                  </a:moveTo>
                  <a:cubicBezTo>
                    <a:pt x="195" y="19"/>
                    <a:pt x="79" y="143"/>
                    <a:pt x="0" y="342"/>
                  </a:cubicBezTo>
                  <a:cubicBezTo>
                    <a:pt x="101" y="385"/>
                    <a:pt x="209" y="409"/>
                    <a:pt x="319" y="412"/>
                  </a:cubicBezTo>
                  <a:lnTo>
                    <a:pt x="31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3" name="Oval 69">
              <a:extLst>
                <a:ext uri="{FF2B5EF4-FFF2-40B4-BE49-F238E27FC236}">
                  <a16:creationId xmlns:a16="http://schemas.microsoft.com/office/drawing/2014/main" id="{A5858FBF-411A-49B7-8029-D5FA90269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71488" y="3948113"/>
              <a:ext cx="69850" cy="698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4" name="Oval 70">
              <a:extLst>
                <a:ext uri="{FF2B5EF4-FFF2-40B4-BE49-F238E27FC236}">
                  <a16:creationId xmlns:a16="http://schemas.microsoft.com/office/drawing/2014/main" id="{51FD92D7-E755-5277-8EAC-711570CDAE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960438" y="3668713"/>
              <a:ext cx="69850" cy="698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5" name="Freeform 71">
              <a:extLst>
                <a:ext uri="{FF2B5EF4-FFF2-40B4-BE49-F238E27FC236}">
                  <a16:creationId xmlns:a16="http://schemas.microsoft.com/office/drawing/2014/main" id="{191D3688-A421-6ACF-8885-0CC7FBA45A7F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68400" y="3492500"/>
              <a:ext cx="252412" cy="333375"/>
            </a:xfrm>
            <a:custGeom>
              <a:avLst/>
              <a:gdLst>
                <a:gd name="T0" fmla="*/ 0 w 463"/>
                <a:gd name="T1" fmla="*/ 612 h 612"/>
                <a:gd name="T2" fmla="*/ 383 w 463"/>
                <a:gd name="T3" fmla="*/ 612 h 612"/>
                <a:gd name="T4" fmla="*/ 389 w 463"/>
                <a:gd name="T5" fmla="*/ 501 h 612"/>
                <a:gd name="T6" fmla="*/ 320 w 463"/>
                <a:gd name="T7" fmla="*/ 369 h 612"/>
                <a:gd name="T8" fmla="*/ 425 w 463"/>
                <a:gd name="T9" fmla="*/ 262 h 612"/>
                <a:gd name="T10" fmla="*/ 463 w 463"/>
                <a:gd name="T11" fmla="*/ 126 h 612"/>
                <a:gd name="T12" fmla="*/ 273 w 463"/>
                <a:gd name="T13" fmla="*/ 0 h 612"/>
                <a:gd name="T14" fmla="*/ 0 w 463"/>
                <a:gd name="T15" fmla="*/ 612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3" h="612">
                  <a:moveTo>
                    <a:pt x="0" y="612"/>
                  </a:moveTo>
                  <a:cubicBezTo>
                    <a:pt x="383" y="612"/>
                    <a:pt x="383" y="612"/>
                    <a:pt x="383" y="612"/>
                  </a:cubicBezTo>
                  <a:cubicBezTo>
                    <a:pt x="384" y="575"/>
                    <a:pt x="386" y="538"/>
                    <a:pt x="389" y="501"/>
                  </a:cubicBezTo>
                  <a:cubicBezTo>
                    <a:pt x="340" y="476"/>
                    <a:pt x="312" y="423"/>
                    <a:pt x="320" y="369"/>
                  </a:cubicBezTo>
                  <a:cubicBezTo>
                    <a:pt x="329" y="314"/>
                    <a:pt x="371" y="271"/>
                    <a:pt x="425" y="262"/>
                  </a:cubicBezTo>
                  <a:cubicBezTo>
                    <a:pt x="436" y="216"/>
                    <a:pt x="448" y="171"/>
                    <a:pt x="463" y="126"/>
                  </a:cubicBezTo>
                  <a:cubicBezTo>
                    <a:pt x="395" y="92"/>
                    <a:pt x="331" y="49"/>
                    <a:pt x="273" y="0"/>
                  </a:cubicBezTo>
                  <a:cubicBezTo>
                    <a:pt x="106" y="161"/>
                    <a:pt x="8" y="380"/>
                    <a:pt x="0" y="6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6" name="Freeform 72">
              <a:extLst>
                <a:ext uri="{FF2B5EF4-FFF2-40B4-BE49-F238E27FC236}">
                  <a16:creationId xmlns:a16="http://schemas.microsoft.com/office/drawing/2014/main" id="{FF305258-3910-8624-5F8E-DE5567BF9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-925513" y="3575050"/>
              <a:ext cx="227012" cy="250825"/>
            </a:xfrm>
            <a:custGeom>
              <a:avLst/>
              <a:gdLst>
                <a:gd name="T0" fmla="*/ 415 w 415"/>
                <a:gd name="T1" fmla="*/ 74 h 459"/>
                <a:gd name="T2" fmla="*/ 75 w 415"/>
                <a:gd name="T3" fmla="*/ 0 h 459"/>
                <a:gd name="T4" fmla="*/ 42 w 415"/>
                <a:gd name="T5" fmla="*/ 115 h 459"/>
                <a:gd name="T6" fmla="*/ 126 w 415"/>
                <a:gd name="T7" fmla="*/ 254 h 459"/>
                <a:gd name="T8" fmla="*/ 5 w 415"/>
                <a:gd name="T9" fmla="*/ 362 h 459"/>
                <a:gd name="T10" fmla="*/ 0 w 415"/>
                <a:gd name="T11" fmla="*/ 459 h 459"/>
                <a:gd name="T12" fmla="*/ 415 w 415"/>
                <a:gd name="T13" fmla="*/ 459 h 459"/>
                <a:gd name="T14" fmla="*/ 415 w 415"/>
                <a:gd name="T15" fmla="*/ 74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5" h="459">
                  <a:moveTo>
                    <a:pt x="415" y="74"/>
                  </a:moveTo>
                  <a:cubicBezTo>
                    <a:pt x="298" y="71"/>
                    <a:pt x="183" y="45"/>
                    <a:pt x="75" y="0"/>
                  </a:cubicBezTo>
                  <a:cubicBezTo>
                    <a:pt x="62" y="37"/>
                    <a:pt x="52" y="76"/>
                    <a:pt x="42" y="115"/>
                  </a:cubicBezTo>
                  <a:cubicBezTo>
                    <a:pt x="100" y="135"/>
                    <a:pt x="135" y="194"/>
                    <a:pt x="126" y="254"/>
                  </a:cubicBezTo>
                  <a:cubicBezTo>
                    <a:pt x="117" y="315"/>
                    <a:pt x="66" y="360"/>
                    <a:pt x="5" y="362"/>
                  </a:cubicBezTo>
                  <a:cubicBezTo>
                    <a:pt x="2" y="394"/>
                    <a:pt x="1" y="426"/>
                    <a:pt x="0" y="459"/>
                  </a:cubicBezTo>
                  <a:cubicBezTo>
                    <a:pt x="415" y="459"/>
                    <a:pt x="415" y="459"/>
                    <a:pt x="415" y="459"/>
                  </a:cubicBezTo>
                  <a:lnTo>
                    <a:pt x="415" y="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67" name="Freeform 21">
            <a:extLst>
              <a:ext uri="{FF2B5EF4-FFF2-40B4-BE49-F238E27FC236}">
                <a16:creationId xmlns:a16="http://schemas.microsoft.com/office/drawing/2014/main" id="{56C8AD85-732B-09E9-DDDB-EADB86D7B69D}"/>
              </a:ext>
            </a:extLst>
          </p:cNvPr>
          <p:cNvSpPr>
            <a:spLocks noEditPoints="1"/>
          </p:cNvSpPr>
          <p:nvPr/>
        </p:nvSpPr>
        <p:spPr bwMode="auto">
          <a:xfrm>
            <a:off x="4474567" y="2996450"/>
            <a:ext cx="290884" cy="289256"/>
          </a:xfrm>
          <a:custGeom>
            <a:avLst/>
            <a:gdLst>
              <a:gd name="T0" fmla="*/ 1027 w 2054"/>
              <a:gd name="T1" fmla="*/ 1325 h 2044"/>
              <a:gd name="T2" fmla="*/ 1410 w 2054"/>
              <a:gd name="T3" fmla="*/ 922 h 2044"/>
              <a:gd name="T4" fmla="*/ 1027 w 2054"/>
              <a:gd name="T5" fmla="*/ 1485 h 2044"/>
              <a:gd name="T6" fmla="*/ 644 w 2054"/>
              <a:gd name="T7" fmla="*/ 922 h 2044"/>
              <a:gd name="T8" fmla="*/ 1889 w 2054"/>
              <a:gd name="T9" fmla="*/ 994 h 2044"/>
              <a:gd name="T10" fmla="*/ 1769 w 2054"/>
              <a:gd name="T11" fmla="*/ 1142 h 2044"/>
              <a:gd name="T12" fmla="*/ 1637 w 2054"/>
              <a:gd name="T13" fmla="*/ 1462 h 2044"/>
              <a:gd name="T14" fmla="*/ 1665 w 2054"/>
              <a:gd name="T15" fmla="*/ 1603 h 2044"/>
              <a:gd name="T16" fmla="*/ 1496 w 2054"/>
              <a:gd name="T17" fmla="*/ 1660 h 2044"/>
              <a:gd name="T18" fmla="*/ 1262 w 2054"/>
              <a:gd name="T19" fmla="*/ 1592 h 2044"/>
              <a:gd name="T20" fmla="*/ 1067 w 2054"/>
              <a:gd name="T21" fmla="*/ 1884 h 2044"/>
              <a:gd name="T22" fmla="*/ 907 w 2054"/>
              <a:gd name="T23" fmla="*/ 1764 h 2044"/>
              <a:gd name="T24" fmla="*/ 587 w 2054"/>
              <a:gd name="T25" fmla="*/ 1632 h 2044"/>
              <a:gd name="T26" fmla="*/ 445 w 2054"/>
              <a:gd name="T27" fmla="*/ 1660 h 2044"/>
              <a:gd name="T28" fmla="*/ 389 w 2054"/>
              <a:gd name="T29" fmla="*/ 1491 h 2044"/>
              <a:gd name="T30" fmla="*/ 457 w 2054"/>
              <a:gd name="T31" fmla="*/ 1257 h 2044"/>
              <a:gd name="T32" fmla="*/ 165 w 2054"/>
              <a:gd name="T33" fmla="*/ 1062 h 2044"/>
              <a:gd name="T34" fmla="*/ 5 w 2054"/>
              <a:gd name="T35" fmla="*/ 994 h 2044"/>
              <a:gd name="T36" fmla="*/ 285 w 2054"/>
              <a:gd name="T37" fmla="*/ 1301 h 2044"/>
              <a:gd name="T38" fmla="*/ 305 w 2054"/>
              <a:gd name="T39" fmla="*/ 1349 h 2044"/>
              <a:gd name="T40" fmla="*/ 276 w 2054"/>
              <a:gd name="T41" fmla="*/ 1716 h 2044"/>
              <a:gd name="T42" fmla="*/ 671 w 2054"/>
              <a:gd name="T43" fmla="*/ 1773 h 2044"/>
              <a:gd name="T44" fmla="*/ 731 w 2054"/>
              <a:gd name="T45" fmla="*/ 1740 h 2044"/>
              <a:gd name="T46" fmla="*/ 987 w 2054"/>
              <a:gd name="T47" fmla="*/ 2044 h 2044"/>
              <a:gd name="T48" fmla="*/ 1306 w 2054"/>
              <a:gd name="T49" fmla="*/ 1764 h 2044"/>
              <a:gd name="T50" fmla="*/ 1354 w 2054"/>
              <a:gd name="T51" fmla="*/ 1744 h 2044"/>
              <a:gd name="T52" fmla="*/ 1721 w 2054"/>
              <a:gd name="T53" fmla="*/ 1773 h 2044"/>
              <a:gd name="T54" fmla="*/ 1778 w 2054"/>
              <a:gd name="T55" fmla="*/ 1378 h 2044"/>
              <a:gd name="T56" fmla="*/ 1745 w 2054"/>
              <a:gd name="T57" fmla="*/ 1318 h 2044"/>
              <a:gd name="T58" fmla="*/ 2049 w 2054"/>
              <a:gd name="T59" fmla="*/ 1062 h 2044"/>
              <a:gd name="T60" fmla="*/ 35 w 2054"/>
              <a:gd name="T61" fmla="*/ 742 h 2044"/>
              <a:gd name="T62" fmla="*/ 153 w 2054"/>
              <a:gd name="T63" fmla="*/ 240 h 2044"/>
              <a:gd name="T64" fmla="*/ 591 w 2054"/>
              <a:gd name="T65" fmla="*/ 373 h 2044"/>
              <a:gd name="T66" fmla="*/ 787 w 2054"/>
              <a:gd name="T67" fmla="*/ 240 h 2044"/>
              <a:gd name="T68" fmla="*/ 1226 w 2054"/>
              <a:gd name="T69" fmla="*/ 373 h 2044"/>
              <a:gd name="T70" fmla="*/ 1422 w 2054"/>
              <a:gd name="T71" fmla="*/ 240 h 2044"/>
              <a:gd name="T72" fmla="*/ 1666 w 2054"/>
              <a:gd name="T73" fmla="*/ 479 h 2044"/>
              <a:gd name="T74" fmla="*/ 1443 w 2054"/>
              <a:gd name="T75" fmla="*/ 631 h 2044"/>
              <a:gd name="T76" fmla="*/ 2046 w 2054"/>
              <a:gd name="T77" fmla="*/ 631 h 2044"/>
              <a:gd name="T78" fmla="*/ 137 w 2054"/>
              <a:gd name="T79" fmla="*/ 790 h 2044"/>
              <a:gd name="T80" fmla="*/ 1246 w 2054"/>
              <a:gd name="T81" fmla="*/ 631 h 2044"/>
              <a:gd name="T82" fmla="*/ 808 w 2054"/>
              <a:gd name="T83" fmla="*/ 631 h 2044"/>
              <a:gd name="T84" fmla="*/ 1742 w 2054"/>
              <a:gd name="T85" fmla="*/ 240 h 2044"/>
              <a:gd name="T86" fmla="*/ 947 w 2054"/>
              <a:gd name="T87" fmla="*/ 240 h 2044"/>
              <a:gd name="T88" fmla="*/ 1027 w 2054"/>
              <a:gd name="T89" fmla="*/ 160 h 2044"/>
              <a:gd name="T90" fmla="*/ 392 w 2054"/>
              <a:gd name="T91" fmla="*/ 319 h 2044"/>
              <a:gd name="T92" fmla="*/ 312 w 2054"/>
              <a:gd name="T93" fmla="*/ 240 h 2044"/>
              <a:gd name="T94" fmla="*/ 394 w 2054"/>
              <a:gd name="T95" fmla="*/ 479 h 20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054" h="2044">
                <a:moveTo>
                  <a:pt x="724" y="1002"/>
                </a:moveTo>
                <a:cubicBezTo>
                  <a:pt x="724" y="1022"/>
                  <a:pt x="724" y="1022"/>
                  <a:pt x="724" y="1022"/>
                </a:cubicBezTo>
                <a:cubicBezTo>
                  <a:pt x="724" y="1189"/>
                  <a:pt x="860" y="1325"/>
                  <a:pt x="1027" y="1325"/>
                </a:cubicBezTo>
                <a:cubicBezTo>
                  <a:pt x="1194" y="1325"/>
                  <a:pt x="1330" y="1189"/>
                  <a:pt x="1330" y="1022"/>
                </a:cubicBezTo>
                <a:cubicBezTo>
                  <a:pt x="1330" y="1002"/>
                  <a:pt x="1330" y="1002"/>
                  <a:pt x="1330" y="1002"/>
                </a:cubicBezTo>
                <a:cubicBezTo>
                  <a:pt x="1330" y="958"/>
                  <a:pt x="1366" y="922"/>
                  <a:pt x="1410" y="922"/>
                </a:cubicBezTo>
                <a:cubicBezTo>
                  <a:pt x="1454" y="922"/>
                  <a:pt x="1490" y="958"/>
                  <a:pt x="1490" y="1002"/>
                </a:cubicBezTo>
                <a:cubicBezTo>
                  <a:pt x="1490" y="1022"/>
                  <a:pt x="1490" y="1022"/>
                  <a:pt x="1490" y="1022"/>
                </a:cubicBezTo>
                <a:cubicBezTo>
                  <a:pt x="1490" y="1277"/>
                  <a:pt x="1282" y="1485"/>
                  <a:pt x="1027" y="1485"/>
                </a:cubicBezTo>
                <a:cubicBezTo>
                  <a:pt x="772" y="1485"/>
                  <a:pt x="564" y="1277"/>
                  <a:pt x="564" y="1022"/>
                </a:cubicBezTo>
                <a:cubicBezTo>
                  <a:pt x="564" y="1002"/>
                  <a:pt x="564" y="1002"/>
                  <a:pt x="564" y="1002"/>
                </a:cubicBezTo>
                <a:cubicBezTo>
                  <a:pt x="564" y="958"/>
                  <a:pt x="600" y="922"/>
                  <a:pt x="644" y="922"/>
                </a:cubicBezTo>
                <a:cubicBezTo>
                  <a:pt x="688" y="922"/>
                  <a:pt x="724" y="958"/>
                  <a:pt x="724" y="1002"/>
                </a:cubicBezTo>
                <a:close/>
                <a:moveTo>
                  <a:pt x="1969" y="914"/>
                </a:moveTo>
                <a:cubicBezTo>
                  <a:pt x="1925" y="914"/>
                  <a:pt x="1889" y="950"/>
                  <a:pt x="1889" y="994"/>
                </a:cubicBezTo>
                <a:cubicBezTo>
                  <a:pt x="1889" y="1062"/>
                  <a:pt x="1889" y="1062"/>
                  <a:pt x="1889" y="1062"/>
                </a:cubicBezTo>
                <a:cubicBezTo>
                  <a:pt x="1889" y="1106"/>
                  <a:pt x="1853" y="1142"/>
                  <a:pt x="1809" y="1142"/>
                </a:cubicBezTo>
                <a:cubicBezTo>
                  <a:pt x="1769" y="1142"/>
                  <a:pt x="1769" y="1142"/>
                  <a:pt x="1769" y="1142"/>
                </a:cubicBezTo>
                <a:cubicBezTo>
                  <a:pt x="1694" y="1142"/>
                  <a:pt x="1626" y="1187"/>
                  <a:pt x="1597" y="1257"/>
                </a:cubicBezTo>
                <a:cubicBezTo>
                  <a:pt x="1597" y="1259"/>
                  <a:pt x="1597" y="1259"/>
                  <a:pt x="1597" y="1259"/>
                </a:cubicBezTo>
                <a:cubicBezTo>
                  <a:pt x="1568" y="1329"/>
                  <a:pt x="1583" y="1409"/>
                  <a:pt x="1637" y="1462"/>
                </a:cubicBezTo>
                <a:cubicBezTo>
                  <a:pt x="1665" y="1491"/>
                  <a:pt x="1665" y="1491"/>
                  <a:pt x="1665" y="1491"/>
                </a:cubicBezTo>
                <a:cubicBezTo>
                  <a:pt x="1680" y="1506"/>
                  <a:pt x="1688" y="1526"/>
                  <a:pt x="1688" y="1547"/>
                </a:cubicBezTo>
                <a:cubicBezTo>
                  <a:pt x="1688" y="1568"/>
                  <a:pt x="1680" y="1588"/>
                  <a:pt x="1665" y="1603"/>
                </a:cubicBezTo>
                <a:cubicBezTo>
                  <a:pt x="1609" y="1660"/>
                  <a:pt x="1609" y="1660"/>
                  <a:pt x="1609" y="1660"/>
                </a:cubicBezTo>
                <a:cubicBezTo>
                  <a:pt x="1593" y="1675"/>
                  <a:pt x="1573" y="1683"/>
                  <a:pt x="1552" y="1683"/>
                </a:cubicBezTo>
                <a:cubicBezTo>
                  <a:pt x="1531" y="1683"/>
                  <a:pt x="1511" y="1675"/>
                  <a:pt x="1496" y="1660"/>
                </a:cubicBezTo>
                <a:cubicBezTo>
                  <a:pt x="1467" y="1632"/>
                  <a:pt x="1467" y="1632"/>
                  <a:pt x="1467" y="1632"/>
                </a:cubicBezTo>
                <a:cubicBezTo>
                  <a:pt x="1414" y="1578"/>
                  <a:pt x="1334" y="1563"/>
                  <a:pt x="1264" y="1592"/>
                </a:cubicBezTo>
                <a:cubicBezTo>
                  <a:pt x="1262" y="1592"/>
                  <a:pt x="1262" y="1592"/>
                  <a:pt x="1262" y="1592"/>
                </a:cubicBezTo>
                <a:cubicBezTo>
                  <a:pt x="1192" y="1621"/>
                  <a:pt x="1147" y="1689"/>
                  <a:pt x="1147" y="1764"/>
                </a:cubicBezTo>
                <a:cubicBezTo>
                  <a:pt x="1147" y="1804"/>
                  <a:pt x="1147" y="1804"/>
                  <a:pt x="1147" y="1804"/>
                </a:cubicBezTo>
                <a:cubicBezTo>
                  <a:pt x="1147" y="1848"/>
                  <a:pt x="1111" y="1884"/>
                  <a:pt x="1067" y="1884"/>
                </a:cubicBezTo>
                <a:cubicBezTo>
                  <a:pt x="987" y="1884"/>
                  <a:pt x="987" y="1884"/>
                  <a:pt x="987" y="1884"/>
                </a:cubicBezTo>
                <a:cubicBezTo>
                  <a:pt x="943" y="1884"/>
                  <a:pt x="907" y="1848"/>
                  <a:pt x="907" y="1804"/>
                </a:cubicBezTo>
                <a:cubicBezTo>
                  <a:pt x="907" y="1764"/>
                  <a:pt x="907" y="1764"/>
                  <a:pt x="907" y="1764"/>
                </a:cubicBezTo>
                <a:cubicBezTo>
                  <a:pt x="907" y="1689"/>
                  <a:pt x="862" y="1621"/>
                  <a:pt x="791" y="1592"/>
                </a:cubicBezTo>
                <a:cubicBezTo>
                  <a:pt x="790" y="1592"/>
                  <a:pt x="790" y="1592"/>
                  <a:pt x="790" y="1592"/>
                </a:cubicBezTo>
                <a:cubicBezTo>
                  <a:pt x="720" y="1563"/>
                  <a:pt x="640" y="1578"/>
                  <a:pt x="587" y="1632"/>
                </a:cubicBezTo>
                <a:cubicBezTo>
                  <a:pt x="558" y="1660"/>
                  <a:pt x="558" y="1660"/>
                  <a:pt x="558" y="1660"/>
                </a:cubicBezTo>
                <a:cubicBezTo>
                  <a:pt x="543" y="1675"/>
                  <a:pt x="523" y="1683"/>
                  <a:pt x="502" y="1683"/>
                </a:cubicBezTo>
                <a:cubicBezTo>
                  <a:pt x="481" y="1683"/>
                  <a:pt x="461" y="1675"/>
                  <a:pt x="445" y="1660"/>
                </a:cubicBezTo>
                <a:cubicBezTo>
                  <a:pt x="389" y="1603"/>
                  <a:pt x="389" y="1603"/>
                  <a:pt x="389" y="1603"/>
                </a:cubicBezTo>
                <a:cubicBezTo>
                  <a:pt x="374" y="1588"/>
                  <a:pt x="366" y="1568"/>
                  <a:pt x="366" y="1547"/>
                </a:cubicBezTo>
                <a:cubicBezTo>
                  <a:pt x="366" y="1526"/>
                  <a:pt x="374" y="1506"/>
                  <a:pt x="389" y="1491"/>
                </a:cubicBezTo>
                <a:cubicBezTo>
                  <a:pt x="417" y="1462"/>
                  <a:pt x="417" y="1462"/>
                  <a:pt x="417" y="1462"/>
                </a:cubicBezTo>
                <a:cubicBezTo>
                  <a:pt x="471" y="1409"/>
                  <a:pt x="486" y="1329"/>
                  <a:pt x="457" y="1259"/>
                </a:cubicBezTo>
                <a:cubicBezTo>
                  <a:pt x="457" y="1257"/>
                  <a:pt x="457" y="1257"/>
                  <a:pt x="457" y="1257"/>
                </a:cubicBezTo>
                <a:cubicBezTo>
                  <a:pt x="428" y="1187"/>
                  <a:pt x="360" y="1142"/>
                  <a:pt x="285" y="1142"/>
                </a:cubicBezTo>
                <a:cubicBezTo>
                  <a:pt x="245" y="1142"/>
                  <a:pt x="245" y="1142"/>
                  <a:pt x="245" y="1142"/>
                </a:cubicBezTo>
                <a:cubicBezTo>
                  <a:pt x="201" y="1142"/>
                  <a:pt x="165" y="1106"/>
                  <a:pt x="165" y="1062"/>
                </a:cubicBezTo>
                <a:cubicBezTo>
                  <a:pt x="165" y="994"/>
                  <a:pt x="165" y="994"/>
                  <a:pt x="165" y="994"/>
                </a:cubicBezTo>
                <a:cubicBezTo>
                  <a:pt x="165" y="950"/>
                  <a:pt x="129" y="914"/>
                  <a:pt x="85" y="914"/>
                </a:cubicBezTo>
                <a:cubicBezTo>
                  <a:pt x="41" y="914"/>
                  <a:pt x="5" y="950"/>
                  <a:pt x="5" y="994"/>
                </a:cubicBezTo>
                <a:cubicBezTo>
                  <a:pt x="5" y="1062"/>
                  <a:pt x="5" y="1062"/>
                  <a:pt x="5" y="1062"/>
                </a:cubicBezTo>
                <a:cubicBezTo>
                  <a:pt x="5" y="1194"/>
                  <a:pt x="112" y="1301"/>
                  <a:pt x="245" y="1301"/>
                </a:cubicBezTo>
                <a:cubicBezTo>
                  <a:pt x="285" y="1301"/>
                  <a:pt x="285" y="1301"/>
                  <a:pt x="285" y="1301"/>
                </a:cubicBezTo>
                <a:cubicBezTo>
                  <a:pt x="295" y="1301"/>
                  <a:pt x="305" y="1308"/>
                  <a:pt x="309" y="1318"/>
                </a:cubicBezTo>
                <a:cubicBezTo>
                  <a:pt x="310" y="1320"/>
                  <a:pt x="310" y="1320"/>
                  <a:pt x="310" y="1320"/>
                </a:cubicBezTo>
                <a:cubicBezTo>
                  <a:pt x="314" y="1330"/>
                  <a:pt x="312" y="1342"/>
                  <a:pt x="305" y="1349"/>
                </a:cubicBezTo>
                <a:cubicBezTo>
                  <a:pt x="276" y="1378"/>
                  <a:pt x="276" y="1378"/>
                  <a:pt x="276" y="1378"/>
                </a:cubicBezTo>
                <a:cubicBezTo>
                  <a:pt x="231" y="1423"/>
                  <a:pt x="206" y="1483"/>
                  <a:pt x="206" y="1547"/>
                </a:cubicBezTo>
                <a:cubicBezTo>
                  <a:pt x="206" y="1611"/>
                  <a:pt x="231" y="1671"/>
                  <a:pt x="276" y="1716"/>
                </a:cubicBezTo>
                <a:cubicBezTo>
                  <a:pt x="333" y="1773"/>
                  <a:pt x="333" y="1773"/>
                  <a:pt x="333" y="1773"/>
                </a:cubicBezTo>
                <a:cubicBezTo>
                  <a:pt x="378" y="1818"/>
                  <a:pt x="438" y="1843"/>
                  <a:pt x="502" y="1843"/>
                </a:cubicBezTo>
                <a:cubicBezTo>
                  <a:pt x="566" y="1843"/>
                  <a:pt x="626" y="1818"/>
                  <a:pt x="671" y="1773"/>
                </a:cubicBezTo>
                <a:cubicBezTo>
                  <a:pt x="700" y="1744"/>
                  <a:pt x="700" y="1744"/>
                  <a:pt x="700" y="1744"/>
                </a:cubicBezTo>
                <a:cubicBezTo>
                  <a:pt x="707" y="1737"/>
                  <a:pt x="719" y="1735"/>
                  <a:pt x="729" y="1739"/>
                </a:cubicBezTo>
                <a:cubicBezTo>
                  <a:pt x="731" y="1740"/>
                  <a:pt x="731" y="1740"/>
                  <a:pt x="731" y="1740"/>
                </a:cubicBezTo>
                <a:cubicBezTo>
                  <a:pt x="741" y="1744"/>
                  <a:pt x="748" y="1754"/>
                  <a:pt x="748" y="1764"/>
                </a:cubicBezTo>
                <a:cubicBezTo>
                  <a:pt x="748" y="1804"/>
                  <a:pt x="748" y="1804"/>
                  <a:pt x="748" y="1804"/>
                </a:cubicBezTo>
                <a:cubicBezTo>
                  <a:pt x="748" y="1937"/>
                  <a:pt x="855" y="2044"/>
                  <a:pt x="987" y="2044"/>
                </a:cubicBezTo>
                <a:cubicBezTo>
                  <a:pt x="1067" y="2044"/>
                  <a:pt x="1067" y="2044"/>
                  <a:pt x="1067" y="2044"/>
                </a:cubicBezTo>
                <a:cubicBezTo>
                  <a:pt x="1199" y="2044"/>
                  <a:pt x="1306" y="1937"/>
                  <a:pt x="1306" y="1804"/>
                </a:cubicBezTo>
                <a:cubicBezTo>
                  <a:pt x="1306" y="1764"/>
                  <a:pt x="1306" y="1764"/>
                  <a:pt x="1306" y="1764"/>
                </a:cubicBezTo>
                <a:cubicBezTo>
                  <a:pt x="1306" y="1754"/>
                  <a:pt x="1313" y="1744"/>
                  <a:pt x="1323" y="1740"/>
                </a:cubicBezTo>
                <a:cubicBezTo>
                  <a:pt x="1325" y="1739"/>
                  <a:pt x="1325" y="1739"/>
                  <a:pt x="1325" y="1739"/>
                </a:cubicBezTo>
                <a:cubicBezTo>
                  <a:pt x="1335" y="1735"/>
                  <a:pt x="1347" y="1737"/>
                  <a:pt x="1354" y="1744"/>
                </a:cubicBezTo>
                <a:cubicBezTo>
                  <a:pt x="1383" y="1773"/>
                  <a:pt x="1383" y="1773"/>
                  <a:pt x="1383" y="1773"/>
                </a:cubicBezTo>
                <a:cubicBezTo>
                  <a:pt x="1428" y="1818"/>
                  <a:pt x="1488" y="1843"/>
                  <a:pt x="1552" y="1843"/>
                </a:cubicBezTo>
                <a:cubicBezTo>
                  <a:pt x="1616" y="1843"/>
                  <a:pt x="1676" y="1818"/>
                  <a:pt x="1721" y="1773"/>
                </a:cubicBezTo>
                <a:cubicBezTo>
                  <a:pt x="1778" y="1716"/>
                  <a:pt x="1778" y="1716"/>
                  <a:pt x="1778" y="1716"/>
                </a:cubicBezTo>
                <a:cubicBezTo>
                  <a:pt x="1823" y="1671"/>
                  <a:pt x="1848" y="1611"/>
                  <a:pt x="1848" y="1547"/>
                </a:cubicBezTo>
                <a:cubicBezTo>
                  <a:pt x="1848" y="1483"/>
                  <a:pt x="1823" y="1423"/>
                  <a:pt x="1778" y="1378"/>
                </a:cubicBezTo>
                <a:cubicBezTo>
                  <a:pt x="1749" y="1349"/>
                  <a:pt x="1749" y="1349"/>
                  <a:pt x="1749" y="1349"/>
                </a:cubicBezTo>
                <a:cubicBezTo>
                  <a:pt x="1742" y="1342"/>
                  <a:pt x="1740" y="1330"/>
                  <a:pt x="1744" y="1320"/>
                </a:cubicBezTo>
                <a:cubicBezTo>
                  <a:pt x="1745" y="1318"/>
                  <a:pt x="1745" y="1318"/>
                  <a:pt x="1745" y="1318"/>
                </a:cubicBezTo>
                <a:cubicBezTo>
                  <a:pt x="1749" y="1308"/>
                  <a:pt x="1759" y="1301"/>
                  <a:pt x="1769" y="1301"/>
                </a:cubicBezTo>
                <a:cubicBezTo>
                  <a:pt x="1809" y="1301"/>
                  <a:pt x="1809" y="1301"/>
                  <a:pt x="1809" y="1301"/>
                </a:cubicBezTo>
                <a:cubicBezTo>
                  <a:pt x="1942" y="1301"/>
                  <a:pt x="2049" y="1194"/>
                  <a:pt x="2049" y="1062"/>
                </a:cubicBezTo>
                <a:cubicBezTo>
                  <a:pt x="2049" y="994"/>
                  <a:pt x="2049" y="994"/>
                  <a:pt x="2049" y="994"/>
                </a:cubicBezTo>
                <a:cubicBezTo>
                  <a:pt x="2049" y="950"/>
                  <a:pt x="2013" y="914"/>
                  <a:pt x="1969" y="914"/>
                </a:cubicBezTo>
                <a:close/>
                <a:moveTo>
                  <a:pt x="35" y="742"/>
                </a:moveTo>
                <a:cubicBezTo>
                  <a:pt x="9" y="710"/>
                  <a:pt x="0" y="670"/>
                  <a:pt x="8" y="631"/>
                </a:cubicBezTo>
                <a:cubicBezTo>
                  <a:pt x="31" y="520"/>
                  <a:pt x="101" y="428"/>
                  <a:pt x="194" y="373"/>
                </a:cubicBezTo>
                <a:cubicBezTo>
                  <a:pt x="168" y="335"/>
                  <a:pt x="153" y="289"/>
                  <a:pt x="153" y="240"/>
                </a:cubicBezTo>
                <a:cubicBezTo>
                  <a:pt x="153" y="107"/>
                  <a:pt x="260" y="0"/>
                  <a:pt x="392" y="0"/>
                </a:cubicBezTo>
                <a:cubicBezTo>
                  <a:pt x="524" y="0"/>
                  <a:pt x="632" y="107"/>
                  <a:pt x="632" y="240"/>
                </a:cubicBezTo>
                <a:cubicBezTo>
                  <a:pt x="632" y="289"/>
                  <a:pt x="617" y="335"/>
                  <a:pt x="591" y="373"/>
                </a:cubicBezTo>
                <a:cubicBezTo>
                  <a:pt x="637" y="400"/>
                  <a:pt x="678" y="437"/>
                  <a:pt x="710" y="480"/>
                </a:cubicBezTo>
                <a:cubicBezTo>
                  <a:pt x="741" y="437"/>
                  <a:pt x="782" y="400"/>
                  <a:pt x="828" y="373"/>
                </a:cubicBezTo>
                <a:cubicBezTo>
                  <a:pt x="803" y="335"/>
                  <a:pt x="787" y="289"/>
                  <a:pt x="787" y="240"/>
                </a:cubicBezTo>
                <a:cubicBezTo>
                  <a:pt x="787" y="107"/>
                  <a:pt x="895" y="0"/>
                  <a:pt x="1027" y="0"/>
                </a:cubicBezTo>
                <a:cubicBezTo>
                  <a:pt x="1159" y="0"/>
                  <a:pt x="1267" y="107"/>
                  <a:pt x="1267" y="240"/>
                </a:cubicBezTo>
                <a:cubicBezTo>
                  <a:pt x="1267" y="289"/>
                  <a:pt x="1251" y="335"/>
                  <a:pt x="1226" y="373"/>
                </a:cubicBezTo>
                <a:cubicBezTo>
                  <a:pt x="1272" y="400"/>
                  <a:pt x="1313" y="437"/>
                  <a:pt x="1344" y="480"/>
                </a:cubicBezTo>
                <a:cubicBezTo>
                  <a:pt x="1376" y="437"/>
                  <a:pt x="1417" y="400"/>
                  <a:pt x="1463" y="373"/>
                </a:cubicBezTo>
                <a:cubicBezTo>
                  <a:pt x="1437" y="335"/>
                  <a:pt x="1422" y="289"/>
                  <a:pt x="1422" y="240"/>
                </a:cubicBezTo>
                <a:cubicBezTo>
                  <a:pt x="1422" y="107"/>
                  <a:pt x="1530" y="0"/>
                  <a:pt x="1662" y="0"/>
                </a:cubicBezTo>
                <a:cubicBezTo>
                  <a:pt x="1794" y="0"/>
                  <a:pt x="1901" y="107"/>
                  <a:pt x="1901" y="240"/>
                </a:cubicBezTo>
                <a:cubicBezTo>
                  <a:pt x="1901" y="370"/>
                  <a:pt x="1796" y="477"/>
                  <a:pt x="1666" y="479"/>
                </a:cubicBezTo>
                <a:cubicBezTo>
                  <a:pt x="1665" y="479"/>
                  <a:pt x="1665" y="479"/>
                  <a:pt x="1664" y="479"/>
                </a:cubicBezTo>
                <a:cubicBezTo>
                  <a:pt x="1660" y="479"/>
                  <a:pt x="1660" y="479"/>
                  <a:pt x="1660" y="479"/>
                </a:cubicBezTo>
                <a:cubicBezTo>
                  <a:pt x="1562" y="479"/>
                  <a:pt x="1476" y="541"/>
                  <a:pt x="1443" y="631"/>
                </a:cubicBezTo>
                <a:cubicBezTo>
                  <a:pt x="1890" y="631"/>
                  <a:pt x="1890" y="631"/>
                  <a:pt x="1890" y="631"/>
                </a:cubicBezTo>
                <a:cubicBezTo>
                  <a:pt x="1896" y="600"/>
                  <a:pt x="1920" y="575"/>
                  <a:pt x="1952" y="569"/>
                </a:cubicBezTo>
                <a:cubicBezTo>
                  <a:pt x="1995" y="560"/>
                  <a:pt x="2037" y="587"/>
                  <a:pt x="2046" y="631"/>
                </a:cubicBezTo>
                <a:cubicBezTo>
                  <a:pt x="2054" y="670"/>
                  <a:pt x="2045" y="710"/>
                  <a:pt x="2019" y="742"/>
                </a:cubicBezTo>
                <a:cubicBezTo>
                  <a:pt x="1994" y="773"/>
                  <a:pt x="1956" y="790"/>
                  <a:pt x="1916" y="790"/>
                </a:cubicBezTo>
                <a:cubicBezTo>
                  <a:pt x="137" y="790"/>
                  <a:pt x="137" y="790"/>
                  <a:pt x="137" y="790"/>
                </a:cubicBezTo>
                <a:cubicBezTo>
                  <a:pt x="98" y="790"/>
                  <a:pt x="60" y="773"/>
                  <a:pt x="35" y="742"/>
                </a:cubicBezTo>
                <a:close/>
                <a:moveTo>
                  <a:pt x="808" y="631"/>
                </a:moveTo>
                <a:cubicBezTo>
                  <a:pt x="1246" y="631"/>
                  <a:pt x="1246" y="631"/>
                  <a:pt x="1246" y="631"/>
                </a:cubicBezTo>
                <a:cubicBezTo>
                  <a:pt x="1213" y="541"/>
                  <a:pt x="1127" y="479"/>
                  <a:pt x="1029" y="479"/>
                </a:cubicBezTo>
                <a:cubicBezTo>
                  <a:pt x="1025" y="479"/>
                  <a:pt x="1025" y="479"/>
                  <a:pt x="1025" y="479"/>
                </a:cubicBezTo>
                <a:cubicBezTo>
                  <a:pt x="927" y="479"/>
                  <a:pt x="841" y="541"/>
                  <a:pt x="808" y="631"/>
                </a:cubicBezTo>
                <a:close/>
                <a:moveTo>
                  <a:pt x="1582" y="240"/>
                </a:moveTo>
                <a:cubicBezTo>
                  <a:pt x="1582" y="284"/>
                  <a:pt x="1618" y="319"/>
                  <a:pt x="1662" y="319"/>
                </a:cubicBezTo>
                <a:cubicBezTo>
                  <a:pt x="1706" y="319"/>
                  <a:pt x="1742" y="284"/>
                  <a:pt x="1742" y="240"/>
                </a:cubicBezTo>
                <a:cubicBezTo>
                  <a:pt x="1742" y="195"/>
                  <a:pt x="1706" y="160"/>
                  <a:pt x="1662" y="160"/>
                </a:cubicBezTo>
                <a:cubicBezTo>
                  <a:pt x="1618" y="160"/>
                  <a:pt x="1582" y="195"/>
                  <a:pt x="1582" y="240"/>
                </a:cubicBezTo>
                <a:close/>
                <a:moveTo>
                  <a:pt x="947" y="240"/>
                </a:moveTo>
                <a:cubicBezTo>
                  <a:pt x="947" y="284"/>
                  <a:pt x="983" y="319"/>
                  <a:pt x="1027" y="319"/>
                </a:cubicBezTo>
                <a:cubicBezTo>
                  <a:pt x="1071" y="319"/>
                  <a:pt x="1107" y="284"/>
                  <a:pt x="1107" y="240"/>
                </a:cubicBezTo>
                <a:cubicBezTo>
                  <a:pt x="1107" y="195"/>
                  <a:pt x="1071" y="160"/>
                  <a:pt x="1027" y="160"/>
                </a:cubicBezTo>
                <a:cubicBezTo>
                  <a:pt x="983" y="160"/>
                  <a:pt x="947" y="195"/>
                  <a:pt x="947" y="240"/>
                </a:cubicBezTo>
                <a:close/>
                <a:moveTo>
                  <a:pt x="312" y="240"/>
                </a:moveTo>
                <a:cubicBezTo>
                  <a:pt x="312" y="284"/>
                  <a:pt x="348" y="319"/>
                  <a:pt x="392" y="319"/>
                </a:cubicBezTo>
                <a:cubicBezTo>
                  <a:pt x="436" y="319"/>
                  <a:pt x="472" y="284"/>
                  <a:pt x="472" y="240"/>
                </a:cubicBezTo>
                <a:cubicBezTo>
                  <a:pt x="472" y="195"/>
                  <a:pt x="436" y="160"/>
                  <a:pt x="392" y="160"/>
                </a:cubicBezTo>
                <a:cubicBezTo>
                  <a:pt x="348" y="160"/>
                  <a:pt x="312" y="195"/>
                  <a:pt x="312" y="240"/>
                </a:cubicBezTo>
                <a:close/>
                <a:moveTo>
                  <a:pt x="173" y="631"/>
                </a:moveTo>
                <a:cubicBezTo>
                  <a:pt x="611" y="631"/>
                  <a:pt x="611" y="631"/>
                  <a:pt x="611" y="631"/>
                </a:cubicBezTo>
                <a:cubicBezTo>
                  <a:pt x="578" y="541"/>
                  <a:pt x="492" y="479"/>
                  <a:pt x="394" y="479"/>
                </a:cubicBezTo>
                <a:cubicBezTo>
                  <a:pt x="390" y="479"/>
                  <a:pt x="390" y="479"/>
                  <a:pt x="390" y="479"/>
                </a:cubicBezTo>
                <a:cubicBezTo>
                  <a:pt x="293" y="479"/>
                  <a:pt x="206" y="541"/>
                  <a:pt x="173" y="6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68" name="Freeform 28">
            <a:extLst>
              <a:ext uri="{FF2B5EF4-FFF2-40B4-BE49-F238E27FC236}">
                <a16:creationId xmlns:a16="http://schemas.microsoft.com/office/drawing/2014/main" id="{8C3BE979-5573-BB49-8BE3-AC6507E1329B}"/>
              </a:ext>
            </a:extLst>
          </p:cNvPr>
          <p:cNvSpPr>
            <a:spLocks/>
          </p:cNvSpPr>
          <p:nvPr/>
        </p:nvSpPr>
        <p:spPr bwMode="auto">
          <a:xfrm>
            <a:off x="11100534" y="2846680"/>
            <a:ext cx="94714" cy="24200"/>
          </a:xfrm>
          <a:custGeom>
            <a:avLst/>
            <a:gdLst>
              <a:gd name="T0" fmla="*/ 568 w 654"/>
              <a:gd name="T1" fmla="*/ 10 h 169"/>
              <a:gd name="T2" fmla="*/ 323 w 654"/>
              <a:gd name="T3" fmla="*/ 49 h 169"/>
              <a:gd name="T4" fmla="*/ 85 w 654"/>
              <a:gd name="T5" fmla="*/ 13 h 169"/>
              <a:gd name="T6" fmla="*/ 10 w 654"/>
              <a:gd name="T7" fmla="*/ 52 h 169"/>
              <a:gd name="T8" fmla="*/ 49 w 654"/>
              <a:gd name="T9" fmla="*/ 127 h 169"/>
              <a:gd name="T10" fmla="*/ 323 w 654"/>
              <a:gd name="T11" fmla="*/ 169 h 169"/>
              <a:gd name="T12" fmla="*/ 606 w 654"/>
              <a:gd name="T13" fmla="*/ 124 h 169"/>
              <a:gd name="T14" fmla="*/ 644 w 654"/>
              <a:gd name="T15" fmla="*/ 48 h 169"/>
              <a:gd name="T16" fmla="*/ 568 w 654"/>
              <a:gd name="T17" fmla="*/ 10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4" h="169">
                <a:moveTo>
                  <a:pt x="568" y="10"/>
                </a:moveTo>
                <a:cubicBezTo>
                  <a:pt x="490" y="36"/>
                  <a:pt x="407" y="49"/>
                  <a:pt x="323" y="49"/>
                </a:cubicBezTo>
                <a:cubicBezTo>
                  <a:pt x="241" y="49"/>
                  <a:pt x="161" y="37"/>
                  <a:pt x="85" y="13"/>
                </a:cubicBezTo>
                <a:cubicBezTo>
                  <a:pt x="53" y="3"/>
                  <a:pt x="20" y="20"/>
                  <a:pt x="10" y="52"/>
                </a:cubicBezTo>
                <a:cubicBezTo>
                  <a:pt x="0" y="83"/>
                  <a:pt x="17" y="117"/>
                  <a:pt x="49" y="127"/>
                </a:cubicBezTo>
                <a:cubicBezTo>
                  <a:pt x="137" y="155"/>
                  <a:pt x="229" y="169"/>
                  <a:pt x="323" y="169"/>
                </a:cubicBezTo>
                <a:cubicBezTo>
                  <a:pt x="420" y="169"/>
                  <a:pt x="515" y="154"/>
                  <a:pt x="606" y="124"/>
                </a:cubicBezTo>
                <a:cubicBezTo>
                  <a:pt x="637" y="114"/>
                  <a:pt x="654" y="80"/>
                  <a:pt x="644" y="48"/>
                </a:cubicBezTo>
                <a:cubicBezTo>
                  <a:pt x="634" y="17"/>
                  <a:pt x="600" y="0"/>
                  <a:pt x="568" y="1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cxnSp>
        <p:nvCxnSpPr>
          <p:cNvPr id="369" name="Straight Connector 368">
            <a:extLst>
              <a:ext uri="{FF2B5EF4-FFF2-40B4-BE49-F238E27FC236}">
                <a16:creationId xmlns:a16="http://schemas.microsoft.com/office/drawing/2014/main" id="{553AC26E-C1E5-F767-72F8-68C1B0068437}"/>
              </a:ext>
            </a:extLst>
          </p:cNvPr>
          <p:cNvCxnSpPr>
            <a:cxnSpLocks/>
          </p:cNvCxnSpPr>
          <p:nvPr/>
        </p:nvCxnSpPr>
        <p:spPr>
          <a:xfrm flipV="1">
            <a:off x="4610780" y="3371429"/>
            <a:ext cx="0" cy="1584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0" name="Straight Connector 369">
            <a:extLst>
              <a:ext uri="{FF2B5EF4-FFF2-40B4-BE49-F238E27FC236}">
                <a16:creationId xmlns:a16="http://schemas.microsoft.com/office/drawing/2014/main" id="{57E36CE6-31DD-B716-B0D4-BFDC666A477F}"/>
              </a:ext>
            </a:extLst>
          </p:cNvPr>
          <p:cNvCxnSpPr>
            <a:cxnSpLocks/>
          </p:cNvCxnSpPr>
          <p:nvPr/>
        </p:nvCxnSpPr>
        <p:spPr>
          <a:xfrm flipV="1">
            <a:off x="5466457" y="4174633"/>
            <a:ext cx="0" cy="1584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1" name="Straight Connector 370">
            <a:extLst>
              <a:ext uri="{FF2B5EF4-FFF2-40B4-BE49-F238E27FC236}">
                <a16:creationId xmlns:a16="http://schemas.microsoft.com/office/drawing/2014/main" id="{D81F19D4-5A7E-3DA3-A45A-E74AF8F5E06F}"/>
              </a:ext>
            </a:extLst>
          </p:cNvPr>
          <p:cNvCxnSpPr>
            <a:cxnSpLocks/>
          </p:cNvCxnSpPr>
          <p:nvPr/>
        </p:nvCxnSpPr>
        <p:spPr>
          <a:xfrm flipV="1">
            <a:off x="6403563" y="2859268"/>
            <a:ext cx="0" cy="1584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2" name="Straight Connector 371">
            <a:extLst>
              <a:ext uri="{FF2B5EF4-FFF2-40B4-BE49-F238E27FC236}">
                <a16:creationId xmlns:a16="http://schemas.microsoft.com/office/drawing/2014/main" id="{B3E640D7-CDDF-603F-441A-E715863074EC}"/>
              </a:ext>
            </a:extLst>
          </p:cNvPr>
          <p:cNvCxnSpPr>
            <a:cxnSpLocks/>
          </p:cNvCxnSpPr>
          <p:nvPr/>
        </p:nvCxnSpPr>
        <p:spPr>
          <a:xfrm flipV="1">
            <a:off x="8825565" y="3241272"/>
            <a:ext cx="0" cy="8273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3" name="Straight Connector 372">
            <a:extLst>
              <a:ext uri="{FF2B5EF4-FFF2-40B4-BE49-F238E27FC236}">
                <a16:creationId xmlns:a16="http://schemas.microsoft.com/office/drawing/2014/main" id="{AA6A611F-7B68-8E50-0749-5247E605F61A}"/>
              </a:ext>
            </a:extLst>
          </p:cNvPr>
          <p:cNvCxnSpPr>
            <a:cxnSpLocks/>
          </p:cNvCxnSpPr>
          <p:nvPr/>
        </p:nvCxnSpPr>
        <p:spPr>
          <a:xfrm flipV="1">
            <a:off x="11132954" y="2976150"/>
            <a:ext cx="0" cy="5537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596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066801" y="962519"/>
          <a:ext cx="5061044" cy="2877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673649" imgH="3225754" progId="Excel.Sheet.12">
                  <p:embed/>
                </p:oleObj>
              </mc:Choice>
              <mc:Fallback>
                <p:oleObj name="Worksheet" r:id="rId2" imgW="5673649" imgH="3225754" progId="Excel.Sheet.12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66801" y="962519"/>
                        <a:ext cx="5061044" cy="2877460"/>
                      </a:xfrm>
                      <a:prstGeom prst="rect">
                        <a:avLst/>
                      </a:prstGeom>
                      <a:ln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8B28B14-02FA-7239-D37B-9D7DAAABA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Safety indices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6D4208-AB50-FCFA-64E1-E30A742D7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EEBB3-9C62-4929-8C97-A45554614B7B}" type="slidenum">
              <a:rPr kumimoji="0" lang="en-ZA" sz="1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ZA" sz="1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B2112-BF45-C284-A4E2-293FB3F4A9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6884707" y="1018181"/>
          <a:ext cx="4633521" cy="28217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3838684" imgH="2371765" progId="Excel.Sheet.12">
                  <p:embed/>
                </p:oleObj>
              </mc:Choice>
              <mc:Fallback>
                <p:oleObj name="Worksheet" r:id="rId4" imgW="3838684" imgH="2371765" progId="Excel.Sheet.12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84707" y="1018181"/>
                        <a:ext cx="4633521" cy="28217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Straight Arrow Connector 13"/>
          <p:cNvCxnSpPr/>
          <p:nvPr/>
        </p:nvCxnSpPr>
        <p:spPr>
          <a:xfrm>
            <a:off x="1823663" y="1769099"/>
            <a:ext cx="3524036" cy="8979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066800" y="4095673"/>
          <a:ext cx="10933113" cy="2569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8125">
                  <a:extLst>
                    <a:ext uri="{9D8B030D-6E8A-4147-A177-3AD203B41FA5}">
                      <a16:colId xmlns:a16="http://schemas.microsoft.com/office/drawing/2014/main" val="1233514610"/>
                    </a:ext>
                  </a:extLst>
                </a:gridCol>
                <a:gridCol w="4467225">
                  <a:extLst>
                    <a:ext uri="{9D8B030D-6E8A-4147-A177-3AD203B41FA5}">
                      <a16:colId xmlns:a16="http://schemas.microsoft.com/office/drawing/2014/main" val="2659486513"/>
                    </a:ext>
                  </a:extLst>
                </a:gridCol>
                <a:gridCol w="2417763">
                  <a:extLst>
                    <a:ext uri="{9D8B030D-6E8A-4147-A177-3AD203B41FA5}">
                      <a16:colId xmlns:a16="http://schemas.microsoft.com/office/drawing/2014/main" val="760446854"/>
                    </a:ext>
                  </a:extLst>
                </a:gridCol>
              </a:tblGrid>
              <a:tr h="335198">
                <a:tc>
                  <a:txBody>
                    <a:bodyPr/>
                    <a:lstStyle/>
                    <a:p>
                      <a:r>
                        <a:rPr lang="en-ZA" dirty="0"/>
                        <a:t>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Drivers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Change / Focus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7068405"/>
                  </a:ext>
                </a:extLst>
              </a:tr>
              <a:tr h="497074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 panose="020B0604020202020204" pitchFamily="34" charset="0"/>
                        </a:rPr>
                        <a:t>Fewer high energy 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+mn-lt"/>
                          <a:cs typeface="Arial" panose="020B0604020202020204" pitchFamily="34" charset="0"/>
                        </a:rPr>
                        <a:t>incidents occurring (RBE &amp; Winch related)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 panose="020B0604020202020204" pitchFamily="34" charset="0"/>
                        </a:rPr>
                        <a:t>Incidents are mainly behavior related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ZA" sz="1600" dirty="0"/>
                        <a:t>During</a:t>
                      </a:r>
                      <a:r>
                        <a:rPr lang="en-ZA" sz="1600" baseline="0" dirty="0"/>
                        <a:t> VFL focus on winch conditions </a:t>
                      </a:r>
                      <a:endParaRPr lang="en-Z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7505691"/>
                  </a:ext>
                </a:extLst>
              </a:tr>
              <a:tr h="497074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 panose="020B0604020202020204" pitchFamily="34" charset="0"/>
                        </a:rPr>
                        <a:t>Slip and falls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ZA" sz="1800" dirty="0">
                          <a:latin typeface="+mn-lt"/>
                        </a:rPr>
                        <a:t>Poor</a:t>
                      </a:r>
                      <a:r>
                        <a:rPr lang="en-ZA" sz="1800" baseline="0" dirty="0">
                          <a:latin typeface="+mn-lt"/>
                        </a:rPr>
                        <a:t> housekeeping</a:t>
                      </a:r>
                    </a:p>
                    <a:p>
                      <a:pPr algn="just"/>
                      <a:r>
                        <a:rPr lang="en-ZA" sz="1800" baseline="0" dirty="0">
                          <a:latin typeface="+mn-lt"/>
                        </a:rPr>
                        <a:t>Accumulation of mud due to crew </a:t>
                      </a:r>
                      <a:endParaRPr lang="en-ZA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ZA" sz="1600" dirty="0"/>
                        <a:t>Initiated campaign on “What good looks like”</a:t>
                      </a:r>
                    </a:p>
                    <a:p>
                      <a:pPr algn="just"/>
                      <a:r>
                        <a:rPr lang="en-ZA" sz="1600" dirty="0"/>
                        <a:t>Look</a:t>
                      </a:r>
                      <a:r>
                        <a:rPr lang="en-ZA" sz="1600" baseline="0" dirty="0"/>
                        <a:t> at additional mud loading crews</a:t>
                      </a:r>
                      <a:endParaRPr lang="en-Z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7034875"/>
                  </a:ext>
                </a:extLst>
              </a:tr>
              <a:tr h="497074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Arial" panose="020B0604020202020204" pitchFamily="34" charset="0"/>
                        </a:rPr>
                        <a:t>FOG (Gravity and Seismic)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ZA" sz="1800" dirty="0">
                          <a:latin typeface="+mn-lt"/>
                        </a:rPr>
                        <a:t>Covered under Rock Engineering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ZA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56271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26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28B14-02FA-7239-D37B-9D7DAAABA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/>
              <a:t>Thibakotsi</a:t>
            </a:r>
            <a:r>
              <a:rPr lang="en-ZA" dirty="0"/>
              <a:t> TEAM TRAINING IMPACT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6D4208-AB50-FCFA-64E1-E30A742D7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EEBB3-9C62-4929-8C97-A45554614B7B}" type="slidenum">
              <a:rPr kumimoji="0" lang="en-ZA" sz="1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ZA" sz="1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B2112-BF45-C284-A4E2-293FB3F4A9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C37CF7-FDB2-96FB-A617-E63148E19082}"/>
              </a:ext>
            </a:extLst>
          </p:cNvPr>
          <p:cNvSpPr/>
          <p:nvPr/>
        </p:nvSpPr>
        <p:spPr>
          <a:xfrm>
            <a:off x="3065494" y="1515311"/>
            <a:ext cx="2720987" cy="177759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Feedback from crews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Stopes and boxes full of ore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Insufficient support material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Fatigue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Delays in bonus payments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Backfill standard not always followed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Workplace temperatures to high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PPE wears out sooner than 3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mnts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5A9474-2FCC-048D-5525-BC1867F30810}"/>
              </a:ext>
            </a:extLst>
          </p:cNvPr>
          <p:cNvSpPr/>
          <p:nvPr/>
        </p:nvSpPr>
        <p:spPr>
          <a:xfrm>
            <a:off x="5861408" y="1512940"/>
            <a:ext cx="6138506" cy="1785104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Pledges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Conduct entry examinations as an entire team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Address and closing of hazards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Improve respect amongst team members and development unity within the team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Stop rushing for the cage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Absenteeism - agreement to manage overtime better and stop misuse of sick leave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Hold each other accountable for safety in the crew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Challenging each other and leaders on safety behaviors when needed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Adherence to mining standards and discipline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BA821B-00EA-A5D9-9DAB-CC5EB6D5A7F8}"/>
              </a:ext>
            </a:extLst>
          </p:cNvPr>
          <p:cNvSpPr/>
          <p:nvPr/>
        </p:nvSpPr>
        <p:spPr>
          <a:xfrm>
            <a:off x="766764" y="975360"/>
            <a:ext cx="11233150" cy="46166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Training commenced in July 2022 and all crews have completed workshop 1 (incl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stoping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developing, tramming, vamping and equipping, construction and contractors). Workshop 2 commenced in December with 37 Crews completed to date</a:t>
            </a: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632CBF-13D5-0687-2EF7-BF3D9F46143C}"/>
              </a:ext>
            </a:extLst>
          </p:cNvPr>
          <p:cNvSpPr/>
          <p:nvPr/>
        </p:nvSpPr>
        <p:spPr>
          <a:xfrm>
            <a:off x="768249" y="1508099"/>
            <a:ext cx="2222318" cy="177759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Preparation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Crew demographic packs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Role profiles per individual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Safety, Rock Engineering and Ventilation reports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Accident statistics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Crew performance (S300)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Crew satisfaction survey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2230D2-7D6C-CA7D-1FCB-500125A757C8}"/>
              </a:ext>
            </a:extLst>
          </p:cNvPr>
          <p:cNvSpPr/>
          <p:nvPr/>
        </p:nvSpPr>
        <p:spPr>
          <a:xfrm>
            <a:off x="766763" y="3373959"/>
            <a:ext cx="6589600" cy="177759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Impact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C7074A3-C9E5-4830-F087-71F25C038486}"/>
              </a:ext>
            </a:extLst>
          </p:cNvPr>
          <p:cNvGraphicFramePr>
            <a:graphicFrameLocks noGrp="1"/>
          </p:cNvGraphicFramePr>
          <p:nvPr/>
        </p:nvGraphicFramePr>
        <p:xfrm>
          <a:off x="1246261" y="3744854"/>
          <a:ext cx="5853732" cy="1325880"/>
        </p:xfrm>
        <a:graphic>
          <a:graphicData uri="http://schemas.openxmlformats.org/drawingml/2006/table">
            <a:tbl>
              <a:tblPr/>
              <a:tblGrid>
                <a:gridCol w="1141599">
                  <a:extLst>
                    <a:ext uri="{9D8B030D-6E8A-4147-A177-3AD203B41FA5}">
                      <a16:colId xmlns:a16="http://schemas.microsoft.com/office/drawing/2014/main" val="3408430517"/>
                    </a:ext>
                  </a:extLst>
                </a:gridCol>
                <a:gridCol w="340051">
                  <a:extLst>
                    <a:ext uri="{9D8B030D-6E8A-4147-A177-3AD203B41FA5}">
                      <a16:colId xmlns:a16="http://schemas.microsoft.com/office/drawing/2014/main" val="2004094068"/>
                    </a:ext>
                  </a:extLst>
                </a:gridCol>
                <a:gridCol w="850127">
                  <a:extLst>
                    <a:ext uri="{9D8B030D-6E8A-4147-A177-3AD203B41FA5}">
                      <a16:colId xmlns:a16="http://schemas.microsoft.com/office/drawing/2014/main" val="964276263"/>
                    </a:ext>
                  </a:extLst>
                </a:gridCol>
                <a:gridCol w="850127">
                  <a:extLst>
                    <a:ext uri="{9D8B030D-6E8A-4147-A177-3AD203B41FA5}">
                      <a16:colId xmlns:a16="http://schemas.microsoft.com/office/drawing/2014/main" val="3105877112"/>
                    </a:ext>
                  </a:extLst>
                </a:gridCol>
                <a:gridCol w="898706">
                  <a:extLst>
                    <a:ext uri="{9D8B030D-6E8A-4147-A177-3AD203B41FA5}">
                      <a16:colId xmlns:a16="http://schemas.microsoft.com/office/drawing/2014/main" val="1646022506"/>
                    </a:ext>
                  </a:extLst>
                </a:gridCol>
                <a:gridCol w="922995">
                  <a:extLst>
                    <a:ext uri="{9D8B030D-6E8A-4147-A177-3AD203B41FA5}">
                      <a16:colId xmlns:a16="http://schemas.microsoft.com/office/drawing/2014/main" val="3881891009"/>
                    </a:ext>
                  </a:extLst>
                </a:gridCol>
                <a:gridCol w="850127">
                  <a:extLst>
                    <a:ext uri="{9D8B030D-6E8A-4147-A177-3AD203B41FA5}">
                      <a16:colId xmlns:a16="http://schemas.microsoft.com/office/drawing/2014/main" val="208172269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Kusasalethu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2023                                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1525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LTIFR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9,33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10,72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9,83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8,11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7.61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792269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m²/crew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278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93942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RIFR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5.94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7.46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5.51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5.78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5.52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58919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FOGIFR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2.64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4.20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3,21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0,94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2.54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64277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RBE IFR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0,66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1,37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2,01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0,31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ZA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0,53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2454149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C79C2408-EBC8-B1A9-AA8F-E33671E1B3B4}"/>
              </a:ext>
            </a:extLst>
          </p:cNvPr>
          <p:cNvSpPr/>
          <p:nvPr/>
        </p:nvSpPr>
        <p:spPr>
          <a:xfrm>
            <a:off x="7415370" y="3374424"/>
            <a:ext cx="4584543" cy="1785104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Engaged crews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Improved engagement from unions and stakeholders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Improved assistance from Service departments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Better understanding of roles and responsibilities amongst crew members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Better understanding of S300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Improved accountability amongst crew members</a:t>
            </a:r>
          </a:p>
        </p:txBody>
      </p:sp>
      <p:pic>
        <p:nvPicPr>
          <p:cNvPr id="13" name="Picture 12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EA059091-E708-88A8-9C71-A3A1E58799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12" r="45275" b="26335"/>
          <a:stretch/>
        </p:blipFill>
        <p:spPr>
          <a:xfrm>
            <a:off x="4815650" y="5212632"/>
            <a:ext cx="2540713" cy="1414199"/>
          </a:xfrm>
          <a:prstGeom prst="rect">
            <a:avLst/>
          </a:prstGeom>
        </p:spPr>
      </p:pic>
      <p:pic>
        <p:nvPicPr>
          <p:cNvPr id="14" name="Picture 13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DAE0DCDF-6026-F289-7EE9-86B00C156D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222" y="5212632"/>
            <a:ext cx="1883518" cy="1412639"/>
          </a:xfrm>
          <a:prstGeom prst="rect">
            <a:avLst/>
          </a:prstGeom>
        </p:spPr>
      </p:pic>
      <p:pic>
        <p:nvPicPr>
          <p:cNvPr id="15" name="Picture 14" descr="A person standing in front of a classroom of people sitting at desks&#10;&#10;Description automatically generated with medium confidence">
            <a:extLst>
              <a:ext uri="{FF2B5EF4-FFF2-40B4-BE49-F238E27FC236}">
                <a16:creationId xmlns:a16="http://schemas.microsoft.com/office/drawing/2014/main" id="{30B8ABE5-0498-A72F-0047-B4BDFC66CD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" b="50000"/>
          <a:stretch/>
        </p:blipFill>
        <p:spPr>
          <a:xfrm>
            <a:off x="766763" y="5220424"/>
            <a:ext cx="2091808" cy="136265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381D692-00B9-571E-E80E-6C2F2FF422D5}"/>
              </a:ext>
            </a:extLst>
          </p:cNvPr>
          <p:cNvSpPr/>
          <p:nvPr/>
        </p:nvSpPr>
        <p:spPr>
          <a:xfrm>
            <a:off x="7415370" y="5212632"/>
            <a:ext cx="4584543" cy="1468345"/>
          </a:xfrm>
          <a:prstGeom prst="rect">
            <a:avLst/>
          </a:prstGeom>
          <a:noFill/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3996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 progress: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Umhlangano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roll-out to the crews (supervisors are coached during this process in how to provide feedback to the crews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Establishing routines as part of embedding the process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Workshop 2</a:t>
            </a:r>
          </a:p>
        </p:txBody>
      </p:sp>
      <p:sp>
        <p:nvSpPr>
          <p:cNvPr id="3" name="Up Arrow 2">
            <a:extLst>
              <a:ext uri="{FF2B5EF4-FFF2-40B4-BE49-F238E27FC236}">
                <a16:creationId xmlns:a16="http://schemas.microsoft.com/office/drawing/2014/main" id="{8B54878B-A053-FB22-4067-7B015B4619CB}"/>
              </a:ext>
            </a:extLst>
          </p:cNvPr>
          <p:cNvSpPr/>
          <p:nvPr/>
        </p:nvSpPr>
        <p:spPr>
          <a:xfrm rot="10800000">
            <a:off x="7127629" y="4015150"/>
            <a:ext cx="128954" cy="134815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Up Arrow 15">
            <a:extLst>
              <a:ext uri="{FF2B5EF4-FFF2-40B4-BE49-F238E27FC236}">
                <a16:creationId xmlns:a16="http://schemas.microsoft.com/office/drawing/2014/main" id="{26BFB5F0-501E-CAA0-D3EB-8C94A129628F}"/>
              </a:ext>
            </a:extLst>
          </p:cNvPr>
          <p:cNvSpPr/>
          <p:nvPr/>
        </p:nvSpPr>
        <p:spPr>
          <a:xfrm>
            <a:off x="7139352" y="4226166"/>
            <a:ext cx="128954" cy="134815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Up Arrow 17">
            <a:extLst>
              <a:ext uri="{FF2B5EF4-FFF2-40B4-BE49-F238E27FC236}">
                <a16:creationId xmlns:a16="http://schemas.microsoft.com/office/drawing/2014/main" id="{7B05615E-7DC7-6759-C552-4A15D74AD8E3}"/>
              </a:ext>
            </a:extLst>
          </p:cNvPr>
          <p:cNvSpPr/>
          <p:nvPr/>
        </p:nvSpPr>
        <p:spPr>
          <a:xfrm rot="10800000">
            <a:off x="7139353" y="4448902"/>
            <a:ext cx="128954" cy="134815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12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28B14-02FA-7239-D37B-9D7DAAABA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MMSEP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6D4208-AB50-FCFA-64E1-E30A742D7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EEBB3-9C62-4929-8C97-A45554614B7B}" type="slidenum">
              <a:rPr kumimoji="0" lang="en-ZA" sz="1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ZA" sz="1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B2112-BF45-C284-A4E2-293FB3F4A9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72" name="Table 71">
            <a:extLst>
              <a:ext uri="{FF2B5EF4-FFF2-40B4-BE49-F238E27FC236}">
                <a16:creationId xmlns:a16="http://schemas.microsoft.com/office/drawing/2014/main" id="{05436632-1EDA-C9DB-6307-509A7331A3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0804094"/>
              </p:ext>
            </p:extLst>
          </p:nvPr>
        </p:nvGraphicFramePr>
        <p:xfrm>
          <a:off x="923810" y="1109985"/>
          <a:ext cx="11013188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3297">
                  <a:extLst>
                    <a:ext uri="{9D8B030D-6E8A-4147-A177-3AD203B41FA5}">
                      <a16:colId xmlns:a16="http://schemas.microsoft.com/office/drawing/2014/main" val="3164095640"/>
                    </a:ext>
                  </a:extLst>
                </a:gridCol>
                <a:gridCol w="2753297">
                  <a:extLst>
                    <a:ext uri="{9D8B030D-6E8A-4147-A177-3AD203B41FA5}">
                      <a16:colId xmlns:a16="http://schemas.microsoft.com/office/drawing/2014/main" val="840036319"/>
                    </a:ext>
                  </a:extLst>
                </a:gridCol>
                <a:gridCol w="2753297">
                  <a:extLst>
                    <a:ext uri="{9D8B030D-6E8A-4147-A177-3AD203B41FA5}">
                      <a16:colId xmlns:a16="http://schemas.microsoft.com/office/drawing/2014/main" val="2573306739"/>
                    </a:ext>
                  </a:extLst>
                </a:gridCol>
                <a:gridCol w="2753297">
                  <a:extLst>
                    <a:ext uri="{9D8B030D-6E8A-4147-A177-3AD203B41FA5}">
                      <a16:colId xmlns:a16="http://schemas.microsoft.com/office/drawing/2014/main" val="1605351951"/>
                    </a:ext>
                  </a:extLst>
                </a:gridCol>
              </a:tblGrid>
              <a:tr h="184414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Project</a:t>
                      </a:r>
                      <a:endParaRPr lang="en-ZA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Current status</a:t>
                      </a:r>
                      <a:endParaRPr lang="en-ZA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Comments</a:t>
                      </a:r>
                      <a:endParaRPr lang="en-ZA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000" dirty="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8486119"/>
                  </a:ext>
                </a:extLst>
              </a:tr>
              <a:tr h="197045">
                <a:tc>
                  <a:txBody>
                    <a:bodyPr/>
                    <a:lstStyle/>
                    <a:p>
                      <a:r>
                        <a:rPr lang="en-US" sz="1000" dirty="0"/>
                        <a:t>MMSEP</a:t>
                      </a:r>
                      <a:endParaRPr lang="en-ZA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/>
                        <a:t>Project Kick-off commenced with engagement sessions held with line supervisors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/>
                        <a:t>Middle Management empowerment session scheduled 18</a:t>
                      </a:r>
                      <a:r>
                        <a:rPr lang="en-US" sz="1000" baseline="30000" dirty="0"/>
                        <a:t>th</a:t>
                      </a:r>
                      <a:r>
                        <a:rPr lang="en-US" sz="1000" dirty="0"/>
                        <a:t> October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/>
                        <a:t>Leader as coach session held 25</a:t>
                      </a:r>
                      <a:r>
                        <a:rPr lang="en-US" sz="1000" baseline="30000" dirty="0"/>
                        <a:t>th</a:t>
                      </a:r>
                      <a:r>
                        <a:rPr lang="en-US" sz="1000" dirty="0"/>
                        <a:t> October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/>
                        <a:t>Roll-out Q1 FY24</a:t>
                      </a:r>
                      <a:endParaRPr lang="en-ZA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/>
                        <a:t>Work file completed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/>
                        <a:t>Engagement process commenced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ZA" sz="1000" dirty="0"/>
                        <a:t>Focus on coaching and empowerment process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ZA" sz="1000" dirty="0"/>
                        <a:t>Planning module to be done to reinforce quality planning intervention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sz="1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962091"/>
                  </a:ext>
                </a:extLst>
              </a:tr>
            </a:tbl>
          </a:graphicData>
        </a:graphic>
      </p:graphicFrame>
      <p:pic>
        <p:nvPicPr>
          <p:cNvPr id="73" name="Picture 72" descr="A long table with papers on it&#10;&#10;Description automatically generated">
            <a:extLst>
              <a:ext uri="{FF2B5EF4-FFF2-40B4-BE49-F238E27FC236}">
                <a16:creationId xmlns:a16="http://schemas.microsoft.com/office/drawing/2014/main" id="{C865D3A1-BC71-26C2-9DA9-6FD21AC8BE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10" y="2652845"/>
            <a:ext cx="11013188" cy="360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07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28B14-02FA-7239-D37B-9D7DAAABA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MMSEP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6D4208-AB50-FCFA-64E1-E30A742D7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EEBB3-9C62-4929-8C97-A45554614B7B}" type="slidenum">
              <a:rPr kumimoji="0" lang="en-ZA" sz="1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ZA" sz="1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B2112-BF45-C284-A4E2-293FB3F4A9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953AE99-A129-D600-8383-01659E6F07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4691581"/>
              </p:ext>
            </p:extLst>
          </p:nvPr>
        </p:nvGraphicFramePr>
        <p:xfrm>
          <a:off x="923810" y="1920240"/>
          <a:ext cx="11013188" cy="21808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5871374-319A-294F-284A-4A837EBCA8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2035193"/>
              </p:ext>
            </p:extLst>
          </p:nvPr>
        </p:nvGraphicFramePr>
        <p:xfrm>
          <a:off x="923810" y="4032690"/>
          <a:ext cx="11013188" cy="2395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91BFA86-BC71-13E2-EC20-B7A69004AC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5797995"/>
              </p:ext>
            </p:extLst>
          </p:nvPr>
        </p:nvGraphicFramePr>
        <p:xfrm>
          <a:off x="923810" y="975360"/>
          <a:ext cx="11013188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3297">
                  <a:extLst>
                    <a:ext uri="{9D8B030D-6E8A-4147-A177-3AD203B41FA5}">
                      <a16:colId xmlns:a16="http://schemas.microsoft.com/office/drawing/2014/main" val="3164095640"/>
                    </a:ext>
                  </a:extLst>
                </a:gridCol>
                <a:gridCol w="2753297">
                  <a:extLst>
                    <a:ext uri="{9D8B030D-6E8A-4147-A177-3AD203B41FA5}">
                      <a16:colId xmlns:a16="http://schemas.microsoft.com/office/drawing/2014/main" val="840036319"/>
                    </a:ext>
                  </a:extLst>
                </a:gridCol>
                <a:gridCol w="2753297">
                  <a:extLst>
                    <a:ext uri="{9D8B030D-6E8A-4147-A177-3AD203B41FA5}">
                      <a16:colId xmlns:a16="http://schemas.microsoft.com/office/drawing/2014/main" val="2573306739"/>
                    </a:ext>
                  </a:extLst>
                </a:gridCol>
                <a:gridCol w="2753297">
                  <a:extLst>
                    <a:ext uri="{9D8B030D-6E8A-4147-A177-3AD203B41FA5}">
                      <a16:colId xmlns:a16="http://schemas.microsoft.com/office/drawing/2014/main" val="1605351951"/>
                    </a:ext>
                  </a:extLst>
                </a:gridCol>
              </a:tblGrid>
              <a:tr h="184414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Project</a:t>
                      </a:r>
                      <a:endParaRPr lang="en-ZA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Current status</a:t>
                      </a:r>
                      <a:endParaRPr lang="en-ZA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Comments</a:t>
                      </a:r>
                      <a:endParaRPr lang="en-ZA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000" dirty="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8486119"/>
                  </a:ext>
                </a:extLst>
              </a:tr>
              <a:tr h="348618">
                <a:tc>
                  <a:txBody>
                    <a:bodyPr/>
                    <a:lstStyle/>
                    <a:p>
                      <a:r>
                        <a:rPr lang="en-US" sz="1000" dirty="0"/>
                        <a:t>Face time optimization</a:t>
                      </a:r>
                      <a:endParaRPr lang="en-ZA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Shaft cage times, clocking windows</a:t>
                      </a:r>
                      <a:r>
                        <a:rPr lang="en-US" sz="1000" baseline="0" dirty="0"/>
                        <a:t> revised and carriages times aligned. </a:t>
                      </a:r>
                      <a:endParaRPr lang="en-ZA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Gained one hour on</a:t>
                      </a:r>
                      <a:r>
                        <a:rPr lang="en-US" sz="1000" baseline="0" dirty="0"/>
                        <a:t> times resulting in better quality face time. With facial recognition and the times are expected to improve more going forward. Monitoring is ongoing to keep focus there</a:t>
                      </a:r>
                      <a:endParaRPr lang="en-ZA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sz="10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52817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384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28B14-02FA-7239-D37B-9D7DAAABA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2400" b="1" dirty="0"/>
              <a:t>Lithium Loco Batteries</a:t>
            </a:r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6D4208-AB50-FCFA-64E1-E30A742D7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EEBB3-9C62-4929-8C97-A45554614B7B}" type="slidenum">
              <a:rPr kumimoji="0" lang="en-ZA" sz="1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ZA" sz="1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B2112-BF45-C284-A4E2-293FB3F4A9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3AF0A3-B578-1AD6-1D53-7EA7814EFC20}"/>
              </a:ext>
            </a:extLst>
          </p:cNvPr>
          <p:cNvSpPr txBox="1"/>
          <p:nvPr/>
        </p:nvSpPr>
        <p:spPr>
          <a:xfrm>
            <a:off x="720725" y="1166026"/>
            <a:ext cx="509784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Challenge: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We foresee logistical constraints on 109 Level and 113L   with tramming. (congestion at battery bays with 20 locos changing batteries)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Solution/Benefits: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Lithium batteries give us the opportunity to charge in strategic places and no need to change batteries.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Quick Shift transportation with man-carriages.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More tramming cycles between charges 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Current Status: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4 Batteries commissioned on 109 Level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4 Batteries commissioned on 113 Level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Remote monitoring of battery status still to be implemented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91BAF3-30A5-173A-EB84-9BB32A0A3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492" y="1166026"/>
            <a:ext cx="4476206" cy="2250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30B0BD-A9CF-D13D-00B6-9A6FBAF84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6492" y="3874649"/>
            <a:ext cx="4476206" cy="225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01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7BF0C423-035E-D88D-1421-9EEA6833AC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388511"/>
              </p:ext>
            </p:extLst>
          </p:nvPr>
        </p:nvGraphicFramePr>
        <p:xfrm>
          <a:off x="711201" y="1555599"/>
          <a:ext cx="6253018" cy="52309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8B28B14-02FA-7239-D37B-9D7DAAABA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2400" b="1" dirty="0"/>
              <a:t>1. Provision of a healthy and safe working environment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B4C2BE-808F-321B-4FCB-C392DA0BF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1.3 S 300 – 26</a:t>
            </a:r>
            <a:r>
              <a:rPr kumimoji="0" lang="en-GB" sz="1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°C</a:t>
            </a:r>
            <a:r>
              <a:rPr lang="en-US" b="1" dirty="0"/>
              <a:t>@15m</a:t>
            </a:r>
            <a:r>
              <a:rPr lang="en-US" b="1" baseline="30000" dirty="0"/>
              <a:t>3</a:t>
            </a:r>
            <a:r>
              <a:rPr lang="en-US" b="1" dirty="0"/>
              <a:t>/s </a:t>
            </a:r>
            <a:r>
              <a:rPr lang="en-ZA" dirty="0"/>
              <a:t>Intake Temperatures action plan</a:t>
            </a:r>
            <a:endParaRPr lang="en-US" b="1" dirty="0"/>
          </a:p>
          <a:p>
            <a:pPr marL="0" indent="0">
              <a:buNone/>
            </a:pPr>
            <a:endParaRPr lang="en-ZA" sz="1400" b="1" dirty="0">
              <a:solidFill>
                <a:sysClr val="windowText" lastClr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6D4208-AB50-FCFA-64E1-E30A742D7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6EEBB3-9C62-4929-8C97-A45554614B7B}" type="slidenum">
              <a:rPr kumimoji="0" lang="en-ZA" sz="1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ZA" sz="1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B2112-BF45-C284-A4E2-293FB3F4A9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398DA13-39A1-8FAC-EEF6-2AACB35F8B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381633"/>
              </p:ext>
            </p:extLst>
          </p:nvPr>
        </p:nvGraphicFramePr>
        <p:xfrm>
          <a:off x="7034542" y="1555600"/>
          <a:ext cx="5111313" cy="52309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4390">
                  <a:extLst>
                    <a:ext uri="{9D8B030D-6E8A-4147-A177-3AD203B41FA5}">
                      <a16:colId xmlns:a16="http://schemas.microsoft.com/office/drawing/2014/main" val="3233092160"/>
                    </a:ext>
                  </a:extLst>
                </a:gridCol>
                <a:gridCol w="869556">
                  <a:extLst>
                    <a:ext uri="{9D8B030D-6E8A-4147-A177-3AD203B41FA5}">
                      <a16:colId xmlns:a16="http://schemas.microsoft.com/office/drawing/2014/main" val="825568968"/>
                    </a:ext>
                  </a:extLst>
                </a:gridCol>
                <a:gridCol w="1178615">
                  <a:extLst>
                    <a:ext uri="{9D8B030D-6E8A-4147-A177-3AD203B41FA5}">
                      <a16:colId xmlns:a16="http://schemas.microsoft.com/office/drawing/2014/main" val="2815712557"/>
                    </a:ext>
                  </a:extLst>
                </a:gridCol>
                <a:gridCol w="1538578">
                  <a:extLst>
                    <a:ext uri="{9D8B030D-6E8A-4147-A177-3AD203B41FA5}">
                      <a16:colId xmlns:a16="http://schemas.microsoft.com/office/drawing/2014/main" val="2692877194"/>
                    </a:ext>
                  </a:extLst>
                </a:gridCol>
                <a:gridCol w="760174">
                  <a:extLst>
                    <a:ext uri="{9D8B030D-6E8A-4147-A177-3AD203B41FA5}">
                      <a16:colId xmlns:a16="http://schemas.microsoft.com/office/drawing/2014/main" val="1808062317"/>
                    </a:ext>
                  </a:extLst>
                </a:gridCol>
              </a:tblGrid>
              <a:tr h="493988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Item</a:t>
                      </a:r>
                      <a:endParaRPr lang="en-ZA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Location</a:t>
                      </a:r>
                      <a:endParaRPr lang="en-ZA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Action</a:t>
                      </a:r>
                      <a:endParaRPr lang="en-ZA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Benefit</a:t>
                      </a:r>
                      <a:endParaRPr lang="en-ZA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Status</a:t>
                      </a:r>
                      <a:endParaRPr lang="en-ZA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66801709"/>
                  </a:ext>
                </a:extLst>
              </a:tr>
              <a:tr h="63738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00" b="1" kern="1200" dirty="0">
                          <a:solidFill>
                            <a:schemeClr val="tx1"/>
                          </a:solidFill>
                        </a:rPr>
                        <a:t>Point 1</a:t>
                      </a:r>
                      <a:endParaRPr lang="en-US" sz="10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000" b="0" dirty="0"/>
                        <a:t>113L XC38</a:t>
                      </a:r>
                      <a:endParaRPr lang="en-US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</a:rPr>
                        <a:t>Investigate BAC performance and monitor sealing plan.</a:t>
                      </a:r>
                      <a:endParaRPr lang="en-US" sz="1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</a:rPr>
                        <a:t>Improved BAC performance and reduce 113L XC38 intake temperature</a:t>
                      </a:r>
                      <a:endParaRPr lang="en-ZA" sz="1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</a:rPr>
                        <a:t>Ongoing</a:t>
                      </a:r>
                      <a:endParaRPr lang="en-US" sz="1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70857571"/>
                  </a:ext>
                </a:extLst>
              </a:tr>
              <a:tr h="79798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00" b="1" kern="1200" dirty="0">
                          <a:solidFill>
                            <a:schemeClr val="tx1"/>
                          </a:solidFill>
                        </a:rPr>
                        <a:t>Point 2</a:t>
                      </a:r>
                      <a:endParaRPr lang="en-US" sz="10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000" b="0" dirty="0"/>
                        <a:t>113L XC27S</a:t>
                      </a:r>
                      <a:endParaRPr lang="en-ZA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</a:rPr>
                        <a:t>Address footwall water by monitoring pumps on 113LE.</a:t>
                      </a:r>
                      <a:endParaRPr lang="en-US" sz="1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</a:rPr>
                        <a:t>Reduce temperature at 113L XC27 by limiting heat transfer between stagnant footwall water and ventilation air.</a:t>
                      </a:r>
                      <a:endParaRPr lang="en-ZA" sz="1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</a:rPr>
                        <a:t>Ongoing</a:t>
                      </a:r>
                      <a:endParaRPr lang="en-US" sz="1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767685321"/>
                  </a:ext>
                </a:extLst>
              </a:tr>
              <a:tr h="79798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00" b="1" kern="1200" dirty="0">
                          <a:solidFill>
                            <a:schemeClr val="tx1"/>
                          </a:solidFill>
                        </a:rPr>
                        <a:t>Point 3</a:t>
                      </a:r>
                      <a:endParaRPr lang="en-US" sz="10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000" b="0" dirty="0"/>
                        <a:t>98L XC15</a:t>
                      </a:r>
                      <a:endParaRPr lang="en-ZA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</a:rPr>
                        <a:t>Sealing plan, seal of 98L XC19 and 98L XC24.</a:t>
                      </a:r>
                      <a:endParaRPr lang="en-US" sz="1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</a:rPr>
                        <a:t>Increase quantity at  98LE XC15 to increase air cooling power and in turn 98L XC15 temperature.</a:t>
                      </a:r>
                      <a:endParaRPr lang="en-ZA" sz="1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</a:rPr>
                        <a:t>Pending</a:t>
                      </a:r>
                      <a:endParaRPr lang="en-US" sz="1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801248216"/>
                  </a:ext>
                </a:extLst>
              </a:tr>
              <a:tr h="63738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00" b="1" kern="1200" dirty="0">
                          <a:solidFill>
                            <a:schemeClr val="tx1"/>
                          </a:solidFill>
                        </a:rPr>
                        <a:t>Point 4</a:t>
                      </a:r>
                      <a:endParaRPr lang="en-US" sz="10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000" b="0" dirty="0"/>
                        <a:t>102L XC15</a:t>
                      </a:r>
                      <a:endParaRPr lang="en-ZA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</a:rPr>
                        <a:t>Seal 102L XC18.</a:t>
                      </a:r>
                      <a:endParaRPr lang="en-US" sz="1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</a:rPr>
                        <a:t>Increase quantity at 102LE XC15 to increase air cooling power.</a:t>
                      </a:r>
                      <a:endParaRPr lang="en-ZA" sz="1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</a:rPr>
                        <a:t>In progress (mid March)</a:t>
                      </a:r>
                      <a:endParaRPr lang="en-US" sz="1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011435418"/>
                  </a:ext>
                </a:extLst>
              </a:tr>
              <a:tr h="79798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00" b="1" kern="1200" dirty="0">
                          <a:solidFill>
                            <a:schemeClr val="tx1"/>
                          </a:solidFill>
                        </a:rPr>
                        <a:t>Point 5</a:t>
                      </a:r>
                      <a:endParaRPr lang="en-US" sz="10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000" b="0" dirty="0"/>
                        <a:t>113L XC26S</a:t>
                      </a:r>
                      <a:endParaRPr lang="en-ZA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</a:rPr>
                        <a:t>Regulate intake quantities at 113LE XC30S, XC29N, XC29S, XC33 and XC35</a:t>
                      </a:r>
                      <a:endParaRPr lang="en-US" sz="1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</a:rPr>
                        <a:t>Increase quantity at 113LE XC26S to increase air cooling power and in turn 113L XC26S temperature.</a:t>
                      </a:r>
                      <a:endParaRPr lang="en-ZA" sz="1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</a:rPr>
                        <a:t>Pending</a:t>
                      </a:r>
                      <a:endParaRPr lang="en-US" sz="1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117058515"/>
                  </a:ext>
                </a:extLst>
              </a:tr>
              <a:tr h="77457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00" b="1" kern="1200" dirty="0">
                          <a:solidFill>
                            <a:schemeClr val="tx1"/>
                          </a:solidFill>
                        </a:rPr>
                        <a:t>Point 6</a:t>
                      </a:r>
                      <a:endParaRPr lang="en-US" sz="10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000" b="0" dirty="0"/>
                        <a:t>105L XC17</a:t>
                      </a:r>
                      <a:endParaRPr lang="en-ZA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</a:rPr>
                        <a:t>Install 500kW Cooling car.</a:t>
                      </a:r>
                      <a:endParaRPr lang="en-US" sz="1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</a:rPr>
                        <a:t>Reduce Intake temperature.</a:t>
                      </a:r>
                      <a:endParaRPr lang="en-ZA" sz="1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</a:rPr>
                        <a:t>Planned</a:t>
                      </a:r>
                      <a:r>
                        <a:rPr lang="en-US" sz="1000" b="0" kern="1200" baseline="0" dirty="0">
                          <a:solidFill>
                            <a:schemeClr val="tx1"/>
                          </a:solidFill>
                        </a:rPr>
                        <a:t> 10/03/2024</a:t>
                      </a:r>
                      <a:endParaRPr lang="en-US" sz="1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054248553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012FB374-F73A-9E68-4ABF-05DFA64FB4A5}"/>
              </a:ext>
            </a:extLst>
          </p:cNvPr>
          <p:cNvSpPr/>
          <p:nvPr/>
        </p:nvSpPr>
        <p:spPr>
          <a:xfrm>
            <a:off x="1694319" y="1928601"/>
            <a:ext cx="245985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55% of Working Places &lt; 26°C</a:t>
            </a:r>
          </a:p>
        </p:txBody>
      </p:sp>
    </p:spTree>
    <p:extLst>
      <p:ext uri="{BB962C8B-B14F-4D97-AF65-F5344CB8AC3E}">
        <p14:creationId xmlns:p14="http://schemas.microsoft.com/office/powerpoint/2010/main" val="192661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4_Custom Design">
  <a:themeElements>
    <a:clrScheme name="Harmony2-CorporateNew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C3996B"/>
      </a:accent1>
      <a:accent2>
        <a:srgbClr val="010101"/>
      </a:accent2>
      <a:accent3>
        <a:srgbClr val="E41F26"/>
      </a:accent3>
      <a:accent4>
        <a:srgbClr val="686868"/>
      </a:accent4>
      <a:accent5>
        <a:srgbClr val="C00000"/>
      </a:accent5>
      <a:accent6>
        <a:srgbClr val="E7D7C4"/>
      </a:accent6>
      <a:hlink>
        <a:srgbClr val="0070C0"/>
      </a:hlink>
      <a:folHlink>
        <a:srgbClr val="FEE599"/>
      </a:folHlink>
    </a:clrScheme>
    <a:fontScheme name="Custom 2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Custom Design">
  <a:themeElements>
    <a:clrScheme name="Harmony2-CorporateNew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C3996B"/>
      </a:accent1>
      <a:accent2>
        <a:srgbClr val="010101"/>
      </a:accent2>
      <a:accent3>
        <a:srgbClr val="E41F26"/>
      </a:accent3>
      <a:accent4>
        <a:srgbClr val="686868"/>
      </a:accent4>
      <a:accent5>
        <a:srgbClr val="C00000"/>
      </a:accent5>
      <a:accent6>
        <a:srgbClr val="E7D7C4"/>
      </a:accent6>
      <a:hlink>
        <a:srgbClr val="0070C0"/>
      </a:hlink>
      <a:folHlink>
        <a:srgbClr val="FEE599"/>
      </a:folHlink>
    </a:clrScheme>
    <a:fontScheme name="Custom 2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Custom Design">
  <a:themeElements>
    <a:clrScheme name="Harmony2-CorporateNew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C3996B"/>
      </a:accent1>
      <a:accent2>
        <a:srgbClr val="010101"/>
      </a:accent2>
      <a:accent3>
        <a:srgbClr val="E41F26"/>
      </a:accent3>
      <a:accent4>
        <a:srgbClr val="686868"/>
      </a:accent4>
      <a:accent5>
        <a:srgbClr val="C00000"/>
      </a:accent5>
      <a:accent6>
        <a:srgbClr val="E7D7C4"/>
      </a:accent6>
      <a:hlink>
        <a:srgbClr val="0070C0"/>
      </a:hlink>
      <a:folHlink>
        <a:srgbClr val="FEE599"/>
      </a:folHlink>
    </a:clrScheme>
    <a:fontScheme name="Custom 2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Section Break Slide Master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D3237"/>
      </a:accent1>
      <a:accent2>
        <a:srgbClr val="00A7E5"/>
      </a:accent2>
      <a:accent3>
        <a:srgbClr val="BFD73E"/>
      </a:accent3>
      <a:accent4>
        <a:srgbClr val="FDBA37"/>
      </a:accent4>
      <a:accent5>
        <a:srgbClr val="F38534"/>
      </a:accent5>
      <a:accent6>
        <a:srgbClr val="686868"/>
      </a:accent6>
      <a:hlink>
        <a:srgbClr val="ED3237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armony Template 01" id="{97DC6B07-E619-4A17-9BF6-039BF6B4D942}" vid="{288B79FA-783A-4348-B255-031F71F38694}"/>
    </a:ext>
  </a:extLst>
</a:theme>
</file>

<file path=ppt/theme/theme13.xml><?xml version="1.0" encoding="utf-8"?>
<a:theme xmlns:a="http://schemas.openxmlformats.org/drawingml/2006/main" name="11_Custom Design">
  <a:themeElements>
    <a:clrScheme name="Harmony2-CorporateNew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C3996B"/>
      </a:accent1>
      <a:accent2>
        <a:srgbClr val="010101"/>
      </a:accent2>
      <a:accent3>
        <a:srgbClr val="E41F26"/>
      </a:accent3>
      <a:accent4>
        <a:srgbClr val="686868"/>
      </a:accent4>
      <a:accent5>
        <a:srgbClr val="C00000"/>
      </a:accent5>
      <a:accent6>
        <a:srgbClr val="E7D7C4"/>
      </a:accent6>
      <a:hlink>
        <a:srgbClr val="0070C0"/>
      </a:hlink>
      <a:folHlink>
        <a:srgbClr val="FEE599"/>
      </a:folHlink>
    </a:clrScheme>
    <a:fontScheme name="Custom 2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Custom Design">
  <a:themeElements>
    <a:clrScheme name="Harmony2-CorporateNew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C3996B"/>
      </a:accent1>
      <a:accent2>
        <a:srgbClr val="010101"/>
      </a:accent2>
      <a:accent3>
        <a:srgbClr val="E41F26"/>
      </a:accent3>
      <a:accent4>
        <a:srgbClr val="7F7F7F"/>
      </a:accent4>
      <a:accent5>
        <a:srgbClr val="C00000"/>
      </a:accent5>
      <a:accent6>
        <a:srgbClr val="E7D7C4"/>
      </a:accent6>
      <a:hlink>
        <a:srgbClr val="0070C0"/>
      </a:hlink>
      <a:folHlink>
        <a:srgbClr val="FEE599"/>
      </a:folHlink>
    </a:clrScheme>
    <a:fontScheme name="Custom 2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D3237"/>
      </a:accent1>
      <a:accent2>
        <a:srgbClr val="00A7E5"/>
      </a:accent2>
      <a:accent3>
        <a:srgbClr val="BFD73E"/>
      </a:accent3>
      <a:accent4>
        <a:srgbClr val="FDBA37"/>
      </a:accent4>
      <a:accent5>
        <a:srgbClr val="F38534"/>
      </a:accent5>
      <a:accent6>
        <a:srgbClr val="686868"/>
      </a:accent6>
      <a:hlink>
        <a:srgbClr val="ED3237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armony Template 01" id="{97DC6B07-E619-4A17-9BF6-039BF6B4D942}" vid="{288B79FA-783A-4348-B255-031F71F38694}"/>
    </a:ext>
  </a:extLst>
</a:theme>
</file>

<file path=ppt/theme/theme4.xml><?xml version="1.0" encoding="utf-8"?>
<a:theme xmlns:a="http://schemas.openxmlformats.org/drawingml/2006/main" name="8_Section Break Slide Master">
  <a:themeElements>
    <a:clrScheme name="Harmony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41F26"/>
      </a:accent1>
      <a:accent2>
        <a:srgbClr val="EA7A03"/>
      </a:accent2>
      <a:accent3>
        <a:srgbClr val="209BD7"/>
      </a:accent3>
      <a:accent4>
        <a:srgbClr val="F8BA00"/>
      </a:accent4>
      <a:accent5>
        <a:srgbClr val="CED200"/>
      </a:accent5>
      <a:accent6>
        <a:srgbClr val="7F7F7F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armony Template 01" id="{97DC6B07-E619-4A17-9BF6-039BF6B4D942}" vid="{288B79FA-783A-4348-B255-031F71F38694}"/>
    </a:ext>
  </a:extLst>
</a:theme>
</file>

<file path=ppt/theme/theme5.xml><?xml version="1.0" encoding="utf-8"?>
<a:theme xmlns:a="http://schemas.openxmlformats.org/drawingml/2006/main" name="1_Section Break Slide Master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D3237"/>
      </a:accent1>
      <a:accent2>
        <a:srgbClr val="00A7E5"/>
      </a:accent2>
      <a:accent3>
        <a:srgbClr val="BFD73E"/>
      </a:accent3>
      <a:accent4>
        <a:srgbClr val="FDBA37"/>
      </a:accent4>
      <a:accent5>
        <a:srgbClr val="F38534"/>
      </a:accent5>
      <a:accent6>
        <a:srgbClr val="686868"/>
      </a:accent6>
      <a:hlink>
        <a:srgbClr val="ED3237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armony Template 01" id="{97DC6B07-E619-4A17-9BF6-039BF6B4D942}" vid="{288B79FA-783A-4348-B255-031F71F38694}"/>
    </a:ext>
  </a:extLst>
</a:theme>
</file>

<file path=ppt/theme/theme6.xml><?xml version="1.0" encoding="utf-8"?>
<a:theme xmlns:a="http://schemas.openxmlformats.org/drawingml/2006/main" name="6_Custom Design">
  <a:themeElements>
    <a:clrScheme name="Harmony2-CorporateNew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C3996B"/>
      </a:accent1>
      <a:accent2>
        <a:srgbClr val="010101"/>
      </a:accent2>
      <a:accent3>
        <a:srgbClr val="E41F26"/>
      </a:accent3>
      <a:accent4>
        <a:srgbClr val="686868"/>
      </a:accent4>
      <a:accent5>
        <a:srgbClr val="C00000"/>
      </a:accent5>
      <a:accent6>
        <a:srgbClr val="E7D7C4"/>
      </a:accent6>
      <a:hlink>
        <a:srgbClr val="0070C0"/>
      </a:hlink>
      <a:folHlink>
        <a:srgbClr val="FEE599"/>
      </a:folHlink>
    </a:clrScheme>
    <a:fontScheme name="Custom 2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Section Break Slide Master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D3237"/>
      </a:accent1>
      <a:accent2>
        <a:srgbClr val="00A7E5"/>
      </a:accent2>
      <a:accent3>
        <a:srgbClr val="BFD73E"/>
      </a:accent3>
      <a:accent4>
        <a:srgbClr val="FDBA37"/>
      </a:accent4>
      <a:accent5>
        <a:srgbClr val="F38534"/>
      </a:accent5>
      <a:accent6>
        <a:srgbClr val="686868"/>
      </a:accent6>
      <a:hlink>
        <a:srgbClr val="ED3237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armony Template 01" id="{97DC6B07-E619-4A17-9BF6-039BF6B4D942}" vid="{288B79FA-783A-4348-B255-031F71F38694}"/>
    </a:ext>
  </a:extLst>
</a:theme>
</file>

<file path=ppt/theme/theme8.xml><?xml version="1.0" encoding="utf-8"?>
<a:theme xmlns:a="http://schemas.openxmlformats.org/drawingml/2006/main" name="7_Custom Design">
  <a:themeElements>
    <a:clrScheme name="Harmony2-CorporateNew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C3996B"/>
      </a:accent1>
      <a:accent2>
        <a:srgbClr val="010101"/>
      </a:accent2>
      <a:accent3>
        <a:srgbClr val="E41F26"/>
      </a:accent3>
      <a:accent4>
        <a:srgbClr val="7F7F7F"/>
      </a:accent4>
      <a:accent5>
        <a:srgbClr val="C00000"/>
      </a:accent5>
      <a:accent6>
        <a:srgbClr val="E7D7C4"/>
      </a:accent6>
      <a:hlink>
        <a:srgbClr val="0070C0"/>
      </a:hlink>
      <a:folHlink>
        <a:srgbClr val="FEE599"/>
      </a:folHlink>
    </a:clrScheme>
    <a:fontScheme name="Custom 2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Custom Design">
  <a:themeElements>
    <a:clrScheme name="Harmony2-CorporateNew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C3996B"/>
      </a:accent1>
      <a:accent2>
        <a:srgbClr val="010101"/>
      </a:accent2>
      <a:accent3>
        <a:srgbClr val="E41F26"/>
      </a:accent3>
      <a:accent4>
        <a:srgbClr val="7F7F7F"/>
      </a:accent4>
      <a:accent5>
        <a:srgbClr val="C00000"/>
      </a:accent5>
      <a:accent6>
        <a:srgbClr val="E7D7C4"/>
      </a:accent6>
      <a:hlink>
        <a:srgbClr val="0070C0"/>
      </a:hlink>
      <a:folHlink>
        <a:srgbClr val="FEE599"/>
      </a:folHlink>
    </a:clrScheme>
    <a:fontScheme name="Custom 2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FFFFFF"/>
    </a:lt2>
    <a:accent1>
      <a:srgbClr val="ED3237"/>
    </a:accent1>
    <a:accent2>
      <a:srgbClr val="00A7E5"/>
    </a:accent2>
    <a:accent3>
      <a:srgbClr val="BFD73E"/>
    </a:accent3>
    <a:accent4>
      <a:srgbClr val="FDBA37"/>
    </a:accent4>
    <a:accent5>
      <a:srgbClr val="F38534"/>
    </a:accent5>
    <a:accent6>
      <a:srgbClr val="686868"/>
    </a:accent6>
    <a:hlink>
      <a:srgbClr val="ED3237"/>
    </a:hlink>
    <a:folHlink>
      <a:srgbClr val="000000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FFFFFF"/>
    </a:lt2>
    <a:accent1>
      <a:srgbClr val="ED3237"/>
    </a:accent1>
    <a:accent2>
      <a:srgbClr val="00A7E5"/>
    </a:accent2>
    <a:accent3>
      <a:srgbClr val="BFD73E"/>
    </a:accent3>
    <a:accent4>
      <a:srgbClr val="FDBA37"/>
    </a:accent4>
    <a:accent5>
      <a:srgbClr val="F38534"/>
    </a:accent5>
    <a:accent6>
      <a:srgbClr val="686868"/>
    </a:accent6>
    <a:hlink>
      <a:srgbClr val="ED3237"/>
    </a:hlink>
    <a:folHlink>
      <a:srgbClr val="000000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06cb608-1e16-4c18-ab5d-2a568194ac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8F5FEB1096224BB6021AAEADE72F82" ma:contentTypeVersion="13" ma:contentTypeDescription="Create a new document." ma:contentTypeScope="" ma:versionID="52f5e216a194c72b590d0c51ed4bebee">
  <xsd:schema xmlns:xsd="http://www.w3.org/2001/XMLSchema" xmlns:xs="http://www.w3.org/2001/XMLSchema" xmlns:p="http://schemas.microsoft.com/office/2006/metadata/properties" xmlns:ns3="b06cb608-1e16-4c18-ab5d-2a568194acda" xmlns:ns4="5d20fc5e-8043-4827-af56-c749b1054b15" targetNamespace="http://schemas.microsoft.com/office/2006/metadata/properties" ma:root="true" ma:fieldsID="9f8d52cf25c4eb5ddd8c56f9e7b017f2" ns3:_="" ns4:_="">
    <xsd:import namespace="b06cb608-1e16-4c18-ab5d-2a568194acda"/>
    <xsd:import namespace="5d20fc5e-8043-4827-af56-c749b1054b1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_activity" minOccurs="0"/>
                <xsd:element ref="ns3:MediaServiceObjectDetectorVersions" minOccurs="0"/>
                <xsd:element ref="ns3:MediaServiceGenerationTime" minOccurs="0"/>
                <xsd:element ref="ns3:MediaServiceEventHashCode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6cb608-1e16-4c18-ab5d-2a568194ac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_activity" ma:index="16" nillable="true" ma:displayName="_activity" ma:hidden="true" ma:internalName="_activity">
      <xsd:simpleType>
        <xsd:restriction base="dms:Note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ystemTags" ma:index="20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20fc5e-8043-4827-af56-c749b1054b1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F04CDFD-C5C6-4151-A5A4-EA500E2E2765}">
  <ds:schemaRefs>
    <ds:schemaRef ds:uri="http://purl.org/dc/elements/1.1/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b06cb608-1e16-4c18-ab5d-2a568194acda"/>
    <ds:schemaRef ds:uri="http://schemas.microsoft.com/office/infopath/2007/PartnerControls"/>
    <ds:schemaRef ds:uri="http://www.w3.org/XML/1998/namespace"/>
    <ds:schemaRef ds:uri="5d20fc5e-8043-4827-af56-c749b1054b15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F59AAE4B-F439-4F7F-A1F9-ABECBA3955C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DE6B31F-4E52-4ED5-83D1-32DCA46FD0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06cb608-1e16-4c18-ab5d-2a568194acda"/>
    <ds:schemaRef ds:uri="5d20fc5e-8043-4827-af56-c749b1054b1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5461</TotalTime>
  <Words>1798</Words>
  <Application>Microsoft Office PowerPoint</Application>
  <PresentationFormat>Widescreen</PresentationFormat>
  <Paragraphs>518</Paragraphs>
  <Slides>17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8" baseType="lpstr">
      <vt:lpstr>Arial</vt:lpstr>
      <vt:lpstr>Arial Narrow</vt:lpstr>
      <vt:lpstr>Calibri</vt:lpstr>
      <vt:lpstr>Segoe UI</vt:lpstr>
      <vt:lpstr>Symbol</vt:lpstr>
      <vt:lpstr>Times New Roman</vt:lpstr>
      <vt:lpstr>Wingdings 2</vt:lpstr>
      <vt:lpstr>4_Custom Design</vt:lpstr>
      <vt:lpstr>5_Custom Design</vt:lpstr>
      <vt:lpstr>Section Break Slide Master</vt:lpstr>
      <vt:lpstr>8_Section Break Slide Master</vt:lpstr>
      <vt:lpstr>1_Section Break Slide Master</vt:lpstr>
      <vt:lpstr>6_Custom Design</vt:lpstr>
      <vt:lpstr>2_Section Break Slide Master</vt:lpstr>
      <vt:lpstr>7_Custom Design</vt:lpstr>
      <vt:lpstr>8_Custom Design</vt:lpstr>
      <vt:lpstr>9_Custom Design</vt:lpstr>
      <vt:lpstr>10_Custom Design</vt:lpstr>
      <vt:lpstr>3_Section Break Slide Master</vt:lpstr>
      <vt:lpstr>11_Custom Design</vt:lpstr>
      <vt:lpstr>Worksheet</vt:lpstr>
      <vt:lpstr>Project GIJIMA</vt:lpstr>
      <vt:lpstr>Project Gijima Overview</vt:lpstr>
      <vt:lpstr>Kusasalethu gijima journey</vt:lpstr>
      <vt:lpstr>Safety indices</vt:lpstr>
      <vt:lpstr>Thibakotsi TEAM TRAINING IMPACT</vt:lpstr>
      <vt:lpstr>MMSEP</vt:lpstr>
      <vt:lpstr>MMSEP</vt:lpstr>
      <vt:lpstr>Lithium Loco Batteries</vt:lpstr>
      <vt:lpstr>1. Provision of a healthy and safe working environment</vt:lpstr>
      <vt:lpstr>1. Provision of a healthy and safe working environment</vt:lpstr>
      <vt:lpstr>Energy : Power SAVING INITIATIVES</vt:lpstr>
      <vt:lpstr>Energy : turbines (R4.0M Saving)</vt:lpstr>
      <vt:lpstr>ENGINEERING INFRASTRUCTURE:  Pump Life</vt:lpstr>
      <vt:lpstr>ENGINEERING INFRASTUCTURE – DAM CLEANING</vt:lpstr>
      <vt:lpstr>Shaft Performance </vt:lpstr>
      <vt:lpstr>Shaft Performance </vt:lpstr>
      <vt:lpstr>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briefing book</dc:title>
  <dc:creator>Max Manoeli</dc:creator>
  <cp:lastModifiedBy>Michael Hopwood</cp:lastModifiedBy>
  <cp:revision>106</cp:revision>
  <cp:lastPrinted>2024-03-01T04:23:04Z</cp:lastPrinted>
  <dcterms:created xsi:type="dcterms:W3CDTF">2020-05-06T14:59:27Z</dcterms:created>
  <dcterms:modified xsi:type="dcterms:W3CDTF">2024-03-14T06:11:35Z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0x010100F58F5FEB1096224BB6021AAEADE72F82</vt:lpwstr>
  </property>
</Properties>
</file>